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comment1.xml" ContentType="application/vnd.openxmlformats-officedocument.presentationml.comments+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Lst>
  <p:notesMasterIdLst>
    <p:notesMasterId r:id="rId106"/>
  </p:notesMasterIdLst>
  <p:handoutMasterIdLst>
    <p:handoutMasterId r:id="rId107"/>
  </p:handoutMasterIdLst>
  <p:sldIdLst>
    <p:sldId id="256" r:id="rId3"/>
    <p:sldId id="486" r:id="rId4"/>
    <p:sldId id="480" r:id="rId5"/>
    <p:sldId id="349" r:id="rId6"/>
    <p:sldId id="485" r:id="rId7"/>
    <p:sldId id="479" r:id="rId8"/>
    <p:sldId id="366" r:id="rId9"/>
    <p:sldId id="478" r:id="rId10"/>
    <p:sldId id="367" r:id="rId11"/>
    <p:sldId id="352" r:id="rId12"/>
    <p:sldId id="353" r:id="rId13"/>
    <p:sldId id="368" r:id="rId14"/>
    <p:sldId id="369" r:id="rId15"/>
    <p:sldId id="475" r:id="rId16"/>
    <p:sldId id="476" r:id="rId17"/>
    <p:sldId id="477" r:id="rId18"/>
    <p:sldId id="511" r:id="rId19"/>
    <p:sldId id="512" r:id="rId20"/>
    <p:sldId id="487" r:id="rId21"/>
    <p:sldId id="527" r:id="rId22"/>
    <p:sldId id="488" r:id="rId23"/>
    <p:sldId id="489" r:id="rId24"/>
    <p:sldId id="490" r:id="rId25"/>
    <p:sldId id="491" r:id="rId26"/>
    <p:sldId id="492" r:id="rId27"/>
    <p:sldId id="370" r:id="rId28"/>
    <p:sldId id="371" r:id="rId29"/>
    <p:sldId id="528" r:id="rId30"/>
    <p:sldId id="372" r:id="rId31"/>
    <p:sldId id="373" r:id="rId32"/>
    <p:sldId id="374" r:id="rId33"/>
    <p:sldId id="375" r:id="rId34"/>
    <p:sldId id="499" r:id="rId35"/>
    <p:sldId id="376" r:id="rId36"/>
    <p:sldId id="321" r:id="rId37"/>
    <p:sldId id="420" r:id="rId38"/>
    <p:sldId id="421" r:id="rId39"/>
    <p:sldId id="423" r:id="rId40"/>
    <p:sldId id="424" r:id="rId41"/>
    <p:sldId id="425" r:id="rId42"/>
    <p:sldId id="426" r:id="rId43"/>
    <p:sldId id="481" r:id="rId44"/>
    <p:sldId id="482" r:id="rId45"/>
    <p:sldId id="427" r:id="rId46"/>
    <p:sldId id="428" r:id="rId47"/>
    <p:sldId id="429" r:id="rId48"/>
    <p:sldId id="379" r:id="rId49"/>
    <p:sldId id="504" r:id="rId50"/>
    <p:sldId id="483" r:id="rId51"/>
    <p:sldId id="505" r:id="rId52"/>
    <p:sldId id="506" r:id="rId53"/>
    <p:sldId id="508" r:id="rId54"/>
    <p:sldId id="509" r:id="rId55"/>
    <p:sldId id="380" r:id="rId56"/>
    <p:sldId id="531" r:id="rId57"/>
    <p:sldId id="530" r:id="rId58"/>
    <p:sldId id="521" r:id="rId59"/>
    <p:sldId id="535" r:id="rId60"/>
    <p:sldId id="515" r:id="rId61"/>
    <p:sldId id="516" r:id="rId62"/>
    <p:sldId id="517" r:id="rId63"/>
    <p:sldId id="518" r:id="rId64"/>
    <p:sldId id="519" r:id="rId65"/>
    <p:sldId id="520" r:id="rId66"/>
    <p:sldId id="522" r:id="rId67"/>
    <p:sldId id="523" r:id="rId68"/>
    <p:sldId id="500" r:id="rId69"/>
    <p:sldId id="501" r:id="rId70"/>
    <p:sldId id="502" r:id="rId71"/>
    <p:sldId id="503" r:id="rId72"/>
    <p:sldId id="473" r:id="rId73"/>
    <p:sldId id="474" r:id="rId74"/>
    <p:sldId id="525" r:id="rId75"/>
    <p:sldId id="337" r:id="rId76"/>
    <p:sldId id="445" r:id="rId77"/>
    <p:sldId id="343" r:id="rId78"/>
    <p:sldId id="449" r:id="rId79"/>
    <p:sldId id="452" r:id="rId80"/>
    <p:sldId id="453" r:id="rId81"/>
    <p:sldId id="454" r:id="rId82"/>
    <p:sldId id="455" r:id="rId83"/>
    <p:sldId id="456" r:id="rId84"/>
    <p:sldId id="457" r:id="rId85"/>
    <p:sldId id="458" r:id="rId86"/>
    <p:sldId id="459" r:id="rId87"/>
    <p:sldId id="460" r:id="rId88"/>
    <p:sldId id="461" r:id="rId89"/>
    <p:sldId id="462" r:id="rId90"/>
    <p:sldId id="463" r:id="rId91"/>
    <p:sldId id="464" r:id="rId92"/>
    <p:sldId id="465" r:id="rId93"/>
    <p:sldId id="466" r:id="rId94"/>
    <p:sldId id="467" r:id="rId95"/>
    <p:sldId id="468" r:id="rId96"/>
    <p:sldId id="469" r:id="rId97"/>
    <p:sldId id="470" r:id="rId98"/>
    <p:sldId id="529" r:id="rId99"/>
    <p:sldId id="347" r:id="rId100"/>
    <p:sldId id="472" r:id="rId101"/>
    <p:sldId id="532" r:id="rId102"/>
    <p:sldId id="533" r:id="rId103"/>
    <p:sldId id="534" r:id="rId104"/>
    <p:sldId id="471" r:id="rId105"/>
  </p:sldIdLst>
  <p:sldSz cx="12192000" cy="6858000"/>
  <p:notesSz cx="6858000" cy="9144000"/>
  <p:defaultTex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defaultTextStyle>
  <p:extLst>
    <p:ext uri="{521415D9-36F7-43E2-AB2F-B90AF26B5E84}">
      <p14:sectionLst xmlns:p14="http://schemas.microsoft.com/office/powerpoint/2010/main">
        <p14:section name="Default Section" id="{0D1BE909-E4B5-2A44-A3C6-81EC989243E2}">
          <p14:sldIdLst>
            <p14:sldId id="256"/>
            <p14:sldId id="486"/>
          </p14:sldIdLst>
        </p14:section>
        <p14:section name="Data Warehouse" id="{5007B93E-4580-AF42-963A-CE0B5D5CDC02}">
          <p14:sldIdLst>
            <p14:sldId id="480"/>
            <p14:sldId id="349"/>
            <p14:sldId id="485"/>
            <p14:sldId id="479"/>
            <p14:sldId id="366"/>
            <p14:sldId id="478"/>
            <p14:sldId id="367"/>
            <p14:sldId id="352"/>
            <p14:sldId id="353"/>
            <p14:sldId id="368"/>
            <p14:sldId id="369"/>
            <p14:sldId id="475"/>
            <p14:sldId id="476"/>
            <p14:sldId id="477"/>
            <p14:sldId id="511"/>
            <p14:sldId id="512"/>
            <p14:sldId id="487"/>
            <p14:sldId id="527"/>
            <p14:sldId id="488"/>
            <p14:sldId id="489"/>
            <p14:sldId id="490"/>
            <p14:sldId id="491"/>
            <p14:sldId id="492"/>
            <p14:sldId id="370"/>
            <p14:sldId id="371"/>
            <p14:sldId id="528"/>
            <p14:sldId id="372"/>
          </p14:sldIdLst>
        </p14:section>
        <p14:section name="Data Lake" id="{97C5CFA1-8E2F-F746-AA5C-860BEFD98209}">
          <p14:sldIdLst>
            <p14:sldId id="373"/>
            <p14:sldId id="374"/>
            <p14:sldId id="375"/>
            <p14:sldId id="499"/>
          </p14:sldIdLst>
        </p14:section>
        <p14:section name="DFS" id="{67B3CD6E-96E4-E448-9E87-9FF8CD9188BB}">
          <p14:sldIdLst>
            <p14:sldId id="376"/>
            <p14:sldId id="321"/>
            <p14:sldId id="420"/>
            <p14:sldId id="421"/>
            <p14:sldId id="423"/>
            <p14:sldId id="424"/>
            <p14:sldId id="425"/>
            <p14:sldId id="426"/>
            <p14:sldId id="481"/>
            <p14:sldId id="482"/>
            <p14:sldId id="427"/>
            <p14:sldId id="428"/>
            <p14:sldId id="429"/>
          </p14:sldIdLst>
        </p14:section>
        <p14:section name="Map Reduce" id="{E89A11B6-4C27-A441-B7B0-F7C69BB50DDB}">
          <p14:sldIdLst>
            <p14:sldId id="379"/>
            <p14:sldId id="504"/>
            <p14:sldId id="483"/>
            <p14:sldId id="505"/>
            <p14:sldId id="506"/>
            <p14:sldId id="508"/>
            <p14:sldId id="509"/>
            <p14:sldId id="380"/>
            <p14:sldId id="531"/>
            <p14:sldId id="530"/>
            <p14:sldId id="521"/>
            <p14:sldId id="535"/>
            <p14:sldId id="515"/>
            <p14:sldId id="516"/>
            <p14:sldId id="517"/>
            <p14:sldId id="518"/>
            <p14:sldId id="519"/>
            <p14:sldId id="520"/>
            <p14:sldId id="522"/>
            <p14:sldId id="523"/>
          </p14:sldIdLst>
        </p14:section>
        <p14:section name="Statistical Query Pattern" id="{B7D65F04-4471-654C-8400-19FAEEE923C2}">
          <p14:sldIdLst>
            <p14:sldId id="500"/>
            <p14:sldId id="501"/>
            <p14:sldId id="502"/>
            <p14:sldId id="503"/>
          </p14:sldIdLst>
        </p14:section>
        <p14:section name="Spark" id="{C0F1BE06-EAE1-EC4D-B8C2-B41F55131520}">
          <p14:sldIdLst>
            <p14:sldId id="473"/>
            <p14:sldId id="474"/>
            <p14:sldId id="525"/>
            <p14:sldId id="337"/>
            <p14:sldId id="445"/>
            <p14:sldId id="343"/>
            <p14:sldId id="449"/>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529"/>
            <p14:sldId id="347"/>
            <p14:sldId id="472"/>
            <p14:sldId id="532"/>
            <p14:sldId id="533"/>
            <p14:sldId id="534"/>
            <p14:sldId id="4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Hug" initials="JH" lastIdx="1" clrIdx="0">
    <p:extLst>
      <p:ext uri="{19B8F6BF-5375-455C-9EA6-DF929625EA0E}">
        <p15:presenceInfo xmlns:p15="http://schemas.microsoft.com/office/powerpoint/2012/main" userId="e2159f7335c131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60"/>
    <p:restoredTop sz="85787"/>
  </p:normalViewPr>
  <p:slideViewPr>
    <p:cSldViewPr snapToGrid="0" snapToObjects="1">
      <p:cViewPr>
        <p:scale>
          <a:sx n="91" d="100"/>
          <a:sy n="91" d="100"/>
        </p:scale>
        <p:origin x="556" y="44"/>
      </p:cViewPr>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120" d="100"/>
        <a:sy n="120" d="100"/>
      </p:scale>
      <p:origin x="0" y="0"/>
    </p:cViewPr>
  </p:sorterViewPr>
  <p:notesViewPr>
    <p:cSldViewPr snapToGrid="0" snapToObjects="1">
      <p:cViewPr varScale="1">
        <p:scale>
          <a:sx n="92" d="100"/>
          <a:sy n="92" d="100"/>
        </p:scale>
        <p:origin x="360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handoutMaster" Target="handoutMasters/handout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13T13:03:54.984"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43A391-FCEB-DE42-BDA9-FFA30A5485F8}" type="datetimeFigureOut">
              <a:rPr lang="en-US" smtClean="0"/>
              <a:t>11/13/2018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B46A7F-8EDC-D942-A86A-7B95024C691C}" type="slidenum">
              <a:rPr lang="en-US" smtClean="0"/>
              <a:t>‹#›</a:t>
            </a:fld>
            <a:endParaRPr lang="en-US"/>
          </a:p>
        </p:txBody>
      </p:sp>
    </p:spTree>
    <p:extLst>
      <p:ext uri="{BB962C8B-B14F-4D97-AF65-F5344CB8AC3E}">
        <p14:creationId xmlns:p14="http://schemas.microsoft.com/office/powerpoint/2010/main" val="358197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US">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915010D5-81C9-C448-82E8-71177EBFEC32}" type="datetimeFigureOut">
              <a:rPr lang="en-US" smtClean="0">
                <a:uFillTx/>
              </a:rPr>
              <a:t>11/13/2018</a:t>
            </a:fld>
            <a:endParaRPr lang="en-US">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en-US">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1986DF27-AD16-B741-919E-EA3A35DE951A}" type="slidenum">
              <a:rPr lang="en-US" smtClean="0">
                <a:uFillTx/>
              </a:rPr>
              <a:t>‹#›</a:t>
            </a:fld>
            <a:endParaRPr lang="en-US">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a:t>
            </a:fld>
            <a:endParaRPr lang="en-US">
              <a:uFillTx/>
            </a:endParaRPr>
          </a:p>
        </p:txBody>
      </p:sp>
    </p:spTree>
    <p:extLst>
      <p:ext uri="{BB962C8B-B14F-4D97-AF65-F5344CB8AC3E}">
        <p14:creationId xmlns:p14="http://schemas.microsoft.com/office/powerpoint/2010/main" val="3506712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dimension tables become fact tables themselves =&gt; snowflake schemas.</a:t>
            </a:r>
          </a:p>
          <a:p>
            <a:r>
              <a:rPr lang="en-US" dirty="0"/>
              <a:t>All of these are mentioned very commonly in data warehouses.</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16</a:t>
            </a:fld>
            <a:endParaRPr lang="en-US">
              <a:uFillTx/>
            </a:endParaRPr>
          </a:p>
        </p:txBody>
      </p:sp>
    </p:spTree>
    <p:extLst>
      <p:ext uri="{BB962C8B-B14F-4D97-AF65-F5344CB8AC3E}">
        <p14:creationId xmlns:p14="http://schemas.microsoft.com/office/powerpoint/2010/main" val="1888349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not great because assignment names are wrapped up in the grades table. </a:t>
            </a:r>
          </a:p>
          <a:p>
            <a:r>
              <a:rPr lang="en-US" dirty="0"/>
              <a:t>B is not great because major grade </a:t>
            </a:r>
            <a:r>
              <a:rPr lang="en-US" dirty="0" err="1"/>
              <a:t>requiements</a:t>
            </a:r>
            <a:r>
              <a:rPr lang="en-US" dirty="0"/>
              <a:t> could change.</a:t>
            </a:r>
          </a:p>
          <a:p>
            <a:endParaRPr lang="en-US" dirty="0"/>
          </a:p>
          <a:p>
            <a:r>
              <a:rPr lang="en-US" dirty="0"/>
              <a:t>[covered thoroughly in 186 so skipping for now]</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17</a:t>
            </a:fld>
            <a:endParaRPr lang="en-US">
              <a:uFillTx/>
            </a:endParaRPr>
          </a:p>
        </p:txBody>
      </p:sp>
    </p:spTree>
    <p:extLst>
      <p:ext uri="{BB962C8B-B14F-4D97-AF65-F5344CB8AC3E}">
        <p14:creationId xmlns:p14="http://schemas.microsoft.com/office/powerpoint/2010/main" val="2087188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We are limited by # of assignments in the original; now, we can grow the assignments table.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You’ll notice that this isn’t a perfect star. The students table is also a fact table... Oftentimes required when we have complex data models.</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18</a:t>
            </a:fld>
            <a:endParaRPr lang="en-US">
              <a:uFillTx/>
            </a:endParaRPr>
          </a:p>
        </p:txBody>
      </p:sp>
    </p:spTree>
    <p:extLst>
      <p:ext uri="{BB962C8B-B14F-4D97-AF65-F5344CB8AC3E}">
        <p14:creationId xmlns:p14="http://schemas.microsoft.com/office/powerpoint/2010/main" val="2560307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we understand multidimensional data models. How do users interact with this data?</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19</a:t>
            </a:fld>
            <a:endParaRPr lang="en-US">
              <a:uFillTx/>
            </a:endParaRPr>
          </a:p>
        </p:txBody>
      </p:sp>
    </p:spTree>
    <p:extLst>
      <p:ext uri="{BB962C8B-B14F-4D97-AF65-F5344CB8AC3E}">
        <p14:creationId xmlns:p14="http://schemas.microsoft.com/office/powerpoint/2010/main" val="2426343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we understand multidimensional data models. How do users interact with this data?</a:t>
            </a:r>
          </a:p>
          <a:p>
            <a:endParaRPr lang="en-US" dirty="0"/>
          </a:p>
          <a:p>
            <a:r>
              <a:rPr lang="en-US" dirty="0"/>
              <a:t>Joey’s original version of this slide mentions views, but they aren’t covered in the previous lecture, nor are they covered in this part of the lecture other than this bullet point. I’ve effectively removed it by hiding this version of the slide to keep the narrative streamlined. -Josh</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20</a:t>
            </a:fld>
            <a:endParaRPr lang="en-US">
              <a:uFillTx/>
            </a:endParaRPr>
          </a:p>
        </p:txBody>
      </p:sp>
    </p:spTree>
    <p:extLst>
      <p:ext uri="{BB962C8B-B14F-4D97-AF65-F5344CB8AC3E}">
        <p14:creationId xmlns:p14="http://schemas.microsoft.com/office/powerpoint/2010/main" val="2637495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as computing the marginal </a:t>
            </a:r>
            <a:r>
              <a:rPr lang="en-US" dirty="0" err="1"/>
              <a:t>distributoins</a:t>
            </a:r>
            <a:r>
              <a:rPr lang="en-US" dirty="0"/>
              <a:t> over each of the rows &amp; columns. How does this generalize to many dimensions?</a:t>
            </a:r>
          </a:p>
        </p:txBody>
      </p:sp>
      <p:sp>
        <p:nvSpPr>
          <p:cNvPr id="4" name="Slide Number Placeholder 3"/>
          <p:cNvSpPr>
            <a:spLocks noGrp="1"/>
          </p:cNvSpPr>
          <p:nvPr>
            <p:ph type="sldNum" sz="quarter" idx="10"/>
          </p:nvPr>
        </p:nvSpPr>
        <p:spPr/>
        <p:txBody>
          <a:bodyPr/>
          <a:lstStyle/>
          <a:p>
            <a:fld id="{3555FE29-6818-7E42-BE4B-B8354EEBCA59}" type="slidenum">
              <a:rPr lang="en-US" smtClean="0"/>
              <a:t>21</a:t>
            </a:fld>
            <a:endParaRPr lang="en-US"/>
          </a:p>
        </p:txBody>
      </p:sp>
    </p:spTree>
    <p:extLst>
      <p:ext uri="{BB962C8B-B14F-4D97-AF65-F5344CB8AC3E}">
        <p14:creationId xmlns:p14="http://schemas.microsoft.com/office/powerpoint/2010/main" val="1162850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very </a:t>
            </a:r>
            <a:r>
              <a:rPr lang="en-US" dirty="0" err="1"/>
              <a:t>alrge</a:t>
            </a:r>
            <a:r>
              <a:rPr lang="en-US" dirty="0"/>
              <a:t> database, this is a very efficient way to compute all of your roll-ups at once. </a:t>
            </a:r>
          </a:p>
        </p:txBody>
      </p:sp>
      <p:sp>
        <p:nvSpPr>
          <p:cNvPr id="4" name="Slide Number Placeholder 3"/>
          <p:cNvSpPr>
            <a:spLocks noGrp="1"/>
          </p:cNvSpPr>
          <p:nvPr>
            <p:ph type="sldNum" sz="quarter" idx="10"/>
          </p:nvPr>
        </p:nvSpPr>
        <p:spPr/>
        <p:txBody>
          <a:bodyPr/>
          <a:lstStyle/>
          <a:p>
            <a:fld id="{3555FE29-6818-7E42-BE4B-B8354EEBCA59}" type="slidenum">
              <a:rPr lang="en-US" smtClean="0"/>
              <a:t>22</a:t>
            </a:fld>
            <a:endParaRPr lang="en-US"/>
          </a:p>
        </p:txBody>
      </p:sp>
    </p:spTree>
    <p:extLst>
      <p:ext uri="{BB962C8B-B14F-4D97-AF65-F5344CB8AC3E}">
        <p14:creationId xmlns:p14="http://schemas.microsoft.com/office/powerpoint/2010/main" val="119699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would we do a slice? A simple WHERE clause. </a:t>
            </a:r>
          </a:p>
          <a:p>
            <a:r>
              <a:rPr lang="en-US" dirty="0"/>
              <a:t>Dicing is a more complex WHERE clause that touches multiple dimensions.</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23</a:t>
            </a:fld>
            <a:endParaRPr lang="en-US">
              <a:uFillTx/>
            </a:endParaRPr>
          </a:p>
        </p:txBody>
      </p:sp>
    </p:spTree>
    <p:extLst>
      <p:ext uri="{BB962C8B-B14F-4D97-AF65-F5344CB8AC3E}">
        <p14:creationId xmlns:p14="http://schemas.microsoft.com/office/powerpoint/2010/main" val="3536601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Roll-up is a group by query where you group along dimensions.</a:t>
            </a:r>
          </a:p>
          <a:p>
            <a:r>
              <a:rPr lang="en-US" dirty="0"/>
              <a:t>Drill down </a:t>
            </a:r>
            <a:r>
              <a:rPr lang="en-US" i="1" dirty="0"/>
              <a:t>de-aggregates</a:t>
            </a:r>
            <a:r>
              <a:rPr lang="en-US" i="0" dirty="0"/>
              <a:t> data. Imagine we had aggregates per day… we’ll separate out each day into finer </a:t>
            </a:r>
            <a:r>
              <a:rPr lang="en-US" i="0" dirty="0" err="1"/>
              <a:t>timeslices</a:t>
            </a:r>
            <a:r>
              <a:rPr lang="en-US" i="0" dirty="0"/>
              <a:t> (e.g., by shift)</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24</a:t>
            </a:fld>
            <a:endParaRPr lang="en-US">
              <a:uFillTx/>
            </a:endParaRPr>
          </a:p>
        </p:txBody>
      </p:sp>
    </p:spTree>
    <p:extLst>
      <p:ext uri="{BB962C8B-B14F-4D97-AF65-F5344CB8AC3E}">
        <p14:creationId xmlns:p14="http://schemas.microsoft.com/office/powerpoint/2010/main" val="1147137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is often done via BI tools that automatically generate these queries – people usually don’t write these queries by hand in practice.</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25</a:t>
            </a:fld>
            <a:endParaRPr lang="en-US">
              <a:uFillTx/>
            </a:endParaRPr>
          </a:p>
        </p:txBody>
      </p:sp>
    </p:spTree>
    <p:extLst>
      <p:ext uri="{BB962C8B-B14F-4D97-AF65-F5344CB8AC3E}">
        <p14:creationId xmlns:p14="http://schemas.microsoft.com/office/powerpoint/2010/main" val="52061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Talk more about databases, how we design data models, </a:t>
            </a:r>
            <a:r>
              <a:rPr lang="en-US" dirty="0" err="1"/>
              <a:t>etc</a:t>
            </a:r>
            <a:r>
              <a:rPr lang="en-US" dirty="0"/>
              <a:t> and cover how real enterprises think about data management, both traditionally and in a more modern sense</a:t>
            </a:r>
          </a:p>
          <a:p>
            <a:r>
              <a:rPr lang="en-US" dirty="0"/>
              <a:t>2. Discuss how modern systems accomplish distribution </a:t>
            </a:r>
          </a:p>
          <a:p>
            <a:r>
              <a:rPr lang="en-US" dirty="0"/>
              <a:t>3. Spark</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2</a:t>
            </a:fld>
            <a:endParaRPr lang="en-US">
              <a:uFillTx/>
            </a:endParaRPr>
          </a:p>
        </p:txBody>
      </p:sp>
    </p:spTree>
    <p:extLst>
      <p:ext uri="{BB962C8B-B14F-4D97-AF65-F5344CB8AC3E}">
        <p14:creationId xmlns:p14="http://schemas.microsoft.com/office/powerpoint/2010/main" val="1988575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ETL, everything had to conform to predetermined schema before load happened... doesn't necessarily work with this kind of data -- especially audio / video / images</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27</a:t>
            </a:fld>
            <a:endParaRPr lang="en-US">
              <a:uFillTx/>
            </a:endParaRPr>
          </a:p>
        </p:txBody>
      </p:sp>
    </p:spTree>
    <p:extLst>
      <p:ext uri="{BB962C8B-B14F-4D97-AF65-F5344CB8AC3E}">
        <p14:creationId xmlns:p14="http://schemas.microsoft.com/office/powerpoint/2010/main" val="1403846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28</a:t>
            </a:fld>
            <a:endParaRPr lang="en-US">
              <a:uFillTx/>
            </a:endParaRPr>
          </a:p>
        </p:txBody>
      </p:sp>
    </p:spTree>
    <p:extLst>
      <p:ext uri="{BB962C8B-B14F-4D97-AF65-F5344CB8AC3E}">
        <p14:creationId xmlns:p14="http://schemas.microsoft.com/office/powerpoint/2010/main" val="3270958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29</a:t>
            </a:fld>
            <a:endParaRPr lang="en-US">
              <a:uFillTx/>
            </a:endParaRPr>
          </a:p>
        </p:txBody>
      </p:sp>
    </p:spTree>
    <p:extLst>
      <p:ext uri="{BB962C8B-B14F-4D97-AF65-F5344CB8AC3E}">
        <p14:creationId xmlns:p14="http://schemas.microsoft.com/office/powerpoint/2010/main" val="1089950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30</a:t>
            </a:fld>
            <a:endParaRPr lang="en-US">
              <a:uFillTx/>
            </a:endParaRPr>
          </a:p>
        </p:txBody>
      </p:sp>
    </p:spTree>
    <p:extLst>
      <p:ext uri="{BB962C8B-B14F-4D97-AF65-F5344CB8AC3E}">
        <p14:creationId xmlns:p14="http://schemas.microsoft.com/office/powerpoint/2010/main" val="1836843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34</a:t>
            </a:fld>
            <a:endParaRPr lang="en-US">
              <a:uFillTx/>
            </a:endParaRPr>
          </a:p>
        </p:txBody>
      </p:sp>
    </p:spTree>
    <p:extLst>
      <p:ext uri="{BB962C8B-B14F-4D97-AF65-F5344CB8AC3E}">
        <p14:creationId xmlns:p14="http://schemas.microsoft.com/office/powerpoint/2010/main" val="584406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42</a:t>
            </a:fld>
            <a:endParaRPr lang="en-US">
              <a:uFillTx/>
            </a:endParaRPr>
          </a:p>
        </p:txBody>
      </p:sp>
    </p:spTree>
    <p:extLst>
      <p:ext uri="{BB962C8B-B14F-4D97-AF65-F5344CB8AC3E}">
        <p14:creationId xmlns:p14="http://schemas.microsoft.com/office/powerpoint/2010/main" val="1508801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46</a:t>
            </a:fld>
            <a:endParaRPr lang="en-US">
              <a:uFillTx/>
            </a:endParaRPr>
          </a:p>
        </p:txBody>
      </p:sp>
    </p:spTree>
    <p:extLst>
      <p:ext uri="{BB962C8B-B14F-4D97-AF65-F5344CB8AC3E}">
        <p14:creationId xmlns:p14="http://schemas.microsoft.com/office/powerpoint/2010/main" val="10901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47</a:t>
            </a:fld>
            <a:endParaRPr lang="en-US">
              <a:uFillTx/>
            </a:endParaRPr>
          </a:p>
        </p:txBody>
      </p:sp>
    </p:spTree>
    <p:extLst>
      <p:ext uri="{BB962C8B-B14F-4D97-AF65-F5344CB8AC3E}">
        <p14:creationId xmlns:p14="http://schemas.microsoft.com/office/powerpoint/2010/main" val="20411595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50</a:t>
            </a:fld>
            <a:endParaRPr lang="en-US">
              <a:uFillTx/>
            </a:endParaRPr>
          </a:p>
        </p:txBody>
      </p:sp>
    </p:spTree>
    <p:extLst>
      <p:ext uri="{BB962C8B-B14F-4D97-AF65-F5344CB8AC3E}">
        <p14:creationId xmlns:p14="http://schemas.microsoft.com/office/powerpoint/2010/main" val="1987579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51</a:t>
            </a:fld>
            <a:endParaRPr lang="en-US">
              <a:uFillTx/>
            </a:endParaRPr>
          </a:p>
        </p:txBody>
      </p:sp>
    </p:spTree>
    <p:extLst>
      <p:ext uri="{BB962C8B-B14F-4D97-AF65-F5344CB8AC3E}">
        <p14:creationId xmlns:p14="http://schemas.microsoft.com/office/powerpoint/2010/main" val="1125612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a:t>
            </a:fld>
            <a:endParaRPr lang="en-US">
              <a:uFillTx/>
            </a:endParaRPr>
          </a:p>
        </p:txBody>
      </p:sp>
    </p:spTree>
    <p:extLst>
      <p:ext uri="{BB962C8B-B14F-4D97-AF65-F5344CB8AC3E}">
        <p14:creationId xmlns:p14="http://schemas.microsoft.com/office/powerpoint/2010/main" val="93351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52</a:t>
            </a:fld>
            <a:endParaRPr lang="en-US">
              <a:uFillTx/>
            </a:endParaRPr>
          </a:p>
        </p:txBody>
      </p:sp>
    </p:spTree>
    <p:extLst>
      <p:ext uri="{BB962C8B-B14F-4D97-AF65-F5344CB8AC3E}">
        <p14:creationId xmlns:p14="http://schemas.microsoft.com/office/powerpoint/2010/main" val="587695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53</a:t>
            </a:fld>
            <a:endParaRPr lang="en-US">
              <a:uFillTx/>
            </a:endParaRPr>
          </a:p>
        </p:txBody>
      </p:sp>
    </p:spTree>
    <p:extLst>
      <p:ext uri="{BB962C8B-B14F-4D97-AF65-F5344CB8AC3E}">
        <p14:creationId xmlns:p14="http://schemas.microsoft.com/office/powerpoint/2010/main" val="1213207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uFillTx/>
              </a:rPr>
              <a:t>56</a:t>
            </a:fld>
            <a:endParaRPr lang="en-US">
              <a:uFillTx/>
            </a:endParaRPr>
          </a:p>
        </p:txBody>
      </p:sp>
    </p:spTree>
    <p:extLst>
      <p:ext uri="{BB962C8B-B14F-4D97-AF65-F5344CB8AC3E}">
        <p14:creationId xmlns:p14="http://schemas.microsoft.com/office/powerpoint/2010/main" val="774300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we need to be able to deal with failures.</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57</a:t>
            </a:fld>
            <a:endParaRPr lang="en-US">
              <a:uFillTx/>
            </a:endParaRPr>
          </a:p>
        </p:txBody>
      </p:sp>
    </p:spTree>
    <p:extLst>
      <p:ext uri="{BB962C8B-B14F-4D97-AF65-F5344CB8AC3E}">
        <p14:creationId xmlns:p14="http://schemas.microsoft.com/office/powerpoint/2010/main" val="3056126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uFillTx/>
              </a:rPr>
              <a:t>58</a:t>
            </a:fld>
            <a:endParaRPr lang="en-US">
              <a:uFillTx/>
            </a:endParaRPr>
          </a:p>
        </p:txBody>
      </p:sp>
    </p:spTree>
    <p:extLst>
      <p:ext uri="{BB962C8B-B14F-4D97-AF65-F5344CB8AC3E}">
        <p14:creationId xmlns:p14="http://schemas.microsoft.com/office/powerpoint/2010/main" val="3146320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do data science with one of these systems?</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67</a:t>
            </a:fld>
            <a:endParaRPr lang="en-US">
              <a:uFillTx/>
            </a:endParaRPr>
          </a:p>
        </p:txBody>
      </p:sp>
    </p:spTree>
    <p:extLst>
      <p:ext uri="{BB962C8B-B14F-4D97-AF65-F5344CB8AC3E}">
        <p14:creationId xmlns:p14="http://schemas.microsoft.com/office/powerpoint/2010/main" val="986941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Increasingly, we move towards sending computation to the data. </a:t>
            </a:r>
          </a:p>
          <a:p>
            <a:endParaRPr lang="en-US" dirty="0"/>
          </a:p>
          <a:p>
            <a:r>
              <a:rPr lang="en-US" dirty="0"/>
              <a:t>Hid this slide and the next three because he previous slides about map reduce already </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68</a:t>
            </a:fld>
            <a:endParaRPr lang="en-US">
              <a:uFillTx/>
            </a:endParaRPr>
          </a:p>
        </p:txBody>
      </p:sp>
    </p:spTree>
    <p:extLst>
      <p:ext uri="{BB962C8B-B14F-4D97-AF65-F5344CB8AC3E}">
        <p14:creationId xmlns:p14="http://schemas.microsoft.com/office/powerpoint/2010/main" val="2769082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latin typeface="Gill Sans Light"/>
                <a:cs typeface="Gill Sans Light"/>
              </a:rPr>
              <a:t>D. </a:t>
            </a:r>
            <a:r>
              <a:rPr lang="en-US" dirty="0" err="1">
                <a:latin typeface="Gill Sans Light"/>
                <a:cs typeface="Gill Sans Light"/>
              </a:rPr>
              <a:t>Caragea</a:t>
            </a:r>
            <a:r>
              <a:rPr lang="en-US" dirty="0">
                <a:latin typeface="Gill Sans Light"/>
                <a:cs typeface="Gill Sans Light"/>
              </a:rPr>
              <a:t> et al.,</a:t>
            </a:r>
            <a:r>
              <a:rPr lang="en-US" i="1" dirty="0">
                <a:latin typeface="Gill Sans Light"/>
                <a:cs typeface="Gill Sans Light"/>
              </a:rPr>
              <a:t> A Framework for Learning from Distributed Data Using Sufficient Statistics and Its Application to Learning Decision Trees</a:t>
            </a:r>
            <a:r>
              <a:rPr lang="en-US" dirty="0">
                <a:latin typeface="Gill Sans Light"/>
                <a:cs typeface="Gill Sans Light"/>
              </a:rPr>
              <a:t>. Int. J. Hybrid </a:t>
            </a:r>
            <a:r>
              <a:rPr lang="en-US" dirty="0" err="1">
                <a:latin typeface="Gill Sans Light"/>
                <a:cs typeface="Gill Sans Light"/>
              </a:rPr>
              <a:t>Intell</a:t>
            </a:r>
            <a:r>
              <a:rPr lang="en-US" dirty="0">
                <a:latin typeface="Gill Sans Light"/>
                <a:cs typeface="Gill Sans Light"/>
              </a:rPr>
              <a:t>. Syst. 2004</a:t>
            </a:r>
          </a:p>
          <a:p>
            <a:pPr marL="285750" indent="-285750">
              <a:buFont typeface="Arial"/>
              <a:buChar char="•"/>
            </a:pPr>
            <a:r>
              <a:rPr lang="en-US" dirty="0">
                <a:latin typeface="Gill Sans Light"/>
                <a:cs typeface="Gill Sans Light"/>
              </a:rPr>
              <a:t>Chu et al., </a:t>
            </a:r>
            <a:r>
              <a:rPr lang="en-US" i="1" dirty="0">
                <a:latin typeface="Gill Sans Light"/>
                <a:cs typeface="Gill Sans Light"/>
              </a:rPr>
              <a:t>Map-Reduce for Machine Learning on Multicore</a:t>
            </a:r>
            <a:r>
              <a:rPr lang="en-US" dirty="0">
                <a:latin typeface="Gill Sans Light"/>
                <a:cs typeface="Gill Sans Light"/>
              </a:rPr>
              <a:t>. NIPS’06.</a:t>
            </a:r>
          </a:p>
          <a:p>
            <a:endParaRPr lang="en-US" dirty="0"/>
          </a:p>
        </p:txBody>
      </p:sp>
      <p:sp>
        <p:nvSpPr>
          <p:cNvPr id="4" name="Slide Number Placeholder 3"/>
          <p:cNvSpPr>
            <a:spLocks noGrp="1"/>
          </p:cNvSpPr>
          <p:nvPr>
            <p:ph type="sldNum" sz="quarter" idx="10"/>
          </p:nvPr>
        </p:nvSpPr>
        <p:spPr/>
        <p:txBody>
          <a:bodyPr/>
          <a:lstStyle/>
          <a:p>
            <a:fld id="{3555FE29-6818-7E42-BE4B-B8354EEBCA59}" type="slidenum">
              <a:rPr lang="en-US" smtClean="0"/>
              <a:t>69</a:t>
            </a:fld>
            <a:endParaRPr lang="en-US"/>
          </a:p>
        </p:txBody>
      </p:sp>
    </p:spTree>
    <p:extLst>
      <p:ext uri="{BB962C8B-B14F-4D97-AF65-F5344CB8AC3E}">
        <p14:creationId xmlns:p14="http://schemas.microsoft.com/office/powerpoint/2010/main" val="1783585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latin typeface="Gill Sans Light"/>
                <a:cs typeface="Gill Sans Light"/>
              </a:rPr>
              <a:t>D. </a:t>
            </a:r>
            <a:r>
              <a:rPr lang="en-US" dirty="0" err="1">
                <a:latin typeface="Gill Sans Light"/>
                <a:cs typeface="Gill Sans Light"/>
              </a:rPr>
              <a:t>Caragea</a:t>
            </a:r>
            <a:r>
              <a:rPr lang="en-US" dirty="0">
                <a:latin typeface="Gill Sans Light"/>
                <a:cs typeface="Gill Sans Light"/>
              </a:rPr>
              <a:t> et al.,</a:t>
            </a:r>
            <a:r>
              <a:rPr lang="en-US" i="1" dirty="0">
                <a:latin typeface="Gill Sans Light"/>
                <a:cs typeface="Gill Sans Light"/>
              </a:rPr>
              <a:t> A Framework for Learning from Distributed Data Using Sufficient Statistics and Its Application to Learning Decision Trees</a:t>
            </a:r>
            <a:r>
              <a:rPr lang="en-US" dirty="0">
                <a:latin typeface="Gill Sans Light"/>
                <a:cs typeface="Gill Sans Light"/>
              </a:rPr>
              <a:t>. Int. J. Hybrid </a:t>
            </a:r>
            <a:r>
              <a:rPr lang="en-US" dirty="0" err="1">
                <a:latin typeface="Gill Sans Light"/>
                <a:cs typeface="Gill Sans Light"/>
              </a:rPr>
              <a:t>Intell</a:t>
            </a:r>
            <a:r>
              <a:rPr lang="en-US" dirty="0">
                <a:latin typeface="Gill Sans Light"/>
                <a:cs typeface="Gill Sans Light"/>
              </a:rPr>
              <a:t>. Syst. 2004</a:t>
            </a:r>
          </a:p>
          <a:p>
            <a:pPr marL="285750" indent="-285750">
              <a:buFont typeface="Arial"/>
              <a:buChar char="•"/>
            </a:pPr>
            <a:r>
              <a:rPr lang="en-US" dirty="0">
                <a:latin typeface="Gill Sans Light"/>
                <a:cs typeface="Gill Sans Light"/>
              </a:rPr>
              <a:t>Chu et al., </a:t>
            </a:r>
            <a:r>
              <a:rPr lang="en-US" i="1" dirty="0">
                <a:latin typeface="Gill Sans Light"/>
                <a:cs typeface="Gill Sans Light"/>
              </a:rPr>
              <a:t>Map-Reduce for Machine Learning on Multicore</a:t>
            </a:r>
            <a:r>
              <a:rPr lang="en-US" dirty="0">
                <a:latin typeface="Gill Sans Light"/>
                <a:cs typeface="Gill Sans Light"/>
              </a:rPr>
              <a:t>. NIPS’06.</a:t>
            </a:r>
          </a:p>
          <a:p>
            <a:endParaRPr lang="en-US" dirty="0"/>
          </a:p>
          <a:p>
            <a:r>
              <a:rPr lang="en-US" dirty="0"/>
              <a:t>Tell me a statistic, and I’ll update my model: e.g., gradient descent.</a:t>
            </a:r>
          </a:p>
          <a:p>
            <a:r>
              <a:rPr lang="en-US" dirty="0"/>
              <a:t>Move all the hard computation to the cloud!</a:t>
            </a:r>
          </a:p>
        </p:txBody>
      </p:sp>
      <p:sp>
        <p:nvSpPr>
          <p:cNvPr id="4" name="Slide Number Placeholder 3"/>
          <p:cNvSpPr>
            <a:spLocks noGrp="1"/>
          </p:cNvSpPr>
          <p:nvPr>
            <p:ph type="sldNum" sz="quarter" idx="10"/>
          </p:nvPr>
        </p:nvSpPr>
        <p:spPr/>
        <p:txBody>
          <a:bodyPr/>
          <a:lstStyle/>
          <a:p>
            <a:fld id="{3555FE29-6818-7E42-BE4B-B8354EEBCA59}" type="slidenum">
              <a:rPr lang="en-US" smtClean="0"/>
              <a:t>70</a:t>
            </a:fld>
            <a:endParaRPr lang="en-US"/>
          </a:p>
        </p:txBody>
      </p:sp>
    </p:spTree>
    <p:extLst>
      <p:ext uri="{BB962C8B-B14F-4D97-AF65-F5344CB8AC3E}">
        <p14:creationId xmlns:p14="http://schemas.microsoft.com/office/powerpoint/2010/main" val="929504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takeaway: This world was painful. Everything was in Java, which means it was very verbose, and it was pretty slow. The word count example from the previous page is ~100s of lines of Java.</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73</a:t>
            </a:fld>
            <a:endParaRPr lang="en-US">
              <a:uFillTx/>
            </a:endParaRPr>
          </a:p>
        </p:txBody>
      </p:sp>
    </p:spTree>
    <p:extLst>
      <p:ext uri="{BB962C8B-B14F-4D97-AF65-F5344CB8AC3E}">
        <p14:creationId xmlns:p14="http://schemas.microsoft.com/office/powerpoint/2010/main" val="6955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want history: What was the balance of my account last week? We don’t have that; only the current state. What if you want analysis over time?</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6</a:t>
            </a:fld>
            <a:endParaRPr lang="en-US">
              <a:uFillTx/>
            </a:endParaRPr>
          </a:p>
        </p:txBody>
      </p:sp>
    </p:spTree>
    <p:extLst>
      <p:ext uri="{BB962C8B-B14F-4D97-AF65-F5344CB8AC3E}">
        <p14:creationId xmlns:p14="http://schemas.microsoft.com/office/powerpoint/2010/main" val="26977899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follow on to MapReduce – which writes everything to disk – cache everything in memory! Plus, don’t need to cache for fault-tolerance – recompute everything for efficiency (lineage based fault tolerance).</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74</a:t>
            </a:fld>
            <a:endParaRPr lang="en-US">
              <a:uFillTx/>
            </a:endParaRPr>
          </a:p>
        </p:txBody>
      </p:sp>
    </p:spTree>
    <p:extLst>
      <p:ext uri="{BB962C8B-B14F-4D97-AF65-F5344CB8AC3E}">
        <p14:creationId xmlns:p14="http://schemas.microsoft.com/office/powerpoint/2010/main" val="3954134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(6/17/14 16:13) -----</a:t>
            </a:r>
          </a:p>
          <a:p>
            <a:r>
              <a:rPr lang="en-US"/>
              <a:t>This slide doesn't present well</a:t>
            </a:r>
          </a:p>
        </p:txBody>
      </p:sp>
      <p:sp>
        <p:nvSpPr>
          <p:cNvPr id="4" name="Slide Number Placeholder 3"/>
          <p:cNvSpPr>
            <a:spLocks noGrp="1"/>
          </p:cNvSpPr>
          <p:nvPr>
            <p:ph type="sldNum" sz="quarter" idx="10"/>
          </p:nvPr>
        </p:nvSpPr>
        <p:spPr/>
        <p:txBody>
          <a:bodyPr/>
          <a:lstStyle/>
          <a:p>
            <a:fld id="{1B815C1A-7619-F842-ADB3-2B982DE9A3BF}" type="slidenum">
              <a:rPr lang="en-US" smtClean="0"/>
              <a:t>76</a:t>
            </a:fld>
            <a:endParaRPr lang="en-US"/>
          </a:p>
        </p:txBody>
      </p:sp>
    </p:spTree>
    <p:extLst>
      <p:ext uri="{BB962C8B-B14F-4D97-AF65-F5344CB8AC3E}">
        <p14:creationId xmlns:p14="http://schemas.microsoft.com/office/powerpoint/2010/main" val="6282891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79</a:t>
            </a:fld>
            <a:endParaRPr lang="en-US"/>
          </a:p>
        </p:txBody>
      </p:sp>
    </p:spTree>
    <p:extLst>
      <p:ext uri="{BB962C8B-B14F-4D97-AF65-F5344CB8AC3E}">
        <p14:creationId xmlns:p14="http://schemas.microsoft.com/office/powerpoint/2010/main" val="1050984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80</a:t>
            </a:fld>
            <a:endParaRPr lang="en-US"/>
          </a:p>
        </p:txBody>
      </p:sp>
    </p:spTree>
    <p:extLst>
      <p:ext uri="{BB962C8B-B14F-4D97-AF65-F5344CB8AC3E}">
        <p14:creationId xmlns:p14="http://schemas.microsoft.com/office/powerpoint/2010/main" val="14367583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81</a:t>
            </a:fld>
            <a:endParaRPr lang="en-US"/>
          </a:p>
        </p:txBody>
      </p:sp>
    </p:spTree>
    <p:extLst>
      <p:ext uri="{BB962C8B-B14F-4D97-AF65-F5344CB8AC3E}">
        <p14:creationId xmlns:p14="http://schemas.microsoft.com/office/powerpoint/2010/main" val="212031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82</a:t>
            </a:fld>
            <a:endParaRPr lang="en-US"/>
          </a:p>
        </p:txBody>
      </p:sp>
    </p:spTree>
    <p:extLst>
      <p:ext uri="{BB962C8B-B14F-4D97-AF65-F5344CB8AC3E}">
        <p14:creationId xmlns:p14="http://schemas.microsoft.com/office/powerpoint/2010/main" val="6351416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83</a:t>
            </a:fld>
            <a:endParaRPr lang="en-US"/>
          </a:p>
        </p:txBody>
      </p:sp>
    </p:spTree>
    <p:extLst>
      <p:ext uri="{BB962C8B-B14F-4D97-AF65-F5344CB8AC3E}">
        <p14:creationId xmlns:p14="http://schemas.microsoft.com/office/powerpoint/2010/main" val="11533909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84</a:t>
            </a:fld>
            <a:endParaRPr lang="en-US"/>
          </a:p>
        </p:txBody>
      </p:sp>
    </p:spTree>
    <p:extLst>
      <p:ext uri="{BB962C8B-B14F-4D97-AF65-F5344CB8AC3E}">
        <p14:creationId xmlns:p14="http://schemas.microsoft.com/office/powerpoint/2010/main" val="4650847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85</a:t>
            </a:fld>
            <a:endParaRPr lang="en-US"/>
          </a:p>
        </p:txBody>
      </p:sp>
    </p:spTree>
    <p:extLst>
      <p:ext uri="{BB962C8B-B14F-4D97-AF65-F5344CB8AC3E}">
        <p14:creationId xmlns:p14="http://schemas.microsoft.com/office/powerpoint/2010/main" val="2764096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86</a:t>
            </a:fld>
            <a:endParaRPr lang="en-US"/>
          </a:p>
        </p:txBody>
      </p:sp>
    </p:spTree>
    <p:extLst>
      <p:ext uri="{BB962C8B-B14F-4D97-AF65-F5344CB8AC3E}">
        <p14:creationId xmlns:p14="http://schemas.microsoft.com/office/powerpoint/2010/main" val="523853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7</a:t>
            </a:fld>
            <a:endParaRPr lang="en-US">
              <a:uFillTx/>
            </a:endParaRPr>
          </a:p>
        </p:txBody>
      </p:sp>
    </p:spTree>
    <p:extLst>
      <p:ext uri="{BB962C8B-B14F-4D97-AF65-F5344CB8AC3E}">
        <p14:creationId xmlns:p14="http://schemas.microsoft.com/office/powerpoint/2010/main" val="183316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87</a:t>
            </a:fld>
            <a:endParaRPr lang="en-US"/>
          </a:p>
        </p:txBody>
      </p:sp>
    </p:spTree>
    <p:extLst>
      <p:ext uri="{BB962C8B-B14F-4D97-AF65-F5344CB8AC3E}">
        <p14:creationId xmlns:p14="http://schemas.microsoft.com/office/powerpoint/2010/main" val="1682381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88</a:t>
            </a:fld>
            <a:endParaRPr lang="en-US"/>
          </a:p>
        </p:txBody>
      </p:sp>
    </p:spTree>
    <p:extLst>
      <p:ext uri="{BB962C8B-B14F-4D97-AF65-F5344CB8AC3E}">
        <p14:creationId xmlns:p14="http://schemas.microsoft.com/office/powerpoint/2010/main" val="1751487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89</a:t>
            </a:fld>
            <a:endParaRPr lang="en-US"/>
          </a:p>
        </p:txBody>
      </p:sp>
    </p:spTree>
    <p:extLst>
      <p:ext uri="{BB962C8B-B14F-4D97-AF65-F5344CB8AC3E}">
        <p14:creationId xmlns:p14="http://schemas.microsoft.com/office/powerpoint/2010/main" val="2021876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90</a:t>
            </a:fld>
            <a:endParaRPr lang="en-US"/>
          </a:p>
        </p:txBody>
      </p:sp>
    </p:spTree>
    <p:extLst>
      <p:ext uri="{BB962C8B-B14F-4D97-AF65-F5344CB8AC3E}">
        <p14:creationId xmlns:p14="http://schemas.microsoft.com/office/powerpoint/2010/main" val="1314703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91</a:t>
            </a:fld>
            <a:endParaRPr lang="en-US"/>
          </a:p>
        </p:txBody>
      </p:sp>
    </p:spTree>
    <p:extLst>
      <p:ext uri="{BB962C8B-B14F-4D97-AF65-F5344CB8AC3E}">
        <p14:creationId xmlns:p14="http://schemas.microsoft.com/office/powerpoint/2010/main" val="8251233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92</a:t>
            </a:fld>
            <a:endParaRPr lang="en-US"/>
          </a:p>
        </p:txBody>
      </p:sp>
    </p:spTree>
    <p:extLst>
      <p:ext uri="{BB962C8B-B14F-4D97-AF65-F5344CB8AC3E}">
        <p14:creationId xmlns:p14="http://schemas.microsoft.com/office/powerpoint/2010/main" val="7592242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93</a:t>
            </a:fld>
            <a:endParaRPr lang="en-US"/>
          </a:p>
        </p:txBody>
      </p:sp>
    </p:spTree>
    <p:extLst>
      <p:ext uri="{BB962C8B-B14F-4D97-AF65-F5344CB8AC3E}">
        <p14:creationId xmlns:p14="http://schemas.microsoft.com/office/powerpoint/2010/main" val="4997459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94</a:t>
            </a:fld>
            <a:endParaRPr lang="en-US"/>
          </a:p>
        </p:txBody>
      </p:sp>
    </p:spTree>
    <p:extLst>
      <p:ext uri="{BB962C8B-B14F-4D97-AF65-F5344CB8AC3E}">
        <p14:creationId xmlns:p14="http://schemas.microsoft.com/office/powerpoint/2010/main" val="5673341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95</a:t>
            </a:fld>
            <a:endParaRPr lang="en-US"/>
          </a:p>
        </p:txBody>
      </p:sp>
    </p:spTree>
    <p:extLst>
      <p:ext uri="{BB962C8B-B14F-4D97-AF65-F5344CB8AC3E}">
        <p14:creationId xmlns:p14="http://schemas.microsoft.com/office/powerpoint/2010/main" val="325154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96</a:t>
            </a:fld>
            <a:endParaRPr lang="en-US"/>
          </a:p>
        </p:txBody>
      </p:sp>
    </p:spTree>
    <p:extLst>
      <p:ext uri="{BB962C8B-B14F-4D97-AF65-F5344CB8AC3E}">
        <p14:creationId xmlns:p14="http://schemas.microsoft.com/office/powerpoint/2010/main" val="1125332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could go wrong here? Don’t want to drop data silently. System goes down when you make the request. Input data format changes. (This happens!) </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8</a:t>
            </a:fld>
            <a:endParaRPr lang="en-US">
              <a:uFillTx/>
            </a:endParaRPr>
          </a:p>
        </p:txBody>
      </p:sp>
    </p:spTree>
    <p:extLst>
      <p:ext uri="{BB962C8B-B14F-4D97-AF65-F5344CB8AC3E}">
        <p14:creationId xmlns:p14="http://schemas.microsoft.com/office/powerpoint/2010/main" val="5974472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97</a:t>
            </a:fld>
            <a:endParaRPr lang="en-US"/>
          </a:p>
        </p:txBody>
      </p:sp>
    </p:spTree>
    <p:extLst>
      <p:ext uri="{BB962C8B-B14F-4D97-AF65-F5344CB8AC3E}">
        <p14:creationId xmlns:p14="http://schemas.microsoft.com/office/powerpoint/2010/main" val="40494669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Talk more about databases, how we design data models, </a:t>
            </a:r>
            <a:r>
              <a:rPr lang="en-US" dirty="0" err="1"/>
              <a:t>etc</a:t>
            </a:r>
            <a:r>
              <a:rPr lang="en-US" dirty="0"/>
              <a:t> and cover how real enterprises think about data management, both traditionally and in a more modern sense</a:t>
            </a:r>
          </a:p>
          <a:p>
            <a:r>
              <a:rPr lang="en-US" dirty="0"/>
              <a:t>2. Discuss how modern systems accomplish distribution </a:t>
            </a:r>
          </a:p>
          <a:p>
            <a:r>
              <a:rPr lang="en-US" dirty="0"/>
              <a:t>3. Spark</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101</a:t>
            </a:fld>
            <a:endParaRPr lang="en-US">
              <a:uFillTx/>
            </a:endParaRPr>
          </a:p>
        </p:txBody>
      </p:sp>
    </p:spTree>
    <p:extLst>
      <p:ext uri="{BB962C8B-B14F-4D97-AF65-F5344CB8AC3E}">
        <p14:creationId xmlns:p14="http://schemas.microsoft.com/office/powerpoint/2010/main" val="16875332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Talk more about databases, how we design data models, </a:t>
            </a:r>
            <a:r>
              <a:rPr lang="en-US" dirty="0" err="1"/>
              <a:t>etc</a:t>
            </a:r>
            <a:r>
              <a:rPr lang="en-US" dirty="0"/>
              <a:t> and cover how real enterprises think about data management, both traditionally and in a more modern sense</a:t>
            </a:r>
          </a:p>
          <a:p>
            <a:r>
              <a:rPr lang="en-US" dirty="0"/>
              <a:t>2. Discuss how modern systems accomplish distribution </a:t>
            </a:r>
          </a:p>
          <a:p>
            <a:r>
              <a:rPr lang="en-US" dirty="0"/>
              <a:t>3. Spark</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102</a:t>
            </a:fld>
            <a:endParaRPr lang="en-US">
              <a:uFillTx/>
            </a:endParaRPr>
          </a:p>
        </p:txBody>
      </p:sp>
    </p:spTree>
    <p:extLst>
      <p:ext uri="{BB962C8B-B14F-4D97-AF65-F5344CB8AC3E}">
        <p14:creationId xmlns:p14="http://schemas.microsoft.com/office/powerpoint/2010/main" val="150450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we want to normalize? Let’s say we wanted to change the price of an item…SQL queries can get really messy and expensive when you have a lot of repeated data.</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10</a:t>
            </a:fld>
            <a:endParaRPr lang="en-US">
              <a:uFillTx/>
            </a:endParaRPr>
          </a:p>
        </p:txBody>
      </p:sp>
    </p:spTree>
    <p:extLst>
      <p:ext uri="{BB962C8B-B14F-4D97-AF65-F5344CB8AC3E}">
        <p14:creationId xmlns:p14="http://schemas.microsoft.com/office/powerpoint/2010/main" val="3509152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Normalization does not refer to statistical normalization – if you want to learn more, take CS 186. There are many forms of normalization, but we won’t cover that here.</a:t>
            </a:r>
          </a:p>
          <a:p>
            <a:endParaRPr lang="en-US" dirty="0"/>
          </a:p>
          <a:p>
            <a:r>
              <a:rPr lang="en-US" dirty="0"/>
              <a:t>--Hidden since I talked about this in the Advanced SQL lecture. Someone put it there in Sp18, but I think it should be in this lecture instead.</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12</a:t>
            </a:fld>
            <a:endParaRPr lang="en-US">
              <a:uFillTx/>
            </a:endParaRPr>
          </a:p>
        </p:txBody>
      </p:sp>
    </p:spTree>
    <p:extLst>
      <p:ext uri="{BB962C8B-B14F-4D97-AF65-F5344CB8AC3E}">
        <p14:creationId xmlns:p14="http://schemas.microsoft.com/office/powerpoint/2010/main" val="1917451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Collection of tables with the fact table at the center and a variety of key relationships.</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13</a:t>
            </a:fld>
            <a:endParaRPr lang="en-US">
              <a:uFillTx/>
            </a:endParaRPr>
          </a:p>
        </p:txBody>
      </p:sp>
    </p:spTree>
    <p:extLst>
      <p:ext uri="{BB962C8B-B14F-4D97-AF65-F5344CB8AC3E}">
        <p14:creationId xmlns:p14="http://schemas.microsoft.com/office/powerpoint/2010/main" val="3659637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a:uFillTx/>
              </a:rPr>
              <a:t>Click to edit Master subtitle style</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11/13/2018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F51376BE-D49D-E946-9484-81A0C482C8D7}" type="datetimeFigureOut">
              <a:rPr lang="en-US" smtClean="0">
                <a:uFillTx/>
              </a:rPr>
              <a:pPr/>
              <a:t>11/13/2018</a:t>
            </a:fld>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11/13/2018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11/13/2018</a:t>
            </a:fld>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11/13/2018</a:t>
            </a:fld>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11/13/2018</a:t>
            </a:fld>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11/13/2018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11/13/2018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11/13/2018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11/13/2018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11/13/2018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3962400" y="2209800"/>
            <a:ext cx="7448400" cy="11716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i="0" u="none" strike="noStrike" cap="none">
                <a:latin typeface="Arial"/>
                <a:ea typeface="Arial"/>
                <a:cs typeface="Arial"/>
                <a:sym typeface="Arial"/>
              </a:defRPr>
            </a:lvl1pPr>
            <a:lvl2pPr lvl="1"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2pPr>
            <a:lvl3pPr lvl="2"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3pPr>
            <a:lvl4pPr lvl="3"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4pPr>
            <a:lvl5pPr lvl="4"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5pPr>
            <a:lvl6pPr lvl="5"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6pPr>
            <a:lvl7pPr lvl="6"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7pPr>
            <a:lvl8pPr lvl="7"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8pPr>
            <a:lvl9pPr lvl="8"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9pPr>
          </a:lstStyle>
          <a:p>
            <a:endParaRPr/>
          </a:p>
        </p:txBody>
      </p:sp>
      <p:sp>
        <p:nvSpPr>
          <p:cNvPr id="37" name="Shape 37"/>
          <p:cNvSpPr txBox="1">
            <a:spLocks noGrp="1"/>
          </p:cNvSpPr>
          <p:nvPr>
            <p:ph type="subTitle" idx="1"/>
          </p:nvPr>
        </p:nvSpPr>
        <p:spPr>
          <a:xfrm>
            <a:off x="3962400" y="3429000"/>
            <a:ext cx="7448400" cy="685600"/>
          </a:xfrm>
          <a:prstGeom prst="rect">
            <a:avLst/>
          </a:prstGeom>
          <a:noFill/>
          <a:ln>
            <a:noFill/>
          </a:ln>
        </p:spPr>
        <p:txBody>
          <a:bodyPr lIns="91425" tIns="91425" rIns="91425" bIns="91425" anchor="t" anchorCtr="0"/>
          <a:lstStyle>
            <a:lvl1pPr lvl="0" algn="l" rtl="0">
              <a:spcBef>
                <a:spcPts val="0"/>
              </a:spcBef>
              <a:buClr>
                <a:srgbClr val="000000"/>
              </a:buClr>
              <a:buSzPct val="100000"/>
              <a:buFont typeface="Arial"/>
              <a:buNone/>
              <a:defRPr sz="2400" b="0" i="0" u="none" strike="noStrike" cap="none">
                <a:solidFill>
                  <a:srgbClr val="000000"/>
                </a:solidFill>
                <a:latin typeface="Arial"/>
                <a:ea typeface="Arial"/>
                <a:cs typeface="Arial"/>
                <a:sym typeface="Arial"/>
              </a:defRPr>
            </a:lvl1pPr>
            <a:lvl2pPr lvl="1"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2pPr>
            <a:lvl3pPr lvl="2"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3pPr>
            <a:lvl4pPr lvl="3"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4pPr>
            <a:lvl5pPr lvl="4"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5pPr>
            <a:lvl6pPr lvl="5"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6pPr>
            <a:lvl7pPr lvl="6"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7pPr>
            <a:lvl8pPr lvl="7"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8pPr>
            <a:lvl9pPr lvl="8"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9pPr>
          </a:lstStyle>
          <a:p>
            <a:endParaRPr/>
          </a:p>
        </p:txBody>
      </p:sp>
      <p:cxnSp>
        <p:nvCxnSpPr>
          <p:cNvPr id="38" name="Shape 38"/>
          <p:cNvCxnSpPr/>
          <p:nvPr/>
        </p:nvCxnSpPr>
        <p:spPr>
          <a:xfrm rot="10800000" flipH="1">
            <a:off x="3920555" y="3381899"/>
            <a:ext cx="7458800" cy="400"/>
          </a:xfrm>
          <a:prstGeom prst="straightConnector1">
            <a:avLst/>
          </a:prstGeom>
          <a:noFill/>
          <a:ln w="9525" cap="flat" cmpd="sng">
            <a:solidFill>
              <a:srgbClr val="CCCCCC"/>
            </a:solidFill>
            <a:prstDash val="solid"/>
            <a:round/>
            <a:headEnd type="none" w="lg" len="lg"/>
            <a:tailEnd type="none" w="lg" len="lg"/>
          </a:ln>
        </p:spPr>
      </p:cxnSp>
      <p:sp>
        <p:nvSpPr>
          <p:cNvPr id="39" name="Shape 39"/>
          <p:cNvSpPr txBox="1"/>
          <p:nvPr/>
        </p:nvSpPr>
        <p:spPr>
          <a:xfrm>
            <a:off x="1780699" y="2785023"/>
            <a:ext cx="1966000" cy="1372400"/>
          </a:xfrm>
          <a:prstGeom prst="rect">
            <a:avLst/>
          </a:prstGeom>
          <a:noFill/>
          <a:ln>
            <a:noFill/>
          </a:ln>
        </p:spPr>
        <p:txBody>
          <a:bodyPr lIns="121900" tIns="121900" rIns="121900" bIns="121900" anchor="t" anchorCtr="0">
            <a:noAutofit/>
          </a:bodyPr>
          <a:lstStyle/>
          <a:p>
            <a:pPr lvl="0" rtl="0">
              <a:spcBef>
                <a:spcPts val="0"/>
              </a:spcBef>
              <a:buNone/>
            </a:pPr>
            <a:r>
              <a:rPr lang="en" sz="3733" b="1" dirty="0">
                <a:solidFill>
                  <a:srgbClr val="003262"/>
                </a:solidFill>
              </a:rPr>
              <a:t>D</a:t>
            </a:r>
            <a:r>
              <a:rPr lang="en-US" sz="2667" b="1" dirty="0">
                <a:solidFill>
                  <a:srgbClr val="003262"/>
                </a:solidFill>
              </a:rPr>
              <a:t>S</a:t>
            </a:r>
            <a:r>
              <a:rPr lang="en-US" sz="2667" b="1" baseline="0" dirty="0">
                <a:solidFill>
                  <a:srgbClr val="003262"/>
                </a:solidFill>
              </a:rPr>
              <a:t> 100</a:t>
            </a:r>
            <a:endParaRPr lang="en" sz="3733" b="1" dirty="0">
              <a:solidFill>
                <a:srgbClr val="003262"/>
              </a:solidFill>
            </a:endParaRPr>
          </a:p>
          <a:p>
            <a:pPr lvl="0" rtl="0">
              <a:spcBef>
                <a:spcPts val="0"/>
              </a:spcBef>
              <a:buNone/>
            </a:pPr>
            <a:r>
              <a:rPr lang="en" sz="2400" b="1" dirty="0">
                <a:solidFill>
                  <a:srgbClr val="C4820E"/>
                </a:solidFill>
              </a:rPr>
              <a:t>Spring 201</a:t>
            </a:r>
            <a:r>
              <a:rPr lang="en-US" sz="2400" b="1" dirty="0">
                <a:solidFill>
                  <a:srgbClr val="C4820E"/>
                </a:solidFill>
              </a:rPr>
              <a:t>7</a:t>
            </a:r>
            <a:endParaRPr lang="en" sz="2400" b="1" dirty="0">
              <a:solidFill>
                <a:srgbClr val="C4820E"/>
              </a:solidFill>
            </a:endParaRPr>
          </a:p>
        </p:txBody>
      </p:sp>
      <p:pic>
        <p:nvPicPr>
          <p:cNvPr id="40" name="Shape 4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2399" y="3083903"/>
            <a:ext cx="968300" cy="774639"/>
          </a:xfrm>
          <a:prstGeom prst="rect">
            <a:avLst/>
          </a:prstGeom>
          <a:noFill/>
          <a:ln>
            <a:noFill/>
          </a:ln>
        </p:spPr>
      </p:pic>
      <p:sp>
        <p:nvSpPr>
          <p:cNvPr id="41" name="Shape 41"/>
          <p:cNvSpPr txBox="1"/>
          <p:nvPr/>
        </p:nvSpPr>
        <p:spPr>
          <a:xfrm>
            <a:off x="7689628" y="6356967"/>
            <a:ext cx="4461600" cy="464400"/>
          </a:xfrm>
          <a:prstGeom prst="rect">
            <a:avLst/>
          </a:prstGeom>
          <a:noFill/>
          <a:ln>
            <a:noFill/>
          </a:ln>
        </p:spPr>
        <p:txBody>
          <a:bodyPr lIns="121900" tIns="121900" rIns="121900" bIns="121900" anchor="t" anchorCtr="0">
            <a:noAutofit/>
          </a:bodyPr>
          <a:lstStyle/>
          <a:p>
            <a:pPr lvl="0" rtl="0">
              <a:spcBef>
                <a:spcPts val="0"/>
              </a:spcBef>
              <a:buNone/>
            </a:pPr>
            <a:r>
              <a:rPr lang="en" sz="1333"/>
              <a:t>Slides created by John DeNero (denero@berkeley.edu)</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latin typeface="Arial"/>
                <a:ea typeface="Arial"/>
                <a:cs typeface="Arial"/>
                <a:sym typeface="Arial"/>
              </a:defRPr>
            </a:lvl1pPr>
            <a:lvl2pPr lvl="1" algn="l" rtl="0">
              <a:spcBef>
                <a:spcPts val="0"/>
              </a:spcBef>
              <a:buSzPct val="100000"/>
              <a:buFont typeface="Arial"/>
              <a:buNone/>
              <a:defRPr sz="4800" b="1">
                <a:solidFill>
                  <a:schemeClr val="dk2"/>
                </a:solidFill>
                <a:latin typeface="Arial"/>
                <a:ea typeface="Arial"/>
                <a:cs typeface="Arial"/>
                <a:sym typeface="Arial"/>
              </a:defRPr>
            </a:lvl2pPr>
            <a:lvl3pPr lvl="2" algn="l" rtl="0">
              <a:spcBef>
                <a:spcPts val="0"/>
              </a:spcBef>
              <a:buSzPct val="100000"/>
              <a:buFont typeface="Arial"/>
              <a:buNone/>
              <a:defRPr sz="4800" b="1">
                <a:solidFill>
                  <a:schemeClr val="dk2"/>
                </a:solidFill>
                <a:latin typeface="Arial"/>
                <a:ea typeface="Arial"/>
                <a:cs typeface="Arial"/>
                <a:sym typeface="Arial"/>
              </a:defRPr>
            </a:lvl3pPr>
            <a:lvl4pPr lvl="3" algn="l" rtl="0">
              <a:spcBef>
                <a:spcPts val="0"/>
              </a:spcBef>
              <a:buSzPct val="100000"/>
              <a:buFont typeface="Arial"/>
              <a:buNone/>
              <a:defRPr sz="4800" b="1">
                <a:solidFill>
                  <a:schemeClr val="dk2"/>
                </a:solidFill>
                <a:latin typeface="Arial"/>
                <a:ea typeface="Arial"/>
                <a:cs typeface="Arial"/>
                <a:sym typeface="Arial"/>
              </a:defRPr>
            </a:lvl4pPr>
            <a:lvl5pPr lvl="4" algn="l" rtl="0">
              <a:spcBef>
                <a:spcPts val="0"/>
              </a:spcBef>
              <a:buSzPct val="100000"/>
              <a:buFont typeface="Arial"/>
              <a:buNone/>
              <a:defRPr sz="4800" b="1">
                <a:solidFill>
                  <a:schemeClr val="dk2"/>
                </a:solidFill>
                <a:latin typeface="Arial"/>
                <a:ea typeface="Arial"/>
                <a:cs typeface="Arial"/>
                <a:sym typeface="Arial"/>
              </a:defRPr>
            </a:lvl5pPr>
            <a:lvl6pPr lvl="5" algn="l" rtl="0">
              <a:spcBef>
                <a:spcPts val="0"/>
              </a:spcBef>
              <a:buSzPct val="100000"/>
              <a:buFont typeface="Arial"/>
              <a:buNone/>
              <a:defRPr sz="4800" b="1">
                <a:solidFill>
                  <a:schemeClr val="dk2"/>
                </a:solidFill>
                <a:latin typeface="Arial"/>
                <a:ea typeface="Arial"/>
                <a:cs typeface="Arial"/>
                <a:sym typeface="Arial"/>
              </a:defRPr>
            </a:lvl6pPr>
            <a:lvl7pPr lvl="6" algn="l" rtl="0">
              <a:spcBef>
                <a:spcPts val="0"/>
              </a:spcBef>
              <a:buSzPct val="100000"/>
              <a:buFont typeface="Arial"/>
              <a:buNone/>
              <a:defRPr sz="4800" b="1">
                <a:solidFill>
                  <a:schemeClr val="dk2"/>
                </a:solidFill>
                <a:latin typeface="Arial"/>
                <a:ea typeface="Arial"/>
                <a:cs typeface="Arial"/>
                <a:sym typeface="Arial"/>
              </a:defRPr>
            </a:lvl7pPr>
            <a:lvl8pPr lvl="7" algn="l" rtl="0">
              <a:spcBef>
                <a:spcPts val="0"/>
              </a:spcBef>
              <a:buSzPct val="100000"/>
              <a:buFont typeface="Arial"/>
              <a:buNone/>
              <a:defRPr sz="4800" b="1">
                <a:solidFill>
                  <a:schemeClr val="dk2"/>
                </a:solidFill>
                <a:latin typeface="Arial"/>
                <a:ea typeface="Arial"/>
                <a:cs typeface="Arial"/>
                <a:sym typeface="Arial"/>
              </a:defRPr>
            </a:lvl8pPr>
            <a:lvl9pPr lvl="8" algn="l" rtl="0">
              <a:spcBef>
                <a:spcPts val="0"/>
              </a:spcBef>
              <a:buSzPct val="100000"/>
              <a:buFont typeface="Arial"/>
              <a:buNone/>
              <a:defRPr sz="4800" b="1">
                <a:solidFill>
                  <a:schemeClr val="dk2"/>
                </a:solidFill>
                <a:latin typeface="Arial"/>
                <a:ea typeface="Arial"/>
                <a:cs typeface="Arial"/>
                <a:sym typeface="Arial"/>
              </a:defRPr>
            </a:lvl9pPr>
          </a:lstStyle>
          <a:p>
            <a:endParaRPr/>
          </a:p>
        </p:txBody>
      </p:sp>
      <p:cxnSp>
        <p:nvCxnSpPr>
          <p:cNvPr id="44" name="Shape 44"/>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45" name="Shape 45"/>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
        <p:nvSpPr>
          <p:cNvPr id="46" name="Shape 46"/>
          <p:cNvSpPr txBox="1">
            <a:spLocks noGrp="1"/>
          </p:cNvSpPr>
          <p:nvPr>
            <p:ph type="body" idx="1"/>
          </p:nvPr>
        </p:nvSpPr>
        <p:spPr>
          <a:xfrm>
            <a:off x="609600" y="1295400"/>
            <a:ext cx="10972800" cy="4830800"/>
          </a:xfrm>
          <a:prstGeom prst="rect">
            <a:avLst/>
          </a:prstGeom>
          <a:noFill/>
          <a:ln>
            <a:noFill/>
          </a:ln>
        </p:spPr>
        <p:txBody>
          <a:bodyPr lIns="91425" tIns="91425" rIns="91425" bIns="91425" anchor="t" anchorCtr="0"/>
          <a:lstStyle>
            <a:lvl1pPr lvl="0" rtl="0">
              <a:spcBef>
                <a:spcPts val="0"/>
              </a:spcBef>
              <a:spcAft>
                <a:spcPts val="533"/>
              </a:spcAft>
              <a:defRPr sz="3200"/>
            </a:lvl1pPr>
            <a:lvl2pPr lvl="1" rtl="0">
              <a:spcBef>
                <a:spcPts val="0"/>
              </a:spcBef>
              <a:spcAft>
                <a:spcPts val="533"/>
              </a:spcAft>
              <a:defRPr sz="3200"/>
            </a:lvl2pPr>
            <a:lvl3pPr lvl="2" rtl="0">
              <a:spcBef>
                <a:spcPts val="0"/>
              </a:spcBef>
              <a:spcAft>
                <a:spcPts val="533"/>
              </a:spcAft>
              <a:defRPr sz="3200"/>
            </a:lvl3pPr>
            <a:lvl4pPr lvl="3" rtl="0">
              <a:spcBef>
                <a:spcPts val="0"/>
              </a:spcBef>
              <a:spcAft>
                <a:spcPts val="533"/>
              </a:spcAft>
              <a:defRPr sz="2400"/>
            </a:lvl4pPr>
            <a:lvl5pPr lvl="4" rtl="0">
              <a:spcBef>
                <a:spcPts val="0"/>
              </a:spcBef>
              <a:spcAft>
                <a:spcPts val="533"/>
              </a:spcAft>
              <a:defRPr sz="2400"/>
            </a:lvl5pPr>
            <a:lvl6pPr lvl="5" rtl="0">
              <a:spcBef>
                <a:spcPts val="0"/>
              </a:spcBef>
              <a:spcAft>
                <a:spcPts val="533"/>
              </a:spcAft>
              <a:defRPr sz="2400"/>
            </a:lvl6pPr>
            <a:lvl7pPr lvl="6" rtl="0">
              <a:spcBef>
                <a:spcPts val="0"/>
              </a:spcBef>
              <a:spcAft>
                <a:spcPts val="533"/>
              </a:spcAft>
              <a:defRPr sz="2400"/>
            </a:lvl7pPr>
            <a:lvl8pPr lvl="7" rtl="0">
              <a:spcBef>
                <a:spcPts val="0"/>
              </a:spcBef>
              <a:spcAft>
                <a:spcPts val="533"/>
              </a:spcAft>
              <a:defRPr sz="2400"/>
            </a:lvl8pPr>
            <a:lvl9pPr lvl="8" rtl="0">
              <a:spcBef>
                <a:spcPts val="0"/>
              </a:spcBef>
              <a:spcAft>
                <a:spcPts val="533"/>
              </a:spcAft>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ColTx" preserve="1">
  <p:cSld name="Title and two column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latin typeface="Arial"/>
                <a:ea typeface="Arial"/>
                <a:cs typeface="Arial"/>
                <a:sym typeface="Arial"/>
              </a:defRPr>
            </a:lvl1pPr>
            <a:lvl2pPr lvl="1" algn="l" rtl="0">
              <a:spcBef>
                <a:spcPts val="0"/>
              </a:spcBef>
              <a:buSzPct val="100000"/>
              <a:buFont typeface="Arial"/>
              <a:buNone/>
              <a:defRPr sz="4800" b="1">
                <a:solidFill>
                  <a:schemeClr val="dk2"/>
                </a:solidFill>
                <a:latin typeface="Arial"/>
                <a:ea typeface="Arial"/>
                <a:cs typeface="Arial"/>
                <a:sym typeface="Arial"/>
              </a:defRPr>
            </a:lvl2pPr>
            <a:lvl3pPr lvl="2" algn="l" rtl="0">
              <a:spcBef>
                <a:spcPts val="0"/>
              </a:spcBef>
              <a:buSzPct val="100000"/>
              <a:buFont typeface="Arial"/>
              <a:buNone/>
              <a:defRPr sz="4800" b="1">
                <a:solidFill>
                  <a:schemeClr val="dk2"/>
                </a:solidFill>
                <a:latin typeface="Arial"/>
                <a:ea typeface="Arial"/>
                <a:cs typeface="Arial"/>
                <a:sym typeface="Arial"/>
              </a:defRPr>
            </a:lvl3pPr>
            <a:lvl4pPr lvl="3" algn="l" rtl="0">
              <a:spcBef>
                <a:spcPts val="0"/>
              </a:spcBef>
              <a:buSzPct val="100000"/>
              <a:buFont typeface="Arial"/>
              <a:buNone/>
              <a:defRPr sz="4800" b="1">
                <a:solidFill>
                  <a:schemeClr val="dk2"/>
                </a:solidFill>
                <a:latin typeface="Arial"/>
                <a:ea typeface="Arial"/>
                <a:cs typeface="Arial"/>
                <a:sym typeface="Arial"/>
              </a:defRPr>
            </a:lvl4pPr>
            <a:lvl5pPr lvl="4" algn="l" rtl="0">
              <a:spcBef>
                <a:spcPts val="0"/>
              </a:spcBef>
              <a:buSzPct val="100000"/>
              <a:buFont typeface="Arial"/>
              <a:buNone/>
              <a:defRPr sz="4800" b="1">
                <a:solidFill>
                  <a:schemeClr val="dk2"/>
                </a:solidFill>
                <a:latin typeface="Arial"/>
                <a:ea typeface="Arial"/>
                <a:cs typeface="Arial"/>
                <a:sym typeface="Arial"/>
              </a:defRPr>
            </a:lvl5pPr>
            <a:lvl6pPr lvl="5" algn="l" rtl="0">
              <a:spcBef>
                <a:spcPts val="0"/>
              </a:spcBef>
              <a:buSzPct val="100000"/>
              <a:buFont typeface="Arial"/>
              <a:buNone/>
              <a:defRPr sz="4800" b="1">
                <a:solidFill>
                  <a:schemeClr val="dk2"/>
                </a:solidFill>
                <a:latin typeface="Arial"/>
                <a:ea typeface="Arial"/>
                <a:cs typeface="Arial"/>
                <a:sym typeface="Arial"/>
              </a:defRPr>
            </a:lvl6pPr>
            <a:lvl7pPr lvl="6" algn="l" rtl="0">
              <a:spcBef>
                <a:spcPts val="0"/>
              </a:spcBef>
              <a:buSzPct val="100000"/>
              <a:buFont typeface="Arial"/>
              <a:buNone/>
              <a:defRPr sz="4800" b="1">
                <a:solidFill>
                  <a:schemeClr val="dk2"/>
                </a:solidFill>
                <a:latin typeface="Arial"/>
                <a:ea typeface="Arial"/>
                <a:cs typeface="Arial"/>
                <a:sym typeface="Arial"/>
              </a:defRPr>
            </a:lvl7pPr>
            <a:lvl8pPr lvl="7" algn="l" rtl="0">
              <a:spcBef>
                <a:spcPts val="0"/>
              </a:spcBef>
              <a:buSzPct val="100000"/>
              <a:buFont typeface="Arial"/>
              <a:buNone/>
              <a:defRPr sz="4800" b="1">
                <a:solidFill>
                  <a:schemeClr val="dk2"/>
                </a:solidFill>
                <a:latin typeface="Arial"/>
                <a:ea typeface="Arial"/>
                <a:cs typeface="Arial"/>
                <a:sym typeface="Arial"/>
              </a:defRPr>
            </a:lvl8pPr>
            <a:lvl9pPr lvl="8" algn="l" rtl="0">
              <a:spcBef>
                <a:spcPts val="0"/>
              </a:spcBef>
              <a:buSzPct val="100000"/>
              <a:buFont typeface="Arial"/>
              <a:buNone/>
              <a:defRPr sz="4800" b="1">
                <a:solidFill>
                  <a:schemeClr val="dk2"/>
                </a:solidFill>
                <a:latin typeface="Arial"/>
                <a:ea typeface="Arial"/>
                <a:cs typeface="Arial"/>
                <a:sym typeface="Arial"/>
              </a:defRPr>
            </a:lvl9pPr>
          </a:lstStyle>
          <a:p>
            <a:endParaRPr/>
          </a:p>
        </p:txBody>
      </p:sp>
      <p:sp>
        <p:nvSpPr>
          <p:cNvPr id="49" name="Shape 49"/>
          <p:cNvSpPr txBox="1">
            <a:spLocks noGrp="1"/>
          </p:cNvSpPr>
          <p:nvPr>
            <p:ph type="body" idx="1"/>
          </p:nvPr>
        </p:nvSpPr>
        <p:spPr>
          <a:xfrm>
            <a:off x="609600" y="1295400"/>
            <a:ext cx="5384800" cy="4830800"/>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3200"/>
            </a:lvl2pPr>
            <a:lvl3pPr lvl="2" rtl="0">
              <a:spcBef>
                <a:spcPts val="0"/>
              </a:spcBef>
              <a:defRPr sz="3200"/>
            </a:lvl3pPr>
            <a:lvl4pPr lvl="3" rtl="0">
              <a:spcBef>
                <a:spcPts val="0"/>
              </a:spcBef>
              <a:defRPr sz="2400"/>
            </a:lvl4pPr>
            <a:lvl5pPr lvl="4" rtl="0">
              <a:spcBef>
                <a:spcPts val="0"/>
              </a:spcBef>
              <a:defRPr sz="2400"/>
            </a:lvl5pPr>
            <a:lvl6pPr lvl="5" rtl="0">
              <a:spcBef>
                <a:spcPts val="0"/>
              </a:spcBef>
              <a:defRPr sz="2400"/>
            </a:lvl6pPr>
            <a:lvl7pPr lvl="6" rtl="0">
              <a:spcBef>
                <a:spcPts val="0"/>
              </a:spcBef>
              <a:defRPr sz="2400"/>
            </a:lvl7pPr>
            <a:lvl8pPr lvl="7" rtl="0">
              <a:spcBef>
                <a:spcPts val="0"/>
              </a:spcBef>
              <a:defRPr sz="2400"/>
            </a:lvl8pPr>
            <a:lvl9pPr lvl="8" rtl="0">
              <a:spcBef>
                <a:spcPts val="0"/>
              </a:spcBef>
              <a:defRPr sz="2400"/>
            </a:lvl9pPr>
          </a:lstStyle>
          <a:p>
            <a:endParaRPr/>
          </a:p>
        </p:txBody>
      </p:sp>
      <p:sp>
        <p:nvSpPr>
          <p:cNvPr id="50" name="Shape 50"/>
          <p:cNvSpPr txBox="1">
            <a:spLocks noGrp="1"/>
          </p:cNvSpPr>
          <p:nvPr>
            <p:ph type="body" idx="2"/>
          </p:nvPr>
        </p:nvSpPr>
        <p:spPr>
          <a:xfrm>
            <a:off x="6197600" y="1295400"/>
            <a:ext cx="5384800" cy="4830800"/>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3200">
                <a:solidFill>
                  <a:schemeClr val="dk1"/>
                </a:solidFill>
              </a:defRPr>
            </a:lvl2pPr>
            <a:lvl3pPr lvl="2" rtl="0">
              <a:spcBef>
                <a:spcPts val="0"/>
              </a:spcBef>
              <a:defRPr sz="3200">
                <a:solidFill>
                  <a:schemeClr val="dk1"/>
                </a:solidFill>
              </a:defRPr>
            </a:lvl3pPr>
            <a:lvl4pPr lvl="3" rtl="0">
              <a:spcBef>
                <a:spcPts val="0"/>
              </a:spcBef>
              <a:defRPr sz="2400">
                <a:solidFill>
                  <a:schemeClr val="dk1"/>
                </a:solidFill>
              </a:defRPr>
            </a:lvl4pPr>
            <a:lvl5pPr lvl="4" rtl="0">
              <a:spcBef>
                <a:spcPts val="0"/>
              </a:spcBef>
              <a:defRPr sz="2400">
                <a:solidFill>
                  <a:schemeClr val="dk1"/>
                </a:solidFill>
              </a:defRPr>
            </a:lvl5pPr>
            <a:lvl6pPr lvl="5" rtl="0">
              <a:spcBef>
                <a:spcPts val="0"/>
              </a:spcBef>
              <a:defRPr sz="2400">
                <a:solidFill>
                  <a:schemeClr val="dk1"/>
                </a:solidFill>
              </a:defRPr>
            </a:lvl6pPr>
            <a:lvl7pPr lvl="6" rtl="0">
              <a:spcBef>
                <a:spcPts val="0"/>
              </a:spcBef>
              <a:defRPr sz="2400">
                <a:solidFill>
                  <a:schemeClr val="dk1"/>
                </a:solidFill>
              </a:defRPr>
            </a:lvl7pPr>
            <a:lvl8pPr lvl="7" rtl="0">
              <a:spcBef>
                <a:spcPts val="0"/>
              </a:spcBef>
              <a:defRPr sz="2400">
                <a:solidFill>
                  <a:schemeClr val="dk1"/>
                </a:solidFill>
              </a:defRPr>
            </a:lvl8pPr>
            <a:lvl9pPr lvl="8" rtl="0">
              <a:spcBef>
                <a:spcPts val="0"/>
              </a:spcBef>
              <a:defRPr sz="2400"/>
            </a:lvl9pPr>
          </a:lstStyle>
          <a:p>
            <a:endParaRPr/>
          </a:p>
        </p:txBody>
      </p:sp>
      <p:cxnSp>
        <p:nvCxnSpPr>
          <p:cNvPr id="51" name="Shape 51"/>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52" name="Shape 52"/>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cxnSp>
        <p:nvCxnSpPr>
          <p:cNvPr id="55" name="Shape 55"/>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56" name="Shape 56"/>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625600" y="2978404"/>
            <a:ext cx="8940800" cy="901200"/>
          </a:xfrm>
          <a:prstGeom prst="rect">
            <a:avLst/>
          </a:prstGeom>
          <a:noFill/>
          <a:ln>
            <a:noFill/>
          </a:ln>
        </p:spPr>
        <p:txBody>
          <a:bodyPr lIns="91425" tIns="91425" rIns="91425" bIns="91425" anchor="b" anchorCtr="0"/>
          <a:lstStyle>
            <a:lvl1pPr lvl="0" algn="ctr" rtl="0">
              <a:spcBef>
                <a:spcPts val="0"/>
              </a:spcBef>
              <a:defRPr/>
            </a:lvl1pPr>
            <a:lvl2pPr lvl="1" algn="ctr" rtl="0">
              <a:spcBef>
                <a:spcPts val="0"/>
              </a:spcBef>
              <a:defRPr>
                <a:solidFill>
                  <a:schemeClr val="dk2"/>
                </a:solidFill>
              </a:defRPr>
            </a:lvl2pPr>
            <a:lvl3pPr lvl="2" algn="ctr" rtl="0">
              <a:spcBef>
                <a:spcPts val="0"/>
              </a:spcBef>
              <a:defRPr>
                <a:solidFill>
                  <a:schemeClr val="dk2"/>
                </a:solidFill>
              </a:defRPr>
            </a:lvl3pPr>
            <a:lvl4pPr lvl="3" algn="ctr" rtl="0">
              <a:spcBef>
                <a:spcPts val="0"/>
              </a:spcBef>
              <a:defRPr>
                <a:solidFill>
                  <a:schemeClr val="dk2"/>
                </a:solidFill>
              </a:defRPr>
            </a:lvl4pPr>
            <a:lvl5pPr lvl="4" algn="ctr" rtl="0">
              <a:spcBef>
                <a:spcPts val="0"/>
              </a:spcBef>
              <a:defRPr>
                <a:solidFill>
                  <a:schemeClr val="dk2"/>
                </a:solidFill>
              </a:defRPr>
            </a:lvl5pPr>
            <a:lvl6pPr lvl="5" algn="ctr" rtl="0">
              <a:spcBef>
                <a:spcPts val="0"/>
              </a:spcBef>
              <a:defRPr>
                <a:solidFill>
                  <a:schemeClr val="dk2"/>
                </a:solidFill>
              </a:defRPr>
            </a:lvl6pPr>
            <a:lvl7pPr lvl="6" algn="ctr" rtl="0">
              <a:spcBef>
                <a:spcPts val="0"/>
              </a:spcBef>
              <a:defRPr>
                <a:solidFill>
                  <a:schemeClr val="dk2"/>
                </a:solidFill>
              </a:defRPr>
            </a:lvl7pPr>
            <a:lvl8pPr lvl="7" algn="ctr" rtl="0">
              <a:spcBef>
                <a:spcPts val="0"/>
              </a:spcBef>
              <a:defRPr>
                <a:solidFill>
                  <a:schemeClr val="dk2"/>
                </a:solidFill>
              </a:defRPr>
            </a:lvl8pPr>
            <a:lvl9pPr lvl="8" algn="ctr" rtl="0">
              <a:spcBef>
                <a:spcPts val="0"/>
              </a:spcBef>
              <a:defRPr>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11/13/2018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11/13/2018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11/13/2018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11/13/2018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11/13/2018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11/13/2018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11/13/2018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2.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fld id="{F51376BE-D49D-E946-9484-81A0C482C8D7}" type="datetimeFigureOut">
              <a:rPr lang="en-US" smtClean="0">
                <a:solidFill>
                  <a:srgbClr val="000000">
                    <a:tint val="75000"/>
                  </a:srgbClr>
                </a:solidFill>
                <a:uFillTx/>
              </a:rPr>
              <a:pPr defTabSz="914377"/>
              <a:t>11/13/2018</a:t>
            </a:fld>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Clr>
                <a:srgbClr val="3B7EA1"/>
              </a:buClr>
              <a:buSzPct val="100000"/>
              <a:buFont typeface="Arial"/>
              <a:buNone/>
              <a:defRPr sz="3600" b="1" i="0" u="none" strike="noStrike" cap="none">
                <a:solidFill>
                  <a:srgbClr val="3B7EA1"/>
                </a:solidFill>
                <a:latin typeface="Arial"/>
                <a:ea typeface="Arial"/>
                <a:cs typeface="Arial"/>
                <a:sym typeface="Arial"/>
              </a:defRPr>
            </a:lvl1pPr>
            <a:lvl2pPr lvl="1"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2pPr>
            <a:lvl3pPr lvl="2"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3pPr>
            <a:lvl4pPr lvl="3"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4pPr>
            <a:lvl5pPr lvl="4"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5pPr>
            <a:lvl6pPr lvl="5"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6pPr>
            <a:lvl7pPr lvl="6"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7pPr>
            <a:lvl8pPr lvl="7"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8pPr>
            <a:lvl9pPr lvl="8"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9pPr>
          </a:lstStyle>
          <a:p>
            <a:endParaRPr dirty="0"/>
          </a:p>
        </p:txBody>
      </p:sp>
      <p:sp>
        <p:nvSpPr>
          <p:cNvPr id="34" name="Shape 34"/>
          <p:cNvSpPr txBox="1">
            <a:spLocks noGrp="1"/>
          </p:cNvSpPr>
          <p:nvPr>
            <p:ph type="body" idx="1"/>
          </p:nvPr>
        </p:nvSpPr>
        <p:spPr>
          <a:xfrm>
            <a:off x="609600" y="1295400"/>
            <a:ext cx="10972800" cy="4830800"/>
          </a:xfrm>
          <a:prstGeom prst="rect">
            <a:avLst/>
          </a:prstGeom>
          <a:noFill/>
          <a:ln>
            <a:noFill/>
          </a:ln>
        </p:spPr>
        <p:txBody>
          <a:bodyPr lIns="91425" tIns="91425" rIns="91425" bIns="91425" anchor="t" anchorCtr="0"/>
          <a:lstStyle>
            <a:lvl1pPr lvl="0" algn="l" rtl="0">
              <a:spcBef>
                <a:spcPts val="480"/>
              </a:spcBef>
              <a:buClr>
                <a:srgbClr val="C4820E"/>
              </a:buClr>
              <a:buSzPct val="100000"/>
              <a:buFont typeface="Arial"/>
              <a:buChar char="●"/>
              <a:defRPr sz="2400" b="0" i="0" u="none" strike="noStrike" cap="none">
                <a:solidFill>
                  <a:schemeClr val="dk1"/>
                </a:solidFill>
                <a:latin typeface="Arial"/>
                <a:ea typeface="Arial"/>
                <a:cs typeface="Arial"/>
                <a:sym typeface="Arial"/>
              </a:defRPr>
            </a:lvl1pPr>
            <a:lvl2pPr lvl="1" algn="l" rtl="0">
              <a:spcBef>
                <a:spcPts val="480"/>
              </a:spcBef>
              <a:buClr>
                <a:srgbClr val="C4820E"/>
              </a:buClr>
              <a:buSzPct val="100000"/>
              <a:buFont typeface="Courier New"/>
              <a:buChar char="o"/>
              <a:defRPr sz="2400" b="0" i="0" u="none" strike="noStrike" cap="none">
                <a:solidFill>
                  <a:schemeClr val="dk1"/>
                </a:solidFill>
                <a:latin typeface="Arial"/>
                <a:ea typeface="Arial"/>
                <a:cs typeface="Arial"/>
                <a:sym typeface="Arial"/>
              </a:defRPr>
            </a:lvl2pPr>
            <a:lvl3pPr lvl="2" algn="l" rtl="0">
              <a:spcBef>
                <a:spcPts val="480"/>
              </a:spcBef>
              <a:buClr>
                <a:srgbClr val="C4820E"/>
              </a:buClr>
              <a:buSzPct val="100000"/>
              <a:buFont typeface="Wingdings"/>
              <a:buChar char="§"/>
              <a:defRPr sz="2400" b="0" i="0" u="none" strike="noStrike" cap="none">
                <a:solidFill>
                  <a:schemeClr val="dk1"/>
                </a:solidFill>
                <a:latin typeface="Arial"/>
                <a:ea typeface="Arial"/>
                <a:cs typeface="Arial"/>
                <a:sym typeface="Arial"/>
              </a:defRPr>
            </a:lvl3pPr>
            <a:lvl4pPr lvl="3" algn="l" rtl="0">
              <a:spcBef>
                <a:spcPts val="360"/>
              </a:spcBef>
              <a:buClr>
                <a:srgbClr val="C4820E"/>
              </a:buClr>
              <a:buSzPct val="100000"/>
              <a:buFont typeface="Arial"/>
              <a:buChar char="●"/>
              <a:defRPr sz="1800" b="0" i="0" u="none" strike="noStrike" cap="none">
                <a:solidFill>
                  <a:schemeClr val="dk1"/>
                </a:solidFill>
                <a:latin typeface="Arial"/>
                <a:ea typeface="Arial"/>
                <a:cs typeface="Arial"/>
                <a:sym typeface="Arial"/>
              </a:defRPr>
            </a:lvl4pPr>
            <a:lvl5pPr lvl="4" algn="l" rtl="0">
              <a:spcBef>
                <a:spcPts val="360"/>
              </a:spcBef>
              <a:buClr>
                <a:srgbClr val="C4820E"/>
              </a:buClr>
              <a:buSzPct val="100000"/>
              <a:buFont typeface="Courier New"/>
              <a:buChar char="o"/>
              <a:defRPr sz="1800" b="0" i="0" u="none" strike="noStrike" cap="none">
                <a:solidFill>
                  <a:schemeClr val="dk1"/>
                </a:solidFill>
                <a:latin typeface="Arial"/>
                <a:ea typeface="Arial"/>
                <a:cs typeface="Arial"/>
                <a:sym typeface="Arial"/>
              </a:defRPr>
            </a:lvl5pPr>
            <a:lvl6pPr lvl="5" algn="l" rtl="0">
              <a:spcBef>
                <a:spcPts val="360"/>
              </a:spcBef>
              <a:buClr>
                <a:srgbClr val="C4820E"/>
              </a:buClr>
              <a:buSzPct val="100000"/>
              <a:buFont typeface="Wingdings"/>
              <a:buChar char="§"/>
              <a:defRPr sz="1800" b="0" i="0" u="none" strike="noStrike" cap="none">
                <a:solidFill>
                  <a:schemeClr val="dk1"/>
                </a:solidFill>
                <a:latin typeface="Arial"/>
                <a:ea typeface="Arial"/>
                <a:cs typeface="Arial"/>
                <a:sym typeface="Arial"/>
              </a:defRPr>
            </a:lvl6pPr>
            <a:lvl7pPr lvl="6" algn="l" rtl="0">
              <a:spcBef>
                <a:spcPts val="360"/>
              </a:spcBef>
              <a:buClr>
                <a:srgbClr val="C4820E"/>
              </a:buClr>
              <a:buSzPct val="100000"/>
              <a:buFont typeface="Arial"/>
              <a:buChar char="●"/>
              <a:defRPr sz="1800" b="0" i="0" u="none" strike="noStrike" cap="none">
                <a:solidFill>
                  <a:schemeClr val="dk1"/>
                </a:solidFill>
                <a:latin typeface="Arial"/>
                <a:ea typeface="Arial"/>
                <a:cs typeface="Arial"/>
                <a:sym typeface="Arial"/>
              </a:defRPr>
            </a:lvl7pPr>
            <a:lvl8pPr lvl="7" algn="l" rtl="0">
              <a:spcBef>
                <a:spcPts val="360"/>
              </a:spcBef>
              <a:buClr>
                <a:srgbClr val="C4820E"/>
              </a:buClr>
              <a:buSzPct val="100000"/>
              <a:buFont typeface="Courier New"/>
              <a:buChar char="o"/>
              <a:defRPr sz="1800" b="0" i="0" u="none" strike="noStrike" cap="none">
                <a:solidFill>
                  <a:schemeClr val="dk1"/>
                </a:solidFill>
                <a:latin typeface="Arial"/>
                <a:ea typeface="Arial"/>
                <a:cs typeface="Arial"/>
                <a:sym typeface="Arial"/>
              </a:defRPr>
            </a:lvl8pPr>
            <a:lvl9pPr lvl="8" algn="l" rtl="0">
              <a:spcBef>
                <a:spcPts val="360"/>
              </a:spcBef>
              <a:buClr>
                <a:srgbClr val="C4820E"/>
              </a:buClr>
              <a:buSzPct val="100000"/>
              <a:buFont typeface="Wingdings"/>
              <a:buChar char="§"/>
              <a:defRPr sz="1800" b="0" i="0" u="none" strike="noStrike" cap="none">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2028855727"/>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96863" marR="0" lvl="0" indent="-284163" algn="l" rtl="0">
        <a:lnSpc>
          <a:spcPct val="100000"/>
        </a:lnSpc>
        <a:spcBef>
          <a:spcPts val="0"/>
        </a:spcBef>
        <a:spcAft>
          <a:spcPts val="0"/>
        </a:spcAft>
        <a:buNone/>
        <a:tabLst/>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egonzal@cs.berkeley.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bit.ly/ds100-sp18-sta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7.tiff"/><Relationship Id="rId3" Type="http://schemas.openxmlformats.org/officeDocument/2006/relationships/image" Target="../media/image5.tiff"/><Relationship Id="rId7" Type="http://schemas.openxmlformats.org/officeDocument/2006/relationships/image" Target="../media/image11.tiff"/><Relationship Id="rId12"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tiff"/><Relationship Id="rId11" Type="http://schemas.openxmlformats.org/officeDocument/2006/relationships/image" Target="../media/image15.tiff"/><Relationship Id="rId5" Type="http://schemas.openxmlformats.org/officeDocument/2006/relationships/image" Target="../media/image8.tiff"/><Relationship Id="rId15" Type="http://schemas.openxmlformats.org/officeDocument/2006/relationships/image" Target="../media/image19.tiff"/><Relationship Id="rId10" Type="http://schemas.openxmlformats.org/officeDocument/2006/relationships/image" Target="../media/image14.tiff"/><Relationship Id="rId4" Type="http://schemas.openxmlformats.org/officeDocument/2006/relationships/image" Target="../media/image7.tiff"/><Relationship Id="rId9" Type="http://schemas.openxmlformats.org/officeDocument/2006/relationships/image" Target="../media/image10.tiff"/><Relationship Id="rId14" Type="http://schemas.openxmlformats.org/officeDocument/2006/relationships/image" Target="../media/image18.tiff"/></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9.xml.rels><?xml version="1.0" encoding="UTF-8" standalone="yes"?>
<Relationships xmlns="http://schemas.openxmlformats.org/package/2006/relationships"><Relationship Id="rId8" Type="http://schemas.openxmlformats.org/officeDocument/2006/relationships/image" Target="../media/image10.tiff"/><Relationship Id="rId13" Type="http://schemas.openxmlformats.org/officeDocument/2006/relationships/image" Target="../media/image17.tiff"/><Relationship Id="rId3" Type="http://schemas.openxmlformats.org/officeDocument/2006/relationships/image" Target="../media/image5.tiff"/><Relationship Id="rId7" Type="http://schemas.openxmlformats.org/officeDocument/2006/relationships/image" Target="../media/image6.tiff"/><Relationship Id="rId12" Type="http://schemas.openxmlformats.org/officeDocument/2006/relationships/image" Target="../media/image16.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tiff"/><Relationship Id="rId11" Type="http://schemas.openxmlformats.org/officeDocument/2006/relationships/image" Target="../media/image15.tiff"/><Relationship Id="rId5" Type="http://schemas.openxmlformats.org/officeDocument/2006/relationships/image" Target="../media/image8.tiff"/><Relationship Id="rId15" Type="http://schemas.openxmlformats.org/officeDocument/2006/relationships/image" Target="../media/image19.tiff"/><Relationship Id="rId10" Type="http://schemas.openxmlformats.org/officeDocument/2006/relationships/image" Target="../media/image14.tiff"/><Relationship Id="rId4" Type="http://schemas.openxmlformats.org/officeDocument/2006/relationships/image" Target="../media/image7.tiff"/><Relationship Id="rId9" Type="http://schemas.openxmlformats.org/officeDocument/2006/relationships/image" Target="../media/image11.tiff"/><Relationship Id="rId14" Type="http://schemas.openxmlformats.org/officeDocument/2006/relationships/image" Target="../media/image1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6.tiff"/><Relationship Id="rId3" Type="http://schemas.openxmlformats.org/officeDocument/2006/relationships/image" Target="../media/image24.tiff"/><Relationship Id="rId7" Type="http://schemas.openxmlformats.org/officeDocument/2006/relationships/image" Target="../media/image9.tiff"/><Relationship Id="rId12" Type="http://schemas.openxmlformats.org/officeDocument/2006/relationships/image" Target="../media/image15.tiff"/><Relationship Id="rId2" Type="http://schemas.openxmlformats.org/officeDocument/2006/relationships/notesSlide" Target="../notesSlides/notesSlide23.xml"/><Relationship Id="rId16" Type="http://schemas.openxmlformats.org/officeDocument/2006/relationships/image" Target="../media/image19.tiff"/><Relationship Id="rId1" Type="http://schemas.openxmlformats.org/officeDocument/2006/relationships/slideLayout" Target="../slideLayouts/slideLayout2.xml"/><Relationship Id="rId6" Type="http://schemas.openxmlformats.org/officeDocument/2006/relationships/image" Target="../media/image8.tiff"/><Relationship Id="rId11" Type="http://schemas.openxmlformats.org/officeDocument/2006/relationships/image" Target="../media/image14.tiff"/><Relationship Id="rId5" Type="http://schemas.openxmlformats.org/officeDocument/2006/relationships/image" Target="../media/image7.tiff"/><Relationship Id="rId15" Type="http://schemas.openxmlformats.org/officeDocument/2006/relationships/image" Target="../media/image18.tiff"/><Relationship Id="rId10" Type="http://schemas.openxmlformats.org/officeDocument/2006/relationships/image" Target="../media/image11.tiff"/><Relationship Id="rId4" Type="http://schemas.openxmlformats.org/officeDocument/2006/relationships/image" Target="../media/image5.tiff"/><Relationship Id="rId9" Type="http://schemas.openxmlformats.org/officeDocument/2006/relationships/image" Target="../media/image10.tiff"/><Relationship Id="rId14" Type="http://schemas.openxmlformats.org/officeDocument/2006/relationships/image" Target="../media/image17.tiff"/></Relationships>
</file>

<file path=ppt/slides/_rels/slide3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4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 Id="rId9" Type="http://schemas.openxmlformats.org/officeDocument/2006/relationships/image" Target="../media/image11.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26.emf"/><Relationship Id="rId4" Type="http://schemas.openxmlformats.org/officeDocument/2006/relationships/image" Target="../media/image25.tiff"/></Relationships>
</file>

<file path=ppt/slides/_rels/slide69.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3.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8.emf"/><Relationship Id="rId4" Type="http://schemas.openxmlformats.org/officeDocument/2006/relationships/image" Target="../media/image27.emf"/></Relationships>
</file>

<file path=ppt/slides/_rels/slide7.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 Id="rId9" Type="http://schemas.openxmlformats.org/officeDocument/2006/relationships/image" Target="../media/image11.tiff"/></Relationships>
</file>

<file path=ppt/slides/_rels/slide70.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3.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8.emf"/><Relationship Id="rId4" Type="http://schemas.openxmlformats.org/officeDocument/2006/relationships/image" Target="../media/image27.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22127" y="386493"/>
            <a:ext cx="10764822" cy="4076701"/>
          </a:xfrm>
        </p:spPr>
        <p:txBody>
          <a:bodyPr anchor="ctr">
            <a:normAutofit/>
          </a:bodyPr>
          <a:lstStyle/>
          <a:p>
            <a:pPr algn="l"/>
            <a:r>
              <a:rPr lang="en-US" sz="6600" b="1" dirty="0">
                <a:uFillTx/>
              </a:rPr>
              <a:t>Big Data Analytics</a:t>
            </a:r>
            <a:br>
              <a:rPr lang="en-US" sz="6600" b="1" dirty="0">
                <a:uFillTx/>
              </a:rPr>
            </a:br>
            <a:r>
              <a:rPr lang="en-US" sz="5400" i="1" dirty="0">
                <a:uFillTx/>
              </a:rPr>
              <a:t>Map-Reduce and Spark</a:t>
            </a:r>
          </a:p>
        </p:txBody>
      </p:sp>
      <p:sp>
        <p:nvSpPr>
          <p:cNvPr id="5" name="Subtitle 4"/>
          <p:cNvSpPr>
            <a:spLocks noGrp="1"/>
          </p:cNvSpPr>
          <p:nvPr>
            <p:ph type="subTitle" idx="1"/>
          </p:nvPr>
        </p:nvSpPr>
        <p:spPr>
          <a:xfrm>
            <a:off x="915264" y="4240481"/>
            <a:ext cx="8338783" cy="1021317"/>
          </a:xfrm>
        </p:spPr>
        <p:txBody>
          <a:bodyPr>
            <a:noAutofit/>
          </a:bodyPr>
          <a:lstStyle/>
          <a:p>
            <a:pPr algn="l">
              <a:lnSpc>
                <a:spcPct val="100000"/>
              </a:lnSpc>
              <a:spcBef>
                <a:spcPts val="0"/>
              </a:spcBef>
            </a:pPr>
            <a:r>
              <a:rPr lang="en-US" sz="1800" dirty="0">
                <a:uFillTx/>
              </a:rPr>
              <a:t>Slides by:</a:t>
            </a:r>
          </a:p>
          <a:p>
            <a:pPr algn="l">
              <a:lnSpc>
                <a:spcPct val="100000"/>
              </a:lnSpc>
              <a:spcBef>
                <a:spcPts val="0"/>
              </a:spcBef>
            </a:pPr>
            <a:r>
              <a:rPr lang="en-US" b="1" dirty="0">
                <a:uFillTx/>
              </a:rPr>
              <a:t>Joseph E. Gonzalez</a:t>
            </a:r>
          </a:p>
          <a:p>
            <a:pPr algn="l">
              <a:lnSpc>
                <a:spcPct val="100000"/>
              </a:lnSpc>
              <a:spcBef>
                <a:spcPts val="0"/>
              </a:spcBef>
            </a:pPr>
            <a:r>
              <a:rPr lang="en-US" sz="2000" dirty="0">
                <a:uFillTx/>
                <a:hlinkClick r:id="rId3"/>
              </a:rPr>
              <a:t>jegonzal@cs.berkeley.edu</a:t>
            </a:r>
          </a:p>
          <a:p>
            <a:pPr algn="l">
              <a:lnSpc>
                <a:spcPct val="100000"/>
              </a:lnSpc>
              <a:spcBef>
                <a:spcPts val="0"/>
              </a:spcBef>
            </a:pPr>
            <a:endParaRPr lang="en-US" sz="2000" dirty="0">
              <a:uFillTx/>
            </a:endParaRPr>
          </a:p>
        </p:txBody>
      </p:sp>
      <p:grpSp>
        <p:nvGrpSpPr>
          <p:cNvPr id="13" name="Group 12"/>
          <p:cNvGrpSpPr/>
          <p:nvPr/>
        </p:nvGrpSpPr>
        <p:grpSpPr>
          <a:xfrm>
            <a:off x="8202939" y="3515940"/>
            <a:ext cx="2960361" cy="2855070"/>
            <a:chOff x="2398281" y="1322640"/>
            <a:chExt cx="4896161" cy="4722019"/>
          </a:xfrm>
        </p:grpSpPr>
        <p:cxnSp>
          <p:nvCxnSpPr>
            <p:cNvPr id="18" name="Straight Arrow Connector 17"/>
            <p:cNvCxnSpPr/>
            <p:nvPr/>
          </p:nvCxnSpPr>
          <p:spPr>
            <a:xfrm>
              <a:off x="4095395" y="2226135"/>
              <a:ext cx="137160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6451680" y="3096066"/>
              <a:ext cx="0" cy="13716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H="1">
              <a:off x="4095395" y="5336382"/>
              <a:ext cx="137160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flipV="1">
              <a:off x="3015076" y="3096066"/>
              <a:ext cx="0" cy="13716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2523009" y="1322640"/>
              <a:ext cx="984132" cy="1985232"/>
            </a:xfrm>
            <a:prstGeom prst="rect">
              <a:avLst/>
            </a:prstGeom>
            <a:noFill/>
          </p:spPr>
          <p:txBody>
            <a:bodyPr wrap="none" rtlCol="0">
              <a:spAutoFit/>
            </a:bodyPr>
            <a:lstStyle/>
            <a:p>
              <a:r>
                <a:rPr lang="en-US" sz="7200" dirty="0">
                  <a:latin typeface="Times" charset="0"/>
                  <a:ea typeface="Times" charset="0"/>
                  <a:cs typeface="Times" charset="0"/>
                </a:rPr>
                <a:t>?</a:t>
              </a:r>
            </a:p>
          </p:txBody>
        </p: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55018" y="1774180"/>
              <a:ext cx="1193324" cy="1013344"/>
            </a:xfrm>
            <a:prstGeom prst="rect">
              <a:avLst/>
            </a:prstGeom>
          </p:spPr>
        </p:pic>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08918" y="4881179"/>
              <a:ext cx="1685524" cy="1163480"/>
            </a:xfrm>
            <a:prstGeom prst="rect">
              <a:avLst/>
            </a:prstGeom>
          </p:spPr>
        </p:pic>
        <p:pic>
          <p:nvPicPr>
            <p:cNvPr id="25" name="Picture 2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398281" y="4628688"/>
              <a:ext cx="1233590" cy="1219164"/>
            </a:xfrm>
            <a:prstGeom prst="rect">
              <a:avLst/>
            </a:prstGeom>
          </p:spPr>
        </p:pic>
      </p:grpSp>
      <p:sp>
        <p:nvSpPr>
          <p:cNvPr id="14" name="Subtitle 4">
            <a:extLst>
              <a:ext uri="{FF2B5EF4-FFF2-40B4-BE49-F238E27FC236}">
                <a16:creationId xmlns:a16="http://schemas.microsoft.com/office/drawing/2014/main" id="{516BD6F3-75B0-E847-87AD-D8FBA6609474}"/>
              </a:ext>
            </a:extLst>
          </p:cNvPr>
          <p:cNvSpPr txBox="1">
            <a:spLocks/>
          </p:cNvSpPr>
          <p:nvPr/>
        </p:nvSpPr>
        <p:spPr>
          <a:xfrm>
            <a:off x="915264" y="5508614"/>
            <a:ext cx="8338783" cy="1021317"/>
          </a:xfrm>
          <a:prstGeom prst="rect">
            <a:avLst/>
          </a:prstGeom>
        </p:spPr>
        <p:txBody>
          <a:bodyPr vert="horz" lIns="91440" tIns="45720" rIns="91440" bIns="45720" rtlCol="0">
            <a:noAutofit/>
          </a:bodyPr>
          <a:lstStyle>
            <a:lvl1pPr marL="0" indent="0" algn="ctr" defTabSz="914377" rtl="0" eaLnBrk="1" latinLnBrk="0" hangingPunct="1">
              <a:lnSpc>
                <a:spcPct val="90000"/>
              </a:lnSpc>
              <a:spcBef>
                <a:spcPts val="2200"/>
              </a:spcBef>
              <a:buFont typeface="Wingdings" charset="2"/>
              <a:buNone/>
              <a:defRPr sz="2400" b="0" i="0" kern="1200">
                <a:solidFill>
                  <a:schemeClr val="tx1"/>
                </a:solidFill>
                <a:uFillTx/>
                <a:latin typeface="+mn-lt"/>
                <a:ea typeface="Helvetica Neue Light" charset="0"/>
                <a:cs typeface="Helvetica Neue Light" charset="0"/>
              </a:defRPr>
            </a:lvl1pPr>
            <a:lvl2pPr marL="457189" indent="0" algn="ctr" defTabSz="914377" rtl="0" eaLnBrk="1" latinLnBrk="0" hangingPunct="1">
              <a:lnSpc>
                <a:spcPct val="90000"/>
              </a:lnSpc>
              <a:spcBef>
                <a:spcPts val="500"/>
              </a:spcBef>
              <a:buFont typeface="Wingdings" charset="2"/>
              <a:buNone/>
              <a:defRPr sz="2000" b="0" i="0" kern="1200">
                <a:solidFill>
                  <a:schemeClr val="tx1"/>
                </a:solidFill>
                <a:uFillTx/>
                <a:latin typeface="+mn-lt"/>
                <a:ea typeface="Helvetica Neue Light" charset="0"/>
                <a:cs typeface="Helvetica Neue Light" charset="0"/>
              </a:defRPr>
            </a:lvl2pPr>
            <a:lvl3pPr marL="914377" indent="0" algn="ctr" defTabSz="914377" rtl="0" eaLnBrk="1" latinLnBrk="0" hangingPunct="1">
              <a:lnSpc>
                <a:spcPct val="90000"/>
              </a:lnSpc>
              <a:spcBef>
                <a:spcPts val="500"/>
              </a:spcBef>
              <a:buFont typeface="Wingdings" charset="2"/>
              <a:buNone/>
              <a:defRPr sz="1800" b="0" i="0" kern="1200">
                <a:solidFill>
                  <a:schemeClr val="tx1"/>
                </a:solidFill>
                <a:uFillTx/>
                <a:latin typeface="+mn-lt"/>
                <a:ea typeface="Helvetica Neue Light" charset="0"/>
                <a:cs typeface="Helvetica Neue Light" charset="0"/>
              </a:defRPr>
            </a:lvl3pPr>
            <a:lvl4pPr marL="1371566" indent="0" algn="ctr" defTabSz="914377" rtl="0" eaLnBrk="1" latinLnBrk="0" hangingPunct="1">
              <a:lnSpc>
                <a:spcPct val="90000"/>
              </a:lnSpc>
              <a:spcBef>
                <a:spcPts val="500"/>
              </a:spcBef>
              <a:buFont typeface="Wingdings" charset="2"/>
              <a:buNone/>
              <a:defRPr sz="1600" b="0" i="0" kern="1200">
                <a:solidFill>
                  <a:schemeClr val="tx1"/>
                </a:solidFill>
                <a:uFillTx/>
                <a:latin typeface="+mn-lt"/>
                <a:ea typeface="Helvetica Neue Light" charset="0"/>
                <a:cs typeface="Helvetica Neue Light" charset="0"/>
              </a:defRPr>
            </a:lvl4pPr>
            <a:lvl5pPr marL="1828754" indent="0" algn="ctr" defTabSz="914377" rtl="0" eaLnBrk="1" latinLnBrk="0" hangingPunct="1">
              <a:lnSpc>
                <a:spcPct val="90000"/>
              </a:lnSpc>
              <a:spcBef>
                <a:spcPts val="500"/>
              </a:spcBef>
              <a:buFont typeface="Wingdings" charset="2"/>
              <a:buNone/>
              <a:defRPr sz="1600" b="0" i="0" kern="1200">
                <a:solidFill>
                  <a:schemeClr val="tx1"/>
                </a:solidFill>
                <a:uFillTx/>
                <a:latin typeface="+mn-lt"/>
                <a:ea typeface="Helvetica Neue Light" charset="0"/>
                <a:cs typeface="Helvetica Neue Light" charset="0"/>
              </a:defRPr>
            </a:lvl5pPr>
            <a:lvl6pPr marL="2285943" indent="0" algn="ctr" defTabSz="914377" rtl="0" eaLnBrk="1" latinLnBrk="0" hangingPunct="1">
              <a:lnSpc>
                <a:spcPct val="90000"/>
              </a:lnSpc>
              <a:spcBef>
                <a:spcPts val="500"/>
              </a:spcBef>
              <a:buFont typeface="Arial"/>
              <a:buNone/>
              <a:defRPr sz="1600" kern="1200">
                <a:solidFill>
                  <a:schemeClr val="tx1"/>
                </a:solidFill>
                <a:uFillTx/>
                <a:latin typeface="+mn-lt"/>
                <a:ea typeface="+mn-ea"/>
                <a:cs typeface="+mn-cs"/>
              </a:defRPr>
            </a:lvl6pPr>
            <a:lvl7pPr marL="2743131" indent="0" algn="ctr" defTabSz="914377" rtl="0" eaLnBrk="1" latinLnBrk="0" hangingPunct="1">
              <a:lnSpc>
                <a:spcPct val="90000"/>
              </a:lnSpc>
              <a:spcBef>
                <a:spcPts val="500"/>
              </a:spcBef>
              <a:buFont typeface="Arial"/>
              <a:buNone/>
              <a:defRPr sz="1600" kern="1200">
                <a:solidFill>
                  <a:schemeClr val="tx1"/>
                </a:solidFill>
                <a:uFillTx/>
                <a:latin typeface="+mn-lt"/>
                <a:ea typeface="+mn-ea"/>
                <a:cs typeface="+mn-cs"/>
              </a:defRPr>
            </a:lvl7pPr>
            <a:lvl8pPr marL="3200320" indent="0" algn="ctr" defTabSz="914377" rtl="0" eaLnBrk="1" latinLnBrk="0" hangingPunct="1">
              <a:lnSpc>
                <a:spcPct val="90000"/>
              </a:lnSpc>
              <a:spcBef>
                <a:spcPts val="500"/>
              </a:spcBef>
              <a:buFont typeface="Arial"/>
              <a:buNone/>
              <a:defRPr sz="1600" kern="1200">
                <a:solidFill>
                  <a:schemeClr val="tx1"/>
                </a:solidFill>
                <a:uFillTx/>
                <a:latin typeface="+mn-lt"/>
                <a:ea typeface="+mn-ea"/>
                <a:cs typeface="+mn-cs"/>
              </a:defRPr>
            </a:lvl8pPr>
            <a:lvl9pPr marL="3657509" indent="0" algn="ctr" defTabSz="914377" rtl="0" eaLnBrk="1" latinLnBrk="0" hangingPunct="1">
              <a:lnSpc>
                <a:spcPct val="90000"/>
              </a:lnSpc>
              <a:spcBef>
                <a:spcPts val="500"/>
              </a:spcBef>
              <a:buFont typeface="Arial"/>
              <a:buNone/>
              <a:defRPr sz="1600" kern="1200">
                <a:solidFill>
                  <a:schemeClr val="tx1"/>
                </a:solidFill>
                <a:uFillTx/>
                <a:latin typeface="+mn-lt"/>
                <a:ea typeface="+mn-ea"/>
                <a:cs typeface="+mn-cs"/>
              </a:defRPr>
            </a:lvl9pPr>
          </a:lstStyle>
          <a:p>
            <a:pPr algn="l">
              <a:lnSpc>
                <a:spcPct val="100000"/>
              </a:lnSpc>
              <a:spcBef>
                <a:spcPts val="0"/>
              </a:spcBef>
            </a:pPr>
            <a:r>
              <a:rPr lang="en-US" sz="1800" dirty="0"/>
              <a:t>With revisions by:</a:t>
            </a:r>
          </a:p>
          <a:p>
            <a:pPr algn="l">
              <a:lnSpc>
                <a:spcPct val="100000"/>
              </a:lnSpc>
              <a:spcBef>
                <a:spcPts val="0"/>
              </a:spcBef>
            </a:pPr>
            <a:r>
              <a:rPr lang="en-US" b="1" dirty="0"/>
              <a:t>Josh Hug</a:t>
            </a:r>
          </a:p>
          <a:p>
            <a:pPr algn="l">
              <a:lnSpc>
                <a:spcPct val="100000"/>
              </a:lnSpc>
              <a:spcBef>
                <a:spcPts val="0"/>
              </a:spcBef>
            </a:pPr>
            <a:r>
              <a:rPr lang="en-US" sz="2000" dirty="0">
                <a:hlinkClick r:id="rId3"/>
              </a:rPr>
              <a:t>hug@cs.Berkeley.edu</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61258993"/>
              </p:ext>
            </p:extLst>
          </p:nvPr>
        </p:nvGraphicFramePr>
        <p:xfrm>
          <a:off x="1629536" y="1327880"/>
          <a:ext cx="10452845" cy="6160750"/>
        </p:xfrm>
        <a:graphic>
          <a:graphicData uri="http://schemas.openxmlformats.org/drawingml/2006/table">
            <a:tbl>
              <a:tblPr firstRow="1" bandRow="1">
                <a:tableStyleId>{5C22544A-7EE6-4342-B048-85BDC9FD1C3A}</a:tableStyleId>
              </a:tblPr>
              <a:tblGrid>
                <a:gridCol w="1335739">
                  <a:extLst>
                    <a:ext uri="{9D8B030D-6E8A-4147-A177-3AD203B41FA5}">
                      <a16:colId xmlns:a16="http://schemas.microsoft.com/office/drawing/2014/main" val="20000"/>
                    </a:ext>
                  </a:extLst>
                </a:gridCol>
                <a:gridCol w="1292960">
                  <a:extLst>
                    <a:ext uri="{9D8B030D-6E8A-4147-A177-3AD203B41FA5}">
                      <a16:colId xmlns:a16="http://schemas.microsoft.com/office/drawing/2014/main" val="20001"/>
                    </a:ext>
                  </a:extLst>
                </a:gridCol>
                <a:gridCol w="761411">
                  <a:extLst>
                    <a:ext uri="{9D8B030D-6E8A-4147-A177-3AD203B41FA5}">
                      <a16:colId xmlns:a16="http://schemas.microsoft.com/office/drawing/2014/main" val="20002"/>
                    </a:ext>
                  </a:extLst>
                </a:gridCol>
                <a:gridCol w="811076">
                  <a:extLst>
                    <a:ext uri="{9D8B030D-6E8A-4147-A177-3AD203B41FA5}">
                      <a16:colId xmlns:a16="http://schemas.microsoft.com/office/drawing/2014/main" val="20003"/>
                    </a:ext>
                  </a:extLst>
                </a:gridCol>
                <a:gridCol w="1605951">
                  <a:extLst>
                    <a:ext uri="{9D8B030D-6E8A-4147-A177-3AD203B41FA5}">
                      <a16:colId xmlns:a16="http://schemas.microsoft.com/office/drawing/2014/main" val="20004"/>
                    </a:ext>
                  </a:extLst>
                </a:gridCol>
                <a:gridCol w="1161427">
                  <a:extLst>
                    <a:ext uri="{9D8B030D-6E8A-4147-A177-3AD203B41FA5}">
                      <a16:colId xmlns:a16="http://schemas.microsoft.com/office/drawing/2014/main" val="20005"/>
                    </a:ext>
                  </a:extLst>
                </a:gridCol>
                <a:gridCol w="1161427">
                  <a:extLst>
                    <a:ext uri="{9D8B030D-6E8A-4147-A177-3AD203B41FA5}">
                      <a16:colId xmlns:a16="http://schemas.microsoft.com/office/drawing/2014/main" val="20006"/>
                    </a:ext>
                  </a:extLst>
                </a:gridCol>
                <a:gridCol w="1161427">
                  <a:extLst>
                    <a:ext uri="{9D8B030D-6E8A-4147-A177-3AD203B41FA5}">
                      <a16:colId xmlns:a16="http://schemas.microsoft.com/office/drawing/2014/main" val="20007"/>
                    </a:ext>
                  </a:extLst>
                </a:gridCol>
                <a:gridCol w="1161427">
                  <a:extLst>
                    <a:ext uri="{9D8B030D-6E8A-4147-A177-3AD203B41FA5}">
                      <a16:colId xmlns:a16="http://schemas.microsoft.com/office/drawing/2014/main" val="20008"/>
                    </a:ext>
                  </a:extLst>
                </a:gridCol>
              </a:tblGrid>
              <a:tr h="500920">
                <a:tc>
                  <a:txBody>
                    <a:bodyPr/>
                    <a:lstStyle/>
                    <a:p>
                      <a:r>
                        <a:rPr lang="en-US" dirty="0" err="1"/>
                        <a:t>pname</a:t>
                      </a:r>
                      <a:endParaRPr lang="en-US" dirty="0"/>
                    </a:p>
                  </a:txBody>
                  <a:tcPr/>
                </a:tc>
                <a:tc>
                  <a:txBody>
                    <a:bodyPr/>
                    <a:lstStyle/>
                    <a:p>
                      <a:r>
                        <a:rPr lang="en-US" dirty="0"/>
                        <a:t>category</a:t>
                      </a:r>
                    </a:p>
                  </a:txBody>
                  <a:tcPr/>
                </a:tc>
                <a:tc>
                  <a:txBody>
                    <a:bodyPr/>
                    <a:lstStyle/>
                    <a:p>
                      <a:r>
                        <a:rPr lang="en-US" dirty="0"/>
                        <a:t>price</a:t>
                      </a:r>
                    </a:p>
                  </a:txBody>
                  <a:tcPr/>
                </a:tc>
                <a:tc>
                  <a:txBody>
                    <a:bodyPr/>
                    <a:lstStyle/>
                    <a:p>
                      <a:r>
                        <a:rPr lang="en-US" dirty="0" err="1"/>
                        <a:t>qty</a:t>
                      </a:r>
                      <a:endParaRPr lang="en-US" dirty="0"/>
                    </a:p>
                  </a:txBody>
                  <a:tcPr/>
                </a:tc>
                <a:tc>
                  <a:txBody>
                    <a:bodyPr/>
                    <a:lstStyle/>
                    <a:p>
                      <a:r>
                        <a:rPr lang="en-US" dirty="0"/>
                        <a:t>date</a:t>
                      </a:r>
                    </a:p>
                  </a:txBody>
                  <a:tcPr/>
                </a:tc>
                <a:tc>
                  <a:txBody>
                    <a:bodyPr/>
                    <a:lstStyle/>
                    <a:p>
                      <a:r>
                        <a:rPr lang="en-US" dirty="0"/>
                        <a:t>day</a:t>
                      </a:r>
                    </a:p>
                  </a:txBody>
                  <a:tcPr/>
                </a:tc>
                <a:tc>
                  <a:txBody>
                    <a:bodyPr/>
                    <a:lstStyle/>
                    <a:p>
                      <a:r>
                        <a:rPr lang="en-US" dirty="0"/>
                        <a:t>city</a:t>
                      </a:r>
                    </a:p>
                  </a:txBody>
                  <a:tcPr/>
                </a:tc>
                <a:tc>
                  <a:txBody>
                    <a:bodyPr/>
                    <a:lstStyle/>
                    <a:p>
                      <a:r>
                        <a:rPr lang="en-US" dirty="0"/>
                        <a:t>state</a:t>
                      </a:r>
                    </a:p>
                  </a:txBody>
                  <a:tcPr/>
                </a:tc>
                <a:tc>
                  <a:txBody>
                    <a:bodyPr/>
                    <a:lstStyle/>
                    <a:p>
                      <a:r>
                        <a:rPr lang="en-US" dirty="0"/>
                        <a:t>country</a:t>
                      </a:r>
                    </a:p>
                  </a:txBody>
                  <a:tcPr/>
                </a:tc>
                <a:extLst>
                  <a:ext uri="{0D108BD9-81ED-4DB2-BD59-A6C34878D82A}">
                    <a16:rowId xmlns:a16="http://schemas.microsoft.com/office/drawing/2014/main" val="10000"/>
                  </a:ext>
                </a:extLst>
              </a:tr>
              <a:tr h="628870">
                <a:tc>
                  <a:txBody>
                    <a:bodyPr/>
                    <a:lstStyle/>
                    <a:p>
                      <a:r>
                        <a:rPr lang="en-US" dirty="0"/>
                        <a:t>Corn</a:t>
                      </a:r>
                    </a:p>
                  </a:txBody>
                  <a:tcPr/>
                </a:tc>
                <a:tc>
                  <a:txBody>
                    <a:bodyPr/>
                    <a:lstStyle/>
                    <a:p>
                      <a:r>
                        <a:rPr lang="en-US" dirty="0"/>
                        <a:t>Food</a:t>
                      </a:r>
                    </a:p>
                  </a:txBody>
                  <a:tcPr/>
                </a:tc>
                <a:tc>
                  <a:txBody>
                    <a:bodyPr/>
                    <a:lstStyle/>
                    <a:p>
                      <a:r>
                        <a:rPr lang="en-US" dirty="0"/>
                        <a:t>25</a:t>
                      </a:r>
                    </a:p>
                  </a:txBody>
                  <a:tcPr/>
                </a:tc>
                <a:tc>
                  <a:txBody>
                    <a:bodyPr/>
                    <a:lstStyle/>
                    <a:p>
                      <a:r>
                        <a:rPr lang="en-US" dirty="0"/>
                        <a:t>25</a:t>
                      </a:r>
                    </a:p>
                  </a:txBody>
                  <a:tcPr/>
                </a:tc>
                <a:tc>
                  <a:txBody>
                    <a:bodyPr/>
                    <a:lstStyle/>
                    <a:p>
                      <a:r>
                        <a:rPr lang="en-US" dirty="0"/>
                        <a:t>3/30/16</a:t>
                      </a:r>
                    </a:p>
                  </a:txBody>
                  <a:tcPr/>
                </a:tc>
                <a:tc>
                  <a:txBody>
                    <a:bodyPr/>
                    <a:lstStyle/>
                    <a:p>
                      <a:r>
                        <a:rPr lang="en-US" dirty="0"/>
                        <a:t>Wed.</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1"/>
                  </a:ext>
                </a:extLst>
              </a:tr>
              <a:tr h="628870">
                <a:tc>
                  <a:txBody>
                    <a:bodyPr/>
                    <a:lstStyle/>
                    <a:p>
                      <a:r>
                        <a:rPr lang="en-US" dirty="0"/>
                        <a:t>Corn</a:t>
                      </a:r>
                    </a:p>
                  </a:txBody>
                  <a:tcPr/>
                </a:tc>
                <a:tc>
                  <a:txBody>
                    <a:bodyPr/>
                    <a:lstStyle/>
                    <a:p>
                      <a:r>
                        <a:rPr lang="en-US" dirty="0"/>
                        <a:t>Food</a:t>
                      </a:r>
                    </a:p>
                  </a:txBody>
                  <a:tcPr/>
                </a:tc>
                <a:tc>
                  <a:txBody>
                    <a:bodyPr/>
                    <a:lstStyle/>
                    <a:p>
                      <a:r>
                        <a:rPr lang="en-US" dirty="0"/>
                        <a:t>25</a:t>
                      </a:r>
                    </a:p>
                  </a:txBody>
                  <a:tcPr/>
                </a:tc>
                <a:tc>
                  <a:txBody>
                    <a:bodyPr/>
                    <a:lstStyle/>
                    <a:p>
                      <a:r>
                        <a:rPr lang="en-US" dirty="0"/>
                        <a:t>8</a:t>
                      </a:r>
                    </a:p>
                  </a:txBody>
                  <a:tcPr/>
                </a:tc>
                <a:tc>
                  <a:txBody>
                    <a:bodyPr/>
                    <a:lstStyle/>
                    <a:p>
                      <a:r>
                        <a:rPr lang="en-US" dirty="0"/>
                        <a:t>3/31/16</a:t>
                      </a:r>
                    </a:p>
                  </a:txBody>
                  <a:tcPr/>
                </a:tc>
                <a:tc>
                  <a:txBody>
                    <a:bodyPr/>
                    <a:lstStyle/>
                    <a:p>
                      <a:r>
                        <a:rPr lang="en-US" dirty="0"/>
                        <a:t>Thu.</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2"/>
                  </a:ext>
                </a:extLst>
              </a:tr>
              <a:tr h="628870">
                <a:tc>
                  <a:txBody>
                    <a:bodyPr/>
                    <a:lstStyle/>
                    <a:p>
                      <a:r>
                        <a:rPr lang="en-US" dirty="0"/>
                        <a:t>Corn</a:t>
                      </a:r>
                    </a:p>
                  </a:txBody>
                  <a:tcPr/>
                </a:tc>
                <a:tc>
                  <a:txBody>
                    <a:bodyPr/>
                    <a:lstStyle/>
                    <a:p>
                      <a:r>
                        <a:rPr lang="en-US" dirty="0"/>
                        <a:t>Food</a:t>
                      </a:r>
                    </a:p>
                  </a:txBody>
                  <a:tcPr/>
                </a:tc>
                <a:tc>
                  <a:txBody>
                    <a:bodyPr/>
                    <a:lstStyle/>
                    <a:p>
                      <a:r>
                        <a:rPr lang="en-US" dirty="0"/>
                        <a:t>25</a:t>
                      </a:r>
                    </a:p>
                  </a:txBody>
                  <a:tcPr/>
                </a:tc>
                <a:tc>
                  <a:txBody>
                    <a:bodyPr/>
                    <a:lstStyle/>
                    <a:p>
                      <a:r>
                        <a:rPr lang="en-US" dirty="0"/>
                        <a:t>15</a:t>
                      </a:r>
                    </a:p>
                  </a:txBody>
                  <a:tcPr/>
                </a:tc>
                <a:tc>
                  <a:txBody>
                    <a:bodyPr/>
                    <a:lstStyle/>
                    <a:p>
                      <a:r>
                        <a:rPr lang="en-US" dirty="0"/>
                        <a:t>4/1/16</a:t>
                      </a:r>
                    </a:p>
                  </a:txBody>
                  <a:tcPr/>
                </a:tc>
                <a:tc>
                  <a:txBody>
                    <a:bodyPr/>
                    <a:lstStyle/>
                    <a:p>
                      <a:r>
                        <a:rPr lang="en-US" dirty="0"/>
                        <a:t>Fri.</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3"/>
                  </a:ext>
                </a:extLst>
              </a:tr>
              <a:tr h="628870">
                <a:tc>
                  <a:txBody>
                    <a:bodyPr/>
                    <a:lstStyle/>
                    <a:p>
                      <a:r>
                        <a:rPr lang="en-US" dirty="0"/>
                        <a:t>Galaxy</a:t>
                      </a:r>
                    </a:p>
                  </a:txBody>
                  <a:tcPr/>
                </a:tc>
                <a:tc>
                  <a:txBody>
                    <a:bodyPr/>
                    <a:lstStyle/>
                    <a:p>
                      <a:r>
                        <a:rPr lang="en-US" dirty="0"/>
                        <a:t>Phones</a:t>
                      </a:r>
                    </a:p>
                  </a:txBody>
                  <a:tcPr/>
                </a:tc>
                <a:tc>
                  <a:txBody>
                    <a:bodyPr/>
                    <a:lstStyle/>
                    <a:p>
                      <a:r>
                        <a:rPr lang="en-US" dirty="0"/>
                        <a:t>18</a:t>
                      </a:r>
                    </a:p>
                  </a:txBody>
                  <a:tcPr/>
                </a:tc>
                <a:tc>
                  <a:txBody>
                    <a:bodyPr/>
                    <a:lstStyle/>
                    <a:p>
                      <a:r>
                        <a:rPr lang="en-US" dirty="0"/>
                        <a:t>30</a:t>
                      </a:r>
                    </a:p>
                  </a:txBody>
                  <a:tcPr/>
                </a:tc>
                <a:tc>
                  <a:txBody>
                    <a:bodyPr/>
                    <a:lstStyle/>
                    <a:p>
                      <a:r>
                        <a:rPr lang="en-US" dirty="0"/>
                        <a:t>1/30/16</a:t>
                      </a:r>
                    </a:p>
                  </a:txBody>
                  <a:tcPr/>
                </a:tc>
                <a:tc>
                  <a:txBody>
                    <a:bodyPr/>
                    <a:lstStyle/>
                    <a:p>
                      <a:r>
                        <a:rPr lang="en-US" dirty="0"/>
                        <a:t>Wed.</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4"/>
                  </a:ext>
                </a:extLst>
              </a:tr>
              <a:tr h="628870">
                <a:tc>
                  <a:txBody>
                    <a:bodyPr/>
                    <a:lstStyle/>
                    <a:p>
                      <a:r>
                        <a:rPr lang="en-US" dirty="0"/>
                        <a:t>Galaxy</a:t>
                      </a:r>
                    </a:p>
                  </a:txBody>
                  <a:tcPr/>
                </a:tc>
                <a:tc>
                  <a:txBody>
                    <a:bodyPr/>
                    <a:lstStyle/>
                    <a:p>
                      <a:r>
                        <a:rPr lang="en-US" dirty="0"/>
                        <a:t>Phones</a:t>
                      </a:r>
                    </a:p>
                  </a:txBody>
                  <a:tcPr/>
                </a:tc>
                <a:tc>
                  <a:txBody>
                    <a:bodyPr/>
                    <a:lstStyle/>
                    <a:p>
                      <a:r>
                        <a:rPr lang="en-US" dirty="0"/>
                        <a:t>18</a:t>
                      </a:r>
                    </a:p>
                  </a:txBody>
                  <a:tcPr/>
                </a:tc>
                <a:tc>
                  <a:txBody>
                    <a:bodyPr/>
                    <a:lstStyle/>
                    <a:p>
                      <a:r>
                        <a:rPr lang="en-US" dirty="0"/>
                        <a:t>20</a:t>
                      </a:r>
                    </a:p>
                  </a:txBody>
                  <a:tcPr/>
                </a:tc>
                <a:tc>
                  <a:txBody>
                    <a:bodyPr/>
                    <a:lstStyle/>
                    <a:p>
                      <a:r>
                        <a:rPr lang="en-US" dirty="0"/>
                        <a:t>3/31/16</a:t>
                      </a:r>
                    </a:p>
                  </a:txBody>
                  <a:tcPr/>
                </a:tc>
                <a:tc>
                  <a:txBody>
                    <a:bodyPr/>
                    <a:lstStyle/>
                    <a:p>
                      <a:r>
                        <a:rPr lang="en-US" dirty="0"/>
                        <a:t>Thu.</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5"/>
                  </a:ext>
                </a:extLst>
              </a:tr>
              <a:tr h="628870">
                <a:tc>
                  <a:txBody>
                    <a:bodyPr/>
                    <a:lstStyle/>
                    <a:p>
                      <a:r>
                        <a:rPr lang="en-US" dirty="0"/>
                        <a:t>Galaxy</a:t>
                      </a:r>
                    </a:p>
                  </a:txBody>
                  <a:tcPr/>
                </a:tc>
                <a:tc>
                  <a:txBody>
                    <a:bodyPr/>
                    <a:lstStyle/>
                    <a:p>
                      <a:r>
                        <a:rPr lang="en-US" dirty="0"/>
                        <a:t>Phones</a:t>
                      </a:r>
                    </a:p>
                  </a:txBody>
                  <a:tcPr/>
                </a:tc>
                <a:tc>
                  <a:txBody>
                    <a:bodyPr/>
                    <a:lstStyle/>
                    <a:p>
                      <a:r>
                        <a:rPr lang="en-US" dirty="0"/>
                        <a:t>18</a:t>
                      </a:r>
                    </a:p>
                  </a:txBody>
                  <a:tcPr/>
                </a:tc>
                <a:tc>
                  <a:txBody>
                    <a:bodyPr/>
                    <a:lstStyle/>
                    <a:p>
                      <a:r>
                        <a:rPr lang="en-US" dirty="0"/>
                        <a:t>50</a:t>
                      </a:r>
                    </a:p>
                  </a:txBody>
                  <a:tcPr/>
                </a:tc>
                <a:tc>
                  <a:txBody>
                    <a:bodyPr/>
                    <a:lstStyle/>
                    <a:p>
                      <a:r>
                        <a:rPr lang="en-US" dirty="0"/>
                        <a:t>4/1/16</a:t>
                      </a:r>
                    </a:p>
                  </a:txBody>
                  <a:tcPr/>
                </a:tc>
                <a:tc>
                  <a:txBody>
                    <a:bodyPr/>
                    <a:lstStyle/>
                    <a:p>
                      <a:r>
                        <a:rPr lang="en-US" dirty="0"/>
                        <a:t>Fri.</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6"/>
                  </a:ext>
                </a:extLst>
              </a:tr>
              <a:tr h="628870">
                <a:tc>
                  <a:txBody>
                    <a:bodyPr/>
                    <a:lstStyle/>
                    <a:p>
                      <a:r>
                        <a:rPr lang="en-US" dirty="0"/>
                        <a:t>Galaxy</a:t>
                      </a:r>
                    </a:p>
                  </a:txBody>
                  <a:tcPr/>
                </a:tc>
                <a:tc>
                  <a:txBody>
                    <a:bodyPr/>
                    <a:lstStyle/>
                    <a:p>
                      <a:r>
                        <a:rPr lang="en-US" dirty="0"/>
                        <a:t>Phones</a:t>
                      </a:r>
                    </a:p>
                  </a:txBody>
                  <a:tcPr/>
                </a:tc>
                <a:tc>
                  <a:txBody>
                    <a:bodyPr/>
                    <a:lstStyle/>
                    <a:p>
                      <a:r>
                        <a:rPr lang="en-US" dirty="0"/>
                        <a:t>18</a:t>
                      </a:r>
                    </a:p>
                  </a:txBody>
                  <a:tcPr/>
                </a:tc>
                <a:tc>
                  <a:txBody>
                    <a:bodyPr/>
                    <a:lstStyle/>
                    <a:p>
                      <a:r>
                        <a:rPr lang="en-US" dirty="0"/>
                        <a:t>8</a:t>
                      </a:r>
                    </a:p>
                  </a:txBody>
                  <a:tcPr/>
                </a:tc>
                <a:tc>
                  <a:txBody>
                    <a:bodyPr/>
                    <a:lstStyle/>
                    <a:p>
                      <a:r>
                        <a:rPr lang="en-US" dirty="0"/>
                        <a:t>1/30/16</a:t>
                      </a:r>
                    </a:p>
                  </a:txBody>
                  <a:tcPr/>
                </a:tc>
                <a:tc>
                  <a:txBody>
                    <a:bodyPr/>
                    <a:lstStyle/>
                    <a:p>
                      <a:r>
                        <a:rPr lang="en-US" dirty="0"/>
                        <a:t>Wed.</a:t>
                      </a:r>
                    </a:p>
                  </a:txBody>
                  <a:tcPr/>
                </a:tc>
                <a:tc>
                  <a:txBody>
                    <a:bodyPr/>
                    <a:lstStyle/>
                    <a:p>
                      <a:r>
                        <a:rPr lang="en-US" dirty="0"/>
                        <a:t>Omaha</a:t>
                      </a:r>
                    </a:p>
                  </a:txBody>
                  <a:tcPr/>
                </a:tc>
                <a:tc>
                  <a:txBody>
                    <a:bodyPr/>
                    <a:lstStyle/>
                    <a:p>
                      <a:r>
                        <a:rPr lang="en-US" dirty="0"/>
                        <a:t>NE </a:t>
                      </a:r>
                    </a:p>
                  </a:txBody>
                  <a:tcPr/>
                </a:tc>
                <a:tc>
                  <a:txBody>
                    <a:bodyPr/>
                    <a:lstStyle/>
                    <a:p>
                      <a:r>
                        <a:rPr lang="en-US" dirty="0"/>
                        <a:t>USA</a:t>
                      </a:r>
                    </a:p>
                  </a:txBody>
                  <a:tcPr/>
                </a:tc>
                <a:extLst>
                  <a:ext uri="{0D108BD9-81ED-4DB2-BD59-A6C34878D82A}">
                    <a16:rowId xmlns:a16="http://schemas.microsoft.com/office/drawing/2014/main" val="10007"/>
                  </a:ext>
                </a:extLst>
              </a:tr>
              <a:tr h="628870">
                <a:tc>
                  <a:txBody>
                    <a:bodyPr/>
                    <a:lstStyle/>
                    <a:p>
                      <a:r>
                        <a:rPr lang="en-US" dirty="0"/>
                        <a:t>Peanuts</a:t>
                      </a:r>
                    </a:p>
                  </a:txBody>
                  <a:tcPr/>
                </a:tc>
                <a:tc>
                  <a:txBody>
                    <a:bodyPr/>
                    <a:lstStyle/>
                    <a:p>
                      <a:r>
                        <a:rPr lang="en-US" dirty="0"/>
                        <a:t>Food</a:t>
                      </a:r>
                    </a:p>
                  </a:txBody>
                  <a:tcPr/>
                </a:tc>
                <a:tc>
                  <a:txBody>
                    <a:bodyPr/>
                    <a:lstStyle/>
                    <a:p>
                      <a:r>
                        <a:rPr lang="en-US" dirty="0"/>
                        <a:t>2</a:t>
                      </a:r>
                    </a:p>
                  </a:txBody>
                  <a:tcPr/>
                </a:tc>
                <a:tc>
                  <a:txBody>
                    <a:bodyPr/>
                    <a:lstStyle/>
                    <a:p>
                      <a:r>
                        <a:rPr lang="en-US" dirty="0"/>
                        <a:t>45</a:t>
                      </a:r>
                    </a:p>
                  </a:txBody>
                  <a:tcPr/>
                </a:tc>
                <a:tc>
                  <a:txBody>
                    <a:bodyPr/>
                    <a:lstStyle/>
                    <a:p>
                      <a:r>
                        <a:rPr lang="en-US" dirty="0"/>
                        <a:t>3/31/16</a:t>
                      </a:r>
                    </a:p>
                  </a:txBody>
                  <a:tcPr/>
                </a:tc>
                <a:tc>
                  <a:txBody>
                    <a:bodyPr/>
                    <a:lstStyle/>
                    <a:p>
                      <a:r>
                        <a:rPr lang="en-US" dirty="0"/>
                        <a:t>Thu.</a:t>
                      </a:r>
                    </a:p>
                  </a:txBody>
                  <a:tcPr/>
                </a:tc>
                <a:tc>
                  <a:txBody>
                    <a:bodyPr/>
                    <a:lstStyle/>
                    <a:p>
                      <a:r>
                        <a:rPr lang="en-US" dirty="0"/>
                        <a:t>Seoul</a:t>
                      </a:r>
                    </a:p>
                  </a:txBody>
                  <a:tcPr/>
                </a:tc>
                <a:tc>
                  <a:txBody>
                    <a:bodyPr/>
                    <a:lstStyle/>
                    <a:p>
                      <a:endParaRPr lang="en-US" dirty="0"/>
                    </a:p>
                  </a:txBody>
                  <a:tcPr/>
                </a:tc>
                <a:tc>
                  <a:txBody>
                    <a:bodyPr/>
                    <a:lstStyle/>
                    <a:p>
                      <a:r>
                        <a:rPr lang="en-US" dirty="0"/>
                        <a:t>Korea</a:t>
                      </a:r>
                    </a:p>
                  </a:txBody>
                  <a:tcPr/>
                </a:tc>
                <a:extLst>
                  <a:ext uri="{0D108BD9-81ED-4DB2-BD59-A6C34878D82A}">
                    <a16:rowId xmlns:a16="http://schemas.microsoft.com/office/drawing/2014/main" val="10008"/>
                  </a:ext>
                </a:extLst>
              </a:tr>
              <a:tr h="628870">
                <a:tc>
                  <a:txBody>
                    <a:bodyPr/>
                    <a:lstStyle/>
                    <a:p>
                      <a:r>
                        <a:rPr lang="en-US" dirty="0"/>
                        <a:t>Galaxy</a:t>
                      </a:r>
                    </a:p>
                  </a:txBody>
                  <a:tcPr/>
                </a:tc>
                <a:tc>
                  <a:txBody>
                    <a:bodyPr/>
                    <a:lstStyle/>
                    <a:p>
                      <a:r>
                        <a:rPr lang="en-US" dirty="0"/>
                        <a:t>Phones</a:t>
                      </a:r>
                    </a:p>
                  </a:txBody>
                  <a:tcPr/>
                </a:tc>
                <a:tc>
                  <a:txBody>
                    <a:bodyPr/>
                    <a:lstStyle/>
                    <a:p>
                      <a:r>
                        <a:rPr lang="en-US" dirty="0"/>
                        <a:t>18</a:t>
                      </a:r>
                    </a:p>
                  </a:txBody>
                  <a:tcPr/>
                </a:tc>
                <a:tc>
                  <a:txBody>
                    <a:bodyPr/>
                    <a:lstStyle/>
                    <a:p>
                      <a:r>
                        <a:rPr lang="en-US" dirty="0"/>
                        <a:t>100</a:t>
                      </a:r>
                    </a:p>
                  </a:txBody>
                  <a:tcPr/>
                </a:tc>
                <a:tc>
                  <a:txBody>
                    <a:bodyPr/>
                    <a:lstStyle/>
                    <a:p>
                      <a:r>
                        <a:rPr lang="en-US" dirty="0"/>
                        <a:t>4/1/16</a:t>
                      </a:r>
                    </a:p>
                  </a:txBody>
                  <a:tcPr/>
                </a:tc>
                <a:tc>
                  <a:txBody>
                    <a:bodyPr/>
                    <a:lstStyle/>
                    <a:p>
                      <a:r>
                        <a:rPr lang="en-US" dirty="0"/>
                        <a:t>Fri.</a:t>
                      </a:r>
                    </a:p>
                  </a:txBody>
                  <a:tcPr/>
                </a:tc>
                <a:tc>
                  <a:txBody>
                    <a:bodyPr/>
                    <a:lstStyle/>
                    <a:p>
                      <a:r>
                        <a:rPr lang="en-US" dirty="0"/>
                        <a:t>Seoul</a:t>
                      </a:r>
                    </a:p>
                  </a:txBody>
                  <a:tcPr/>
                </a:tc>
                <a:tc>
                  <a:txBody>
                    <a:bodyPr/>
                    <a:lstStyle/>
                    <a:p>
                      <a:endParaRPr lang="en-US" dirty="0"/>
                    </a:p>
                  </a:txBody>
                  <a:tcPr/>
                </a:tc>
                <a:tc>
                  <a:txBody>
                    <a:bodyPr/>
                    <a:lstStyle/>
                    <a:p>
                      <a:r>
                        <a:rPr lang="en-US" dirty="0"/>
                        <a:t>Korea</a:t>
                      </a:r>
                    </a:p>
                  </a:txBody>
                  <a:tcPr/>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a:xfrm>
            <a:off x="291793" y="104391"/>
            <a:ext cx="6933760" cy="1325563"/>
          </a:xfrm>
        </p:spPr>
        <p:txBody>
          <a:bodyPr/>
          <a:lstStyle/>
          <a:p>
            <a:r>
              <a:rPr lang="en-US" dirty="0"/>
              <a:t>Example </a:t>
            </a:r>
            <a:r>
              <a:rPr lang="en-US"/>
              <a:t>Sales Data</a:t>
            </a:r>
            <a:endParaRPr lang="en-US" i="1" dirty="0"/>
          </a:p>
        </p:txBody>
      </p:sp>
      <p:sp>
        <p:nvSpPr>
          <p:cNvPr id="5" name="Content Placeholder 4"/>
          <p:cNvSpPr>
            <a:spLocks noGrp="1"/>
          </p:cNvSpPr>
          <p:nvPr>
            <p:ph idx="1"/>
          </p:nvPr>
        </p:nvSpPr>
        <p:spPr>
          <a:xfrm>
            <a:off x="639458" y="3705190"/>
            <a:ext cx="7021041" cy="2977128"/>
          </a:xfrm>
          <a:solidFill>
            <a:schemeClr val="bg1">
              <a:alpha val="90000"/>
            </a:schemeClr>
          </a:solidFill>
          <a:effectLst>
            <a:softEdge rad="190500"/>
          </a:effectLst>
        </p:spPr>
        <p:txBody>
          <a:bodyPr anchor="ctr">
            <a:normAutofit/>
          </a:bodyPr>
          <a:lstStyle/>
          <a:p>
            <a:r>
              <a:rPr lang="en-US" sz="2400" b="1" dirty="0"/>
              <a:t>Big</a:t>
            </a:r>
            <a:r>
              <a:rPr lang="en-US" sz="2400" dirty="0"/>
              <a:t> table: many </a:t>
            </a:r>
            <a:r>
              <a:rPr lang="en-US" sz="2400" i="1" dirty="0"/>
              <a:t>columns</a:t>
            </a:r>
            <a:r>
              <a:rPr lang="en-US" sz="2400" dirty="0"/>
              <a:t> and </a:t>
            </a:r>
            <a:r>
              <a:rPr lang="en-US" sz="2400" i="1" dirty="0"/>
              <a:t>rows</a:t>
            </a:r>
          </a:p>
          <a:p>
            <a:pPr lvl="1"/>
            <a:r>
              <a:rPr lang="en-US" sz="2000" dirty="0"/>
              <a:t>Substantial redundancy </a:t>
            </a:r>
            <a:r>
              <a:rPr lang="en-US" sz="2000" dirty="0">
                <a:sym typeface="Wingdings"/>
              </a:rPr>
              <a:t> expensive to store and access</a:t>
            </a:r>
          </a:p>
          <a:p>
            <a:pPr lvl="1"/>
            <a:r>
              <a:rPr lang="en-US" sz="2000" dirty="0">
                <a:sym typeface="Wingdings"/>
              </a:rPr>
              <a:t>Make mistakes while updating</a:t>
            </a:r>
          </a:p>
          <a:p>
            <a:r>
              <a:rPr lang="en-US" sz="2400" dirty="0">
                <a:sym typeface="Wingdings"/>
              </a:rPr>
              <a:t>Could we organize the data more efficiently?</a:t>
            </a:r>
          </a:p>
        </p:txBody>
      </p:sp>
      <p:grpSp>
        <p:nvGrpSpPr>
          <p:cNvPr id="11" name="Group 10"/>
          <p:cNvGrpSpPr/>
          <p:nvPr/>
        </p:nvGrpSpPr>
        <p:grpSpPr>
          <a:xfrm>
            <a:off x="7225551" y="1824286"/>
            <a:ext cx="4856830" cy="4405598"/>
            <a:chOff x="4850259" y="1507332"/>
            <a:chExt cx="4128534" cy="4484131"/>
          </a:xfrm>
        </p:grpSpPr>
        <p:sp>
          <p:nvSpPr>
            <p:cNvPr id="8" name="Rectangle 7"/>
            <p:cNvSpPr/>
            <p:nvPr/>
          </p:nvSpPr>
          <p:spPr>
            <a:xfrm>
              <a:off x="6000751" y="1507332"/>
              <a:ext cx="2978042" cy="4484131"/>
            </a:xfrm>
            <a:prstGeom prst="rect">
              <a:avLst/>
            </a:prstGeom>
            <a:solidFill>
              <a:schemeClr val="accent6">
                <a:alpha val="49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0" name="Straight Arrow Connector 9"/>
            <p:cNvCxnSpPr>
              <a:cxnSpLocks/>
              <a:endCxn id="8" idx="1"/>
            </p:cNvCxnSpPr>
            <p:nvPr/>
          </p:nvCxnSpPr>
          <p:spPr>
            <a:xfrm flipV="1">
              <a:off x="4850259" y="3749398"/>
              <a:ext cx="1150492" cy="2866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102562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Spark Demo</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117307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(1/2)</a:t>
            </a:r>
          </a:p>
        </p:txBody>
      </p:sp>
      <p:sp>
        <p:nvSpPr>
          <p:cNvPr id="3" name="Content Placeholder 2"/>
          <p:cNvSpPr>
            <a:spLocks noGrp="1"/>
          </p:cNvSpPr>
          <p:nvPr>
            <p:ph idx="1"/>
          </p:nvPr>
        </p:nvSpPr>
        <p:spPr/>
        <p:txBody>
          <a:bodyPr>
            <a:normAutofit fontScale="92500" lnSpcReduction="10000"/>
          </a:bodyPr>
          <a:lstStyle/>
          <a:p>
            <a:r>
              <a:rPr lang="en-US" dirty="0"/>
              <a:t>ETL is used to bring data from operational data stores into a data warehouse.</a:t>
            </a:r>
          </a:p>
          <a:p>
            <a:pPr lvl="1"/>
            <a:r>
              <a:rPr lang="en-US" dirty="0"/>
              <a:t>Many ways to organize tabular data warehouse, e.g. star and snowflake schemas.</a:t>
            </a:r>
          </a:p>
          <a:p>
            <a:r>
              <a:rPr lang="en-US" dirty="0"/>
              <a:t>Online Analytics Processing (OLAP) techniques let us analyze data in data warehouse.</a:t>
            </a:r>
          </a:p>
          <a:p>
            <a:pPr lvl="1"/>
            <a:r>
              <a:rPr lang="en-US" dirty="0"/>
              <a:t>Examples: Pivot table, CUBE, slice, dice, rollup, drill down.</a:t>
            </a:r>
          </a:p>
          <a:p>
            <a:r>
              <a:rPr lang="en-US" dirty="0"/>
              <a:t>Unstructured data is hard to store in a tabular format in a way that is amenable to standard techniques, e.g. finding pictures of cats.</a:t>
            </a:r>
          </a:p>
          <a:p>
            <a:pPr lvl="1"/>
            <a:r>
              <a:rPr lang="en-US" dirty="0"/>
              <a:t>Resulting new paradigm: The Data Lake.</a:t>
            </a:r>
          </a:p>
        </p:txBody>
      </p:sp>
    </p:spTree>
    <p:extLst>
      <p:ext uri="{BB962C8B-B14F-4D97-AF65-F5344CB8AC3E}">
        <p14:creationId xmlns:p14="http://schemas.microsoft.com/office/powerpoint/2010/main" val="38927912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(2/2)</a:t>
            </a:r>
          </a:p>
        </p:txBody>
      </p:sp>
      <p:sp>
        <p:nvSpPr>
          <p:cNvPr id="3" name="Content Placeholder 2"/>
          <p:cNvSpPr>
            <a:spLocks noGrp="1"/>
          </p:cNvSpPr>
          <p:nvPr>
            <p:ph idx="1"/>
          </p:nvPr>
        </p:nvSpPr>
        <p:spPr/>
        <p:txBody>
          <a:bodyPr>
            <a:normAutofit/>
          </a:bodyPr>
          <a:lstStyle/>
          <a:p>
            <a:r>
              <a:rPr lang="en-US" dirty="0"/>
              <a:t>Data Lake is enabled by two key ideas:</a:t>
            </a:r>
          </a:p>
          <a:p>
            <a:pPr lvl="1"/>
            <a:r>
              <a:rPr lang="en-US" dirty="0"/>
              <a:t>Distributed file storage.</a:t>
            </a:r>
          </a:p>
          <a:p>
            <a:pPr lvl="1"/>
            <a:r>
              <a:rPr lang="en-US" dirty="0"/>
              <a:t>Distributed computation.</a:t>
            </a:r>
          </a:p>
          <a:p>
            <a:r>
              <a:rPr lang="en-US" dirty="0"/>
              <a:t>Distributed file storage involves replication of data.</a:t>
            </a:r>
          </a:p>
          <a:p>
            <a:pPr lvl="1"/>
            <a:r>
              <a:rPr lang="en-US" dirty="0"/>
              <a:t>Better speed and reliability, but more costly.</a:t>
            </a:r>
          </a:p>
          <a:p>
            <a:r>
              <a:rPr lang="en-US" dirty="0"/>
              <a:t>Distributed computation made easier by map reduce.</a:t>
            </a:r>
          </a:p>
          <a:p>
            <a:pPr lvl="1"/>
            <a:r>
              <a:rPr lang="en-US" dirty="0"/>
              <a:t>Hadoop: Open-source implementation of distributed file storage and computation.</a:t>
            </a:r>
          </a:p>
          <a:p>
            <a:pPr lvl="1"/>
            <a:r>
              <a:rPr lang="en-US" dirty="0"/>
              <a:t>Spark: Typically faster and easier to use than Hadoop.</a:t>
            </a:r>
          </a:p>
        </p:txBody>
      </p:sp>
    </p:spTree>
    <p:extLst>
      <p:ext uri="{BB962C8B-B14F-4D97-AF65-F5344CB8AC3E}">
        <p14:creationId xmlns:p14="http://schemas.microsoft.com/office/powerpoint/2010/main" val="9747619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Language Support</a:t>
            </a:r>
          </a:p>
        </p:txBody>
      </p:sp>
      <p:sp>
        <p:nvSpPr>
          <p:cNvPr id="13" name="Content Placeholder 4"/>
          <p:cNvSpPr>
            <a:spLocks noGrp="1"/>
          </p:cNvSpPr>
          <p:nvPr>
            <p:ph sz="half" idx="4294967295"/>
          </p:nvPr>
        </p:nvSpPr>
        <p:spPr>
          <a:xfrm>
            <a:off x="7557925" y="1592816"/>
            <a:ext cx="4517788" cy="4999261"/>
          </a:xfrm>
          <a:prstGeom prst="rect">
            <a:avLst/>
          </a:prstGeom>
        </p:spPr>
        <p:txBody>
          <a:bodyPr numCol="1">
            <a:noAutofit/>
          </a:bodyPr>
          <a:lstStyle/>
          <a:p>
            <a:r>
              <a:rPr lang="en-US" sz="2667" b="1" dirty="0">
                <a:solidFill>
                  <a:srgbClr val="FF6600"/>
                </a:solidFill>
              </a:rPr>
              <a:t>Standalone Programs</a:t>
            </a:r>
          </a:p>
          <a:p>
            <a:pPr marL="156629" indent="-156629"/>
            <a:r>
              <a:rPr lang="en-US" sz="2667" dirty="0"/>
              <a:t>Python, </a:t>
            </a:r>
            <a:r>
              <a:rPr lang="en-US" sz="2667" dirty="0" err="1"/>
              <a:t>Scala</a:t>
            </a:r>
            <a:r>
              <a:rPr lang="en-US" sz="2667" dirty="0"/>
              <a:t>, &amp; Java</a:t>
            </a:r>
          </a:p>
          <a:p>
            <a:endParaRPr lang="en-US" sz="2667" dirty="0"/>
          </a:p>
          <a:p>
            <a:r>
              <a:rPr lang="en-US" sz="2667" b="1" dirty="0">
                <a:solidFill>
                  <a:srgbClr val="FF6600"/>
                </a:solidFill>
              </a:rPr>
              <a:t>Interactive Shells</a:t>
            </a:r>
            <a:endParaRPr lang="en-US" sz="2667" b="1" dirty="0"/>
          </a:p>
          <a:p>
            <a:pPr marL="232828" indent="-232828"/>
            <a:r>
              <a:rPr lang="en-US" sz="2667" dirty="0"/>
              <a:t>Python &amp; </a:t>
            </a:r>
            <a:r>
              <a:rPr lang="en-US" sz="2667" dirty="0" err="1"/>
              <a:t>Scala</a:t>
            </a:r>
            <a:endParaRPr lang="en-US" sz="2667" dirty="0"/>
          </a:p>
          <a:p>
            <a:endParaRPr lang="en-US" sz="2667" dirty="0"/>
          </a:p>
          <a:p>
            <a:r>
              <a:rPr lang="en-US" sz="2667" b="1" dirty="0">
                <a:solidFill>
                  <a:srgbClr val="FF6600"/>
                </a:solidFill>
              </a:rPr>
              <a:t>Performance</a:t>
            </a:r>
          </a:p>
          <a:p>
            <a:pPr marL="232828" indent="-232828"/>
            <a:r>
              <a:rPr lang="en-US" sz="2667" dirty="0"/>
              <a:t>Java &amp; </a:t>
            </a:r>
            <a:r>
              <a:rPr lang="en-US" sz="2667" dirty="0" err="1"/>
              <a:t>Scala</a:t>
            </a:r>
            <a:r>
              <a:rPr lang="en-US" sz="2667" dirty="0"/>
              <a:t> are faster due to static typing</a:t>
            </a:r>
          </a:p>
          <a:p>
            <a:pPr marL="232828" indent="-232828"/>
            <a:r>
              <a:rPr lang="en-US" sz="2667" dirty="0"/>
              <a:t>…but Python is often fine</a:t>
            </a:r>
          </a:p>
        </p:txBody>
      </p:sp>
      <p:sp>
        <p:nvSpPr>
          <p:cNvPr id="9" name="Content Placeholder 5"/>
          <p:cNvSpPr>
            <a:spLocks noGrp="1"/>
          </p:cNvSpPr>
          <p:nvPr>
            <p:ph sz="half" idx="2"/>
          </p:nvPr>
        </p:nvSpPr>
        <p:spPr>
          <a:xfrm>
            <a:off x="618355" y="1422401"/>
            <a:ext cx="6827925" cy="1316163"/>
          </a:xfrm>
          <a:solidFill>
            <a:schemeClr val="bg1">
              <a:lumMod val="85000"/>
            </a:schemeClr>
          </a:solidFill>
          <a:effectLst>
            <a:outerShdw blurRad="50800" dist="38100" dir="16200000" rotWithShape="0">
              <a:prstClr val="black">
                <a:alpha val="40000"/>
              </a:prstClr>
            </a:outerShdw>
          </a:effectLst>
        </p:spPr>
        <p:txBody>
          <a:bodyPr numCol="1">
            <a:noAutofit/>
          </a:bodyPr>
          <a:lstStyle/>
          <a:p>
            <a:pPr>
              <a:lnSpc>
                <a:spcPct val="80000"/>
              </a:lnSpc>
              <a:spcBef>
                <a:spcPts val="1600"/>
              </a:spcBef>
            </a:pPr>
            <a:r>
              <a:rPr lang="en-US" sz="3733" b="1" dirty="0">
                <a:solidFill>
                  <a:srgbClr val="FF6600"/>
                </a:solidFill>
              </a:rPr>
              <a:t>Python</a:t>
            </a:r>
            <a:endParaRPr lang="en-US" sz="3733" b="1" dirty="0">
              <a:solidFill>
                <a:srgbClr val="008000"/>
              </a:solidFill>
              <a:latin typeface="Lucida Console"/>
              <a:cs typeface="Lucida Console"/>
            </a:endParaRPr>
          </a:p>
          <a:p>
            <a:pPr>
              <a:lnSpc>
                <a:spcPct val="80000"/>
              </a:lnSpc>
              <a:spcBef>
                <a:spcPts val="1600"/>
              </a:spcBef>
            </a:pPr>
            <a:r>
              <a:rPr lang="en-US" sz="1867" dirty="0">
                <a:latin typeface="Lucida Console"/>
                <a:cs typeface="Lucida Console"/>
              </a:rPr>
              <a:t>lines = </a:t>
            </a:r>
            <a:r>
              <a:rPr lang="en-US" sz="1867" dirty="0" err="1">
                <a:latin typeface="Lucida Console"/>
                <a:cs typeface="Lucida Console"/>
              </a:rPr>
              <a:t>sc.textFile</a:t>
            </a:r>
            <a:r>
              <a:rPr lang="en-US" sz="1867" dirty="0">
                <a:latin typeface="Lucida Console"/>
                <a:cs typeface="Lucida Console"/>
              </a:rPr>
              <a:t>(...)</a:t>
            </a:r>
            <a:br>
              <a:rPr lang="en-US" sz="1867" dirty="0">
                <a:latin typeface="Lucida Console"/>
                <a:cs typeface="Lucida Console"/>
              </a:rPr>
            </a:b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“ERROR”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endParaRPr lang="en-US" sz="1867" b="1" dirty="0">
              <a:solidFill>
                <a:srgbClr val="FF6600"/>
              </a:solidFill>
            </a:endParaRPr>
          </a:p>
        </p:txBody>
      </p:sp>
      <p:sp>
        <p:nvSpPr>
          <p:cNvPr id="10" name="Content Placeholder 5"/>
          <p:cNvSpPr txBox="1">
            <a:spLocks/>
          </p:cNvSpPr>
          <p:nvPr/>
        </p:nvSpPr>
        <p:spPr>
          <a:xfrm>
            <a:off x="614757" y="2966291"/>
            <a:ext cx="6831527" cy="1258584"/>
          </a:xfrm>
          <a:prstGeom prst="rect">
            <a:avLst/>
          </a:prstGeom>
          <a:solidFill>
            <a:schemeClr val="bg1">
              <a:lumMod val="85000"/>
            </a:schemeClr>
          </a:solidFill>
          <a:effectLst>
            <a:outerShdw blurRad="50800" dist="38100" dir="16200000" rotWithShape="0">
              <a:prstClr val="black">
                <a:alpha val="40000"/>
              </a:prstClr>
            </a:outerShdw>
          </a:effectLst>
        </p:spPr>
        <p:txBody>
          <a:bodyPr vert="horz" lIns="121920" tIns="60960" rIns="121920" bIns="60960" numCol="1" rtlCol="0">
            <a:noAutofit/>
          </a:bodyPr>
          <a:lstStyle>
            <a:lvl1pPr marL="342900" indent="-342900" algn="l" defTabSz="457200" rtl="0" eaLnBrk="1" latinLnBrk="0" hangingPunct="1">
              <a:spcBef>
                <a:spcPct val="20000"/>
              </a:spcBef>
              <a:buFont typeface="Arial"/>
              <a:buChar char="•"/>
              <a:defRPr sz="2800" kern="1200">
                <a:solidFill>
                  <a:schemeClr val="tx1"/>
                </a:solidFill>
                <a:latin typeface="Helvetica Neue Light"/>
                <a:ea typeface="+mn-ea"/>
                <a:cs typeface="Helvetica Neue Light"/>
              </a:defRPr>
            </a:lvl1pPr>
            <a:lvl2pPr marL="742950" indent="-285750" algn="l" defTabSz="457200" rtl="0" eaLnBrk="1" latinLnBrk="0" hangingPunct="1">
              <a:spcBef>
                <a:spcPct val="20000"/>
              </a:spcBef>
              <a:buFont typeface="Arial"/>
              <a:buChar char="–"/>
              <a:defRPr sz="2400" kern="1200">
                <a:solidFill>
                  <a:schemeClr val="tx1"/>
                </a:solidFill>
                <a:latin typeface="Helvetica Neue Light"/>
                <a:ea typeface="+mn-ea"/>
                <a:cs typeface="Helvetica Neue Light"/>
              </a:defRPr>
            </a:lvl2pPr>
            <a:lvl3pPr marL="1143000" indent="-228600" algn="l" defTabSz="457200" rtl="0" eaLnBrk="1" latinLnBrk="0" hangingPunct="1">
              <a:spcBef>
                <a:spcPct val="20000"/>
              </a:spcBef>
              <a:buFont typeface="Arial"/>
              <a:buChar char="•"/>
              <a:defRPr sz="2000" kern="1200">
                <a:solidFill>
                  <a:schemeClr val="tx1"/>
                </a:solidFill>
                <a:latin typeface="Helvetica Neue Light"/>
                <a:ea typeface="+mn-ea"/>
                <a:cs typeface="Helvetica Neue Light"/>
              </a:defRPr>
            </a:lvl3pPr>
            <a:lvl4pPr marL="1600200" indent="-228600" algn="l" defTabSz="457200" rtl="0" eaLnBrk="1" latinLnBrk="0" hangingPunct="1">
              <a:spcBef>
                <a:spcPct val="20000"/>
              </a:spcBef>
              <a:buFont typeface="Arial"/>
              <a:buChar char="–"/>
              <a:defRPr sz="1800" kern="1200">
                <a:solidFill>
                  <a:schemeClr val="tx1"/>
                </a:solidFill>
                <a:latin typeface="Helvetica Neue Light"/>
                <a:ea typeface="+mn-ea"/>
                <a:cs typeface="Helvetica Neue Light"/>
              </a:defRPr>
            </a:lvl4pPr>
            <a:lvl5pPr marL="2057400" indent="-228600" algn="l" defTabSz="457200" rtl="0" eaLnBrk="1" latinLnBrk="0" hangingPunct="1">
              <a:spcBef>
                <a:spcPct val="20000"/>
              </a:spcBef>
              <a:buFont typeface="Arial"/>
              <a:buChar char="»"/>
              <a:defRPr sz="180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80000"/>
              </a:lnSpc>
              <a:spcBef>
                <a:spcPts val="1600"/>
              </a:spcBef>
              <a:buNone/>
            </a:pPr>
            <a:r>
              <a:rPr lang="en-US" sz="3733" b="1" dirty="0" err="1">
                <a:solidFill>
                  <a:srgbClr val="FF6600"/>
                </a:solidFill>
              </a:rPr>
              <a:t>Scala</a:t>
            </a:r>
            <a:endParaRPr lang="en-US" sz="1867" dirty="0">
              <a:solidFill>
                <a:srgbClr val="008000"/>
              </a:solidFill>
              <a:latin typeface="Lucida Console"/>
              <a:cs typeface="Lucida Console"/>
            </a:endParaRPr>
          </a:p>
          <a:p>
            <a:pPr marL="0" indent="0">
              <a:lnSpc>
                <a:spcPct val="80000"/>
              </a:lnSpc>
              <a:spcBef>
                <a:spcPts val="1600"/>
              </a:spcBef>
              <a:buNone/>
            </a:pPr>
            <a:r>
              <a:rPr lang="en-US" sz="1867" b="1" dirty="0" err="1">
                <a:latin typeface="Lucida Console"/>
                <a:cs typeface="Lucida Console"/>
              </a:rPr>
              <a:t>val</a:t>
            </a:r>
            <a:r>
              <a:rPr lang="en-US" sz="1867" dirty="0">
                <a:latin typeface="Lucida Console"/>
                <a:cs typeface="Lucida Console"/>
              </a:rPr>
              <a:t> lines = </a:t>
            </a:r>
            <a:r>
              <a:rPr lang="en-US" sz="1867" dirty="0" err="1">
                <a:latin typeface="Lucida Console"/>
                <a:cs typeface="Lucida Console"/>
              </a:rPr>
              <a:t>sc.textFile</a:t>
            </a:r>
            <a:r>
              <a:rPr lang="en-US" sz="1867" dirty="0">
                <a:latin typeface="Lucida Console"/>
                <a:cs typeface="Lucida Console"/>
              </a:rPr>
              <a:t>(...)</a:t>
            </a:r>
            <a:br>
              <a:rPr lang="en-US" sz="1867" dirty="0">
                <a:latin typeface="Lucida Console"/>
                <a:cs typeface="Lucida Console"/>
              </a:rPr>
            </a:b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x =&gt; </a:t>
            </a:r>
            <a:r>
              <a:rPr lang="en-US" sz="1867" dirty="0" err="1">
                <a:solidFill>
                  <a:srgbClr val="FF0080"/>
                </a:solidFill>
                <a:latin typeface="Lucida Console"/>
                <a:cs typeface="Lucida Console"/>
              </a:rPr>
              <a:t>x.contains</a:t>
            </a:r>
            <a:r>
              <a:rPr lang="en-US" sz="1867" dirty="0">
                <a:solidFill>
                  <a:srgbClr val="FF0080"/>
                </a:solidFill>
                <a:latin typeface="Lucida Console"/>
                <a:cs typeface="Lucida Console"/>
              </a:rPr>
              <a:t>(“ERROR”)</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endParaRPr lang="en-US" sz="1867" b="1" dirty="0">
              <a:solidFill>
                <a:srgbClr val="FF6600"/>
              </a:solidFill>
            </a:endParaRPr>
          </a:p>
        </p:txBody>
      </p:sp>
      <p:sp>
        <p:nvSpPr>
          <p:cNvPr id="11" name="Content Placeholder 5"/>
          <p:cNvSpPr txBox="1">
            <a:spLocks/>
          </p:cNvSpPr>
          <p:nvPr/>
        </p:nvSpPr>
        <p:spPr>
          <a:xfrm>
            <a:off x="614746" y="4438292"/>
            <a:ext cx="6831537" cy="2167781"/>
          </a:xfrm>
          <a:prstGeom prst="rect">
            <a:avLst/>
          </a:prstGeom>
          <a:solidFill>
            <a:schemeClr val="bg1">
              <a:lumMod val="85000"/>
            </a:schemeClr>
          </a:solidFill>
          <a:effectLst>
            <a:outerShdw blurRad="50800" dist="38100" dir="16200000" rotWithShape="0">
              <a:prstClr val="black">
                <a:alpha val="40000"/>
              </a:prstClr>
            </a:outerShdw>
          </a:effectLst>
        </p:spPr>
        <p:txBody>
          <a:bodyPr vert="horz" lIns="121920" tIns="60960" rIns="121920" bIns="60960" numCol="1" rtlCol="0">
            <a:noAutofit/>
          </a:bodyPr>
          <a:lstStyle>
            <a:lvl1pPr marL="342900" indent="-342900" algn="l" defTabSz="457200" rtl="0" eaLnBrk="1" latinLnBrk="0" hangingPunct="1">
              <a:spcBef>
                <a:spcPct val="20000"/>
              </a:spcBef>
              <a:buFont typeface="Arial"/>
              <a:buChar char="•"/>
              <a:defRPr sz="2800" kern="1200">
                <a:solidFill>
                  <a:schemeClr val="tx1"/>
                </a:solidFill>
                <a:latin typeface="Helvetica Neue Light"/>
                <a:ea typeface="+mn-ea"/>
                <a:cs typeface="Helvetica Neue Light"/>
              </a:defRPr>
            </a:lvl1pPr>
            <a:lvl2pPr marL="742950" indent="-285750" algn="l" defTabSz="457200" rtl="0" eaLnBrk="1" latinLnBrk="0" hangingPunct="1">
              <a:spcBef>
                <a:spcPct val="20000"/>
              </a:spcBef>
              <a:buFont typeface="Arial"/>
              <a:buChar char="–"/>
              <a:defRPr sz="2400" kern="1200">
                <a:solidFill>
                  <a:schemeClr val="tx1"/>
                </a:solidFill>
                <a:latin typeface="Helvetica Neue Light"/>
                <a:ea typeface="+mn-ea"/>
                <a:cs typeface="Helvetica Neue Light"/>
              </a:defRPr>
            </a:lvl2pPr>
            <a:lvl3pPr marL="1143000" indent="-228600" algn="l" defTabSz="457200" rtl="0" eaLnBrk="1" latinLnBrk="0" hangingPunct="1">
              <a:spcBef>
                <a:spcPct val="20000"/>
              </a:spcBef>
              <a:buFont typeface="Arial"/>
              <a:buChar char="•"/>
              <a:defRPr sz="2000" kern="1200">
                <a:solidFill>
                  <a:schemeClr val="tx1"/>
                </a:solidFill>
                <a:latin typeface="Helvetica Neue Light"/>
                <a:ea typeface="+mn-ea"/>
                <a:cs typeface="Helvetica Neue Light"/>
              </a:defRPr>
            </a:lvl3pPr>
            <a:lvl4pPr marL="1600200" indent="-228600" algn="l" defTabSz="457200" rtl="0" eaLnBrk="1" latinLnBrk="0" hangingPunct="1">
              <a:spcBef>
                <a:spcPct val="20000"/>
              </a:spcBef>
              <a:buFont typeface="Arial"/>
              <a:buChar char="–"/>
              <a:defRPr sz="1800" kern="1200">
                <a:solidFill>
                  <a:schemeClr val="tx1"/>
                </a:solidFill>
                <a:latin typeface="Helvetica Neue Light"/>
                <a:ea typeface="+mn-ea"/>
                <a:cs typeface="Helvetica Neue Light"/>
              </a:defRPr>
            </a:lvl4pPr>
            <a:lvl5pPr marL="2057400" indent="-228600" algn="l" defTabSz="457200" rtl="0" eaLnBrk="1" latinLnBrk="0" hangingPunct="1">
              <a:spcBef>
                <a:spcPct val="20000"/>
              </a:spcBef>
              <a:buFont typeface="Arial"/>
              <a:buChar char="»"/>
              <a:defRPr sz="180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80000"/>
              </a:lnSpc>
              <a:spcBef>
                <a:spcPts val="1600"/>
              </a:spcBef>
              <a:buNone/>
            </a:pPr>
            <a:r>
              <a:rPr lang="en-US" sz="3733" b="1" dirty="0">
                <a:solidFill>
                  <a:srgbClr val="FF6600"/>
                </a:solidFill>
              </a:rPr>
              <a:t>Java</a:t>
            </a:r>
          </a:p>
          <a:p>
            <a:pPr marL="0" indent="0">
              <a:lnSpc>
                <a:spcPct val="80000"/>
              </a:lnSpc>
              <a:spcBef>
                <a:spcPts val="1600"/>
              </a:spcBef>
              <a:buNone/>
            </a:pPr>
            <a:r>
              <a:rPr lang="en-US" sz="1867" dirty="0" err="1">
                <a:latin typeface="Lucida Console"/>
                <a:cs typeface="Lucida Console"/>
              </a:rPr>
              <a:t>JavaRDD</a:t>
            </a:r>
            <a:r>
              <a:rPr lang="en-US" sz="1867" dirty="0">
                <a:latin typeface="Lucida Console"/>
                <a:cs typeface="Lucida Console"/>
              </a:rPr>
              <a:t>&lt;String&gt; lines = </a:t>
            </a:r>
            <a:r>
              <a:rPr lang="en-US" sz="1867" dirty="0" err="1">
                <a:latin typeface="Lucida Console"/>
                <a:cs typeface="Lucida Console"/>
              </a:rPr>
              <a:t>sc.textFile</a:t>
            </a:r>
            <a:r>
              <a:rPr lang="en-US" sz="1867" dirty="0">
                <a:latin typeface="Lucida Console"/>
                <a:cs typeface="Lucida Console"/>
              </a:rPr>
              <a:t>(...);</a:t>
            </a:r>
            <a:br>
              <a:rPr lang="en-US" sz="1867" dirty="0">
                <a:latin typeface="Lucida Console"/>
                <a:cs typeface="Lucida Console"/>
              </a:rPr>
            </a:b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b="1" dirty="0">
                <a:latin typeface="Lucida Console"/>
                <a:cs typeface="Lucida Console"/>
              </a:rPr>
              <a:t>new</a:t>
            </a:r>
            <a:r>
              <a:rPr lang="en-US" sz="1867" dirty="0">
                <a:latin typeface="Lucida Console"/>
                <a:cs typeface="Lucida Console"/>
              </a:rPr>
              <a:t> Function&lt;String, Boolean&gt;() {</a:t>
            </a:r>
            <a:br>
              <a:rPr lang="en-US" sz="1867" dirty="0">
                <a:latin typeface="Lucida Console"/>
                <a:cs typeface="Lucida Console"/>
              </a:rPr>
            </a:br>
            <a:r>
              <a:rPr lang="en-US" sz="1867" dirty="0">
                <a:latin typeface="Lucida Console"/>
                <a:cs typeface="Lucida Console"/>
              </a:rPr>
              <a:t>  Boolean call(String s) {</a:t>
            </a:r>
            <a:br>
              <a:rPr lang="en-US" sz="1867" dirty="0">
                <a:latin typeface="Lucida Console"/>
                <a:cs typeface="Lucida Console"/>
              </a:rPr>
            </a:br>
            <a:r>
              <a:rPr lang="en-US" sz="1867" dirty="0">
                <a:latin typeface="Lucida Console"/>
                <a:cs typeface="Lucida Console"/>
              </a:rPr>
              <a:t>    </a:t>
            </a:r>
            <a:r>
              <a:rPr lang="en-US" sz="1867" b="1" dirty="0">
                <a:latin typeface="Lucida Console"/>
                <a:cs typeface="Lucida Console"/>
              </a:rPr>
              <a:t>return</a:t>
            </a:r>
            <a:r>
              <a:rPr lang="en-US" sz="1867" dirty="0">
                <a:latin typeface="Lucida Console"/>
                <a:cs typeface="Lucida Console"/>
              </a:rPr>
              <a:t> </a:t>
            </a:r>
            <a:r>
              <a:rPr lang="en-US" sz="1867" dirty="0" err="1">
                <a:latin typeface="Lucida Console"/>
                <a:cs typeface="Lucida Console"/>
              </a:rPr>
              <a:t>s.contains</a:t>
            </a:r>
            <a:r>
              <a:rPr lang="en-US" sz="1867" dirty="0">
                <a:latin typeface="Lucida Console"/>
                <a:cs typeface="Lucida Console"/>
              </a:rPr>
              <a:t>(</a:t>
            </a:r>
            <a:r>
              <a:rPr lang="en-US" sz="1867" dirty="0">
                <a:solidFill>
                  <a:srgbClr val="000090"/>
                </a:solidFill>
                <a:latin typeface="Lucida Console"/>
                <a:cs typeface="Lucida Console"/>
              </a:rPr>
              <a:t>“error”</a:t>
            </a:r>
            <a:r>
              <a:rPr lang="en-US" sz="1867" dirty="0">
                <a:latin typeface="Lucida Console"/>
                <a:cs typeface="Lucida Console"/>
              </a:rPr>
              <a:t>);</a:t>
            </a:r>
            <a:br>
              <a:rPr lang="en-US" sz="1867" dirty="0">
                <a:latin typeface="Lucida Console"/>
                <a:cs typeface="Lucida Console"/>
              </a:rPr>
            </a:br>
            <a:r>
              <a:rPr lang="en-US" sz="1867" dirty="0">
                <a:latin typeface="Lucida Console"/>
                <a:cs typeface="Lucida Console"/>
              </a:rPr>
              <a:t>  }</a:t>
            </a:r>
            <a:br>
              <a:rPr lang="en-US" sz="1867" dirty="0">
                <a:latin typeface="Lucida Console"/>
                <a:cs typeface="Lucida Console"/>
              </a:rPr>
            </a:b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Tree>
    <p:extLst>
      <p:ext uri="{BB962C8B-B14F-4D97-AF65-F5344CB8AC3E}">
        <p14:creationId xmlns:p14="http://schemas.microsoft.com/office/powerpoint/2010/main" val="578310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176" y="92824"/>
            <a:ext cx="9308826" cy="1325563"/>
          </a:xfrm>
        </p:spPr>
        <p:txBody>
          <a:bodyPr/>
          <a:lstStyle/>
          <a:p>
            <a:r>
              <a:rPr lang="en-US" dirty="0"/>
              <a:t>Multidimensional Data Model</a:t>
            </a:r>
            <a:endParaRPr lang="en-US" i="1" dirty="0"/>
          </a:p>
        </p:txBody>
      </p:sp>
      <p:graphicFrame>
        <p:nvGraphicFramePr>
          <p:cNvPr id="85" name="Table 84"/>
          <p:cNvGraphicFramePr>
            <a:graphicFrameLocks noGrp="1"/>
          </p:cNvGraphicFramePr>
          <p:nvPr>
            <p:extLst>
              <p:ext uri="{D42A27DB-BD31-4B8C-83A1-F6EECF244321}">
                <p14:modId xmlns:p14="http://schemas.microsoft.com/office/powerpoint/2010/main" val="303780534"/>
              </p:ext>
            </p:extLst>
          </p:nvPr>
        </p:nvGraphicFramePr>
        <p:xfrm>
          <a:off x="403412" y="1667933"/>
          <a:ext cx="3106969" cy="7045960"/>
        </p:xfrm>
        <a:graphic>
          <a:graphicData uri="http://schemas.openxmlformats.org/drawingml/2006/table">
            <a:tbl>
              <a:tblPr firstRow="1" bandRow="1">
                <a:tableStyleId>{5C22544A-7EE6-4342-B048-85BDC9FD1C3A}</a:tableStyleId>
              </a:tblPr>
              <a:tblGrid>
                <a:gridCol w="638944">
                  <a:extLst>
                    <a:ext uri="{9D8B030D-6E8A-4147-A177-3AD203B41FA5}">
                      <a16:colId xmlns:a16="http://schemas.microsoft.com/office/drawing/2014/main" val="20000"/>
                    </a:ext>
                  </a:extLst>
                </a:gridCol>
                <a:gridCol w="937850">
                  <a:extLst>
                    <a:ext uri="{9D8B030D-6E8A-4147-A177-3AD203B41FA5}">
                      <a16:colId xmlns:a16="http://schemas.microsoft.com/office/drawing/2014/main" val="20001"/>
                    </a:ext>
                  </a:extLst>
                </a:gridCol>
                <a:gridCol w="773315">
                  <a:extLst>
                    <a:ext uri="{9D8B030D-6E8A-4147-A177-3AD203B41FA5}">
                      <a16:colId xmlns:a16="http://schemas.microsoft.com/office/drawing/2014/main" val="20002"/>
                    </a:ext>
                  </a:extLst>
                </a:gridCol>
                <a:gridCol w="756860">
                  <a:extLst>
                    <a:ext uri="{9D8B030D-6E8A-4147-A177-3AD203B41FA5}">
                      <a16:colId xmlns:a16="http://schemas.microsoft.com/office/drawing/2014/main" val="20003"/>
                    </a:ext>
                  </a:extLst>
                </a:gridCol>
              </a:tblGrid>
              <a:tr h="370840">
                <a:tc>
                  <a:txBody>
                    <a:bodyPr/>
                    <a:lstStyle/>
                    <a:p>
                      <a:r>
                        <a:rPr lang="en-US" sz="1600" dirty="0" err="1"/>
                        <a:t>pid</a:t>
                      </a:r>
                      <a:endParaRPr lang="en-US" sz="1600" dirty="0"/>
                    </a:p>
                  </a:txBody>
                  <a:tcPr/>
                </a:tc>
                <a:tc>
                  <a:txBody>
                    <a:bodyPr/>
                    <a:lstStyle/>
                    <a:p>
                      <a:r>
                        <a:rPr lang="en-US" sz="1600" dirty="0" err="1"/>
                        <a:t>timeid</a:t>
                      </a:r>
                      <a:endParaRPr lang="en-US" sz="1600" dirty="0"/>
                    </a:p>
                  </a:txBody>
                  <a:tcPr/>
                </a:tc>
                <a:tc>
                  <a:txBody>
                    <a:bodyPr/>
                    <a:lstStyle/>
                    <a:p>
                      <a:r>
                        <a:rPr lang="en-US" sz="1600" dirty="0" err="1"/>
                        <a:t>locid</a:t>
                      </a:r>
                      <a:endParaRPr lang="en-US" sz="1600" dirty="0"/>
                    </a:p>
                  </a:txBody>
                  <a:tcPr/>
                </a:tc>
                <a:tc>
                  <a:txBody>
                    <a:bodyPr/>
                    <a:lstStyle/>
                    <a:p>
                      <a:r>
                        <a:rPr lang="en-US" sz="1600" dirty="0"/>
                        <a:t>sales</a:t>
                      </a:r>
                    </a:p>
                  </a:txBody>
                  <a:tcPr/>
                </a:tc>
                <a:extLst>
                  <a:ext uri="{0D108BD9-81ED-4DB2-BD59-A6C34878D82A}">
                    <a16:rowId xmlns:a16="http://schemas.microsoft.com/office/drawing/2014/main" val="10000"/>
                  </a:ext>
                </a:extLst>
              </a:tr>
              <a:tr h="370840">
                <a:tc>
                  <a:txBody>
                    <a:bodyPr/>
                    <a:lstStyle/>
                    <a:p>
                      <a:r>
                        <a:rPr lang="en-US" sz="1600" dirty="0"/>
                        <a:t>11</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25</a:t>
                      </a:r>
                    </a:p>
                  </a:txBody>
                  <a:tcPr/>
                </a:tc>
                <a:extLst>
                  <a:ext uri="{0D108BD9-81ED-4DB2-BD59-A6C34878D82A}">
                    <a16:rowId xmlns:a16="http://schemas.microsoft.com/office/drawing/2014/main" val="10001"/>
                  </a:ext>
                </a:extLst>
              </a:tr>
              <a:tr h="370840">
                <a:tc>
                  <a:txBody>
                    <a:bodyPr/>
                    <a:lstStyle/>
                    <a:p>
                      <a:r>
                        <a:rPr lang="en-US" sz="1600" dirty="0"/>
                        <a:t>11</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8</a:t>
                      </a:r>
                    </a:p>
                  </a:txBody>
                  <a:tcPr/>
                </a:tc>
                <a:extLst>
                  <a:ext uri="{0D108BD9-81ED-4DB2-BD59-A6C34878D82A}">
                    <a16:rowId xmlns:a16="http://schemas.microsoft.com/office/drawing/2014/main" val="10002"/>
                  </a:ext>
                </a:extLst>
              </a:tr>
              <a:tr h="370840">
                <a:tc>
                  <a:txBody>
                    <a:bodyPr/>
                    <a:lstStyle/>
                    <a:p>
                      <a:r>
                        <a:rPr lang="en-US" sz="1600" dirty="0"/>
                        <a:t>11</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15</a:t>
                      </a:r>
                    </a:p>
                  </a:txBody>
                  <a:tcPr/>
                </a:tc>
                <a:extLst>
                  <a:ext uri="{0D108BD9-81ED-4DB2-BD59-A6C34878D82A}">
                    <a16:rowId xmlns:a16="http://schemas.microsoft.com/office/drawing/2014/main" val="10003"/>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30</a:t>
                      </a:r>
                    </a:p>
                  </a:txBody>
                  <a:tcPr/>
                </a:tc>
                <a:extLst>
                  <a:ext uri="{0D108BD9-81ED-4DB2-BD59-A6C34878D82A}">
                    <a16:rowId xmlns:a16="http://schemas.microsoft.com/office/drawing/2014/main" val="10004"/>
                  </a:ext>
                </a:extLst>
              </a:tr>
              <a:tr h="370840">
                <a:tc>
                  <a:txBody>
                    <a:bodyPr/>
                    <a:lstStyle/>
                    <a:p>
                      <a:r>
                        <a:rPr lang="en-US" sz="1600" dirty="0"/>
                        <a:t>12</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20</a:t>
                      </a:r>
                    </a:p>
                  </a:txBody>
                  <a:tcPr/>
                </a:tc>
                <a:extLst>
                  <a:ext uri="{0D108BD9-81ED-4DB2-BD59-A6C34878D82A}">
                    <a16:rowId xmlns:a16="http://schemas.microsoft.com/office/drawing/2014/main" val="10005"/>
                  </a:ext>
                </a:extLst>
              </a:tr>
              <a:tr h="370840">
                <a:tc>
                  <a:txBody>
                    <a:bodyPr/>
                    <a:lstStyle/>
                    <a:p>
                      <a:r>
                        <a:rPr lang="en-US" sz="1600" dirty="0"/>
                        <a:t>12</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50</a:t>
                      </a:r>
                    </a:p>
                  </a:txBody>
                  <a:tcPr/>
                </a:tc>
                <a:extLst>
                  <a:ext uri="{0D108BD9-81ED-4DB2-BD59-A6C34878D82A}">
                    <a16:rowId xmlns:a16="http://schemas.microsoft.com/office/drawing/2014/main" val="10006"/>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8</a:t>
                      </a:r>
                    </a:p>
                  </a:txBody>
                  <a:tcPr/>
                </a:tc>
                <a:extLst>
                  <a:ext uri="{0D108BD9-81ED-4DB2-BD59-A6C34878D82A}">
                    <a16:rowId xmlns:a16="http://schemas.microsoft.com/office/drawing/2014/main" val="10007"/>
                  </a:ext>
                </a:extLst>
              </a:tr>
              <a:tr h="370840">
                <a:tc>
                  <a:txBody>
                    <a:bodyPr/>
                    <a:lstStyle/>
                    <a:p>
                      <a:r>
                        <a:rPr lang="en-US" sz="1600" dirty="0"/>
                        <a:t>13</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10</a:t>
                      </a:r>
                    </a:p>
                  </a:txBody>
                  <a:tcPr/>
                </a:tc>
                <a:extLst>
                  <a:ext uri="{0D108BD9-81ED-4DB2-BD59-A6C34878D82A}">
                    <a16:rowId xmlns:a16="http://schemas.microsoft.com/office/drawing/2014/main" val="10008"/>
                  </a:ext>
                </a:extLst>
              </a:tr>
              <a:tr h="370840">
                <a:tc>
                  <a:txBody>
                    <a:bodyPr/>
                    <a:lstStyle/>
                    <a:p>
                      <a:r>
                        <a:rPr lang="en-US" sz="1600" dirty="0"/>
                        <a:t>13</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10</a:t>
                      </a:r>
                    </a:p>
                  </a:txBody>
                  <a:tcPr/>
                </a:tc>
                <a:extLst>
                  <a:ext uri="{0D108BD9-81ED-4DB2-BD59-A6C34878D82A}">
                    <a16:rowId xmlns:a16="http://schemas.microsoft.com/office/drawing/2014/main" val="10009"/>
                  </a:ext>
                </a:extLst>
              </a:tr>
              <a:tr h="370840">
                <a:tc>
                  <a:txBody>
                    <a:bodyPr/>
                    <a:lstStyle/>
                    <a:p>
                      <a:r>
                        <a:rPr lang="en-US" sz="1600" dirty="0"/>
                        <a:t>11</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35</a:t>
                      </a:r>
                    </a:p>
                  </a:txBody>
                  <a:tcPr/>
                </a:tc>
                <a:extLst>
                  <a:ext uri="{0D108BD9-81ED-4DB2-BD59-A6C34878D82A}">
                    <a16:rowId xmlns:a16="http://schemas.microsoft.com/office/drawing/2014/main" val="10010"/>
                  </a:ext>
                </a:extLst>
              </a:tr>
              <a:tr h="370840">
                <a:tc>
                  <a:txBody>
                    <a:bodyPr/>
                    <a:lstStyle/>
                    <a:p>
                      <a:r>
                        <a:rPr lang="en-US" sz="1600" dirty="0"/>
                        <a:t>11</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22</a:t>
                      </a:r>
                    </a:p>
                  </a:txBody>
                  <a:tcPr/>
                </a:tc>
                <a:extLst>
                  <a:ext uri="{0D108BD9-81ED-4DB2-BD59-A6C34878D82A}">
                    <a16:rowId xmlns:a16="http://schemas.microsoft.com/office/drawing/2014/main" val="10011"/>
                  </a:ext>
                </a:extLst>
              </a:tr>
              <a:tr h="370840">
                <a:tc>
                  <a:txBody>
                    <a:bodyPr/>
                    <a:lstStyle/>
                    <a:p>
                      <a:r>
                        <a:rPr lang="en-US" sz="1600" dirty="0"/>
                        <a:t>11</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10</a:t>
                      </a:r>
                    </a:p>
                  </a:txBody>
                  <a:tcPr/>
                </a:tc>
                <a:extLst>
                  <a:ext uri="{0D108BD9-81ED-4DB2-BD59-A6C34878D82A}">
                    <a16:rowId xmlns:a16="http://schemas.microsoft.com/office/drawing/2014/main" val="10012"/>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26</a:t>
                      </a:r>
                    </a:p>
                  </a:txBody>
                  <a:tcPr/>
                </a:tc>
                <a:extLst>
                  <a:ext uri="{0D108BD9-81ED-4DB2-BD59-A6C34878D82A}">
                    <a16:rowId xmlns:a16="http://schemas.microsoft.com/office/drawing/2014/main" val="10013"/>
                  </a:ext>
                </a:extLst>
              </a:tr>
              <a:tr h="370840">
                <a:tc>
                  <a:txBody>
                    <a:bodyPr/>
                    <a:lstStyle/>
                    <a:p>
                      <a:r>
                        <a:rPr lang="en-US" sz="1600" dirty="0"/>
                        <a:t>12</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45</a:t>
                      </a:r>
                    </a:p>
                  </a:txBody>
                  <a:tcPr/>
                </a:tc>
                <a:extLst>
                  <a:ext uri="{0D108BD9-81ED-4DB2-BD59-A6C34878D82A}">
                    <a16:rowId xmlns:a16="http://schemas.microsoft.com/office/drawing/2014/main" val="10014"/>
                  </a:ext>
                </a:extLst>
              </a:tr>
              <a:tr h="370840">
                <a:tc>
                  <a:txBody>
                    <a:bodyPr/>
                    <a:lstStyle/>
                    <a:p>
                      <a:r>
                        <a:rPr lang="en-US" sz="1600" dirty="0"/>
                        <a:t>12</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20</a:t>
                      </a:r>
                    </a:p>
                  </a:txBody>
                  <a:tcPr/>
                </a:tc>
                <a:extLst>
                  <a:ext uri="{0D108BD9-81ED-4DB2-BD59-A6C34878D82A}">
                    <a16:rowId xmlns:a16="http://schemas.microsoft.com/office/drawing/2014/main" val="10015"/>
                  </a:ext>
                </a:extLst>
              </a:tr>
              <a:tr h="370840">
                <a:tc>
                  <a:txBody>
                    <a:bodyPr/>
                    <a:lstStyle/>
                    <a:p>
                      <a:r>
                        <a:rPr lang="en-US" sz="1600" dirty="0"/>
                        <a:t>13</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20</a:t>
                      </a:r>
                    </a:p>
                  </a:txBody>
                  <a:tcPr/>
                </a:tc>
                <a:extLst>
                  <a:ext uri="{0D108BD9-81ED-4DB2-BD59-A6C34878D82A}">
                    <a16:rowId xmlns:a16="http://schemas.microsoft.com/office/drawing/2014/main" val="10016"/>
                  </a:ext>
                </a:extLst>
              </a:tr>
              <a:tr h="370840">
                <a:tc>
                  <a:txBody>
                    <a:bodyPr/>
                    <a:lstStyle/>
                    <a:p>
                      <a:r>
                        <a:rPr lang="en-US" sz="1600" dirty="0"/>
                        <a:t>13</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40</a:t>
                      </a:r>
                    </a:p>
                  </a:txBody>
                  <a:tcPr/>
                </a:tc>
                <a:extLst>
                  <a:ext uri="{0D108BD9-81ED-4DB2-BD59-A6C34878D82A}">
                    <a16:rowId xmlns:a16="http://schemas.microsoft.com/office/drawing/2014/main" val="10017"/>
                  </a:ext>
                </a:extLst>
              </a:tr>
              <a:tr h="370840">
                <a:tc>
                  <a:txBody>
                    <a:bodyPr/>
                    <a:lstStyle/>
                    <a:p>
                      <a:r>
                        <a:rPr lang="en-US" sz="1600" dirty="0"/>
                        <a:t>13</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5</a:t>
                      </a:r>
                    </a:p>
                  </a:txBody>
                  <a:tcPr/>
                </a:tc>
                <a:extLst>
                  <a:ext uri="{0D108BD9-81ED-4DB2-BD59-A6C34878D82A}">
                    <a16:rowId xmlns:a16="http://schemas.microsoft.com/office/drawing/2014/main" val="10018"/>
                  </a:ext>
                </a:extLst>
              </a:tr>
            </a:tbl>
          </a:graphicData>
        </a:graphic>
      </p:graphicFrame>
      <p:sp>
        <p:nvSpPr>
          <p:cNvPr id="86" name="TextBox 85"/>
          <p:cNvSpPr txBox="1"/>
          <p:nvPr/>
        </p:nvSpPr>
        <p:spPr>
          <a:xfrm>
            <a:off x="403412" y="1248616"/>
            <a:ext cx="3314968" cy="461665"/>
          </a:xfrm>
          <a:prstGeom prst="rect">
            <a:avLst/>
          </a:prstGeom>
          <a:noFill/>
        </p:spPr>
        <p:txBody>
          <a:bodyPr wrap="square" rtlCol="0">
            <a:spAutoFit/>
          </a:bodyPr>
          <a:lstStyle/>
          <a:p>
            <a:r>
              <a:rPr lang="en-US" sz="2400" i="1" dirty="0"/>
              <a:t>Sales</a:t>
            </a:r>
            <a:r>
              <a:rPr lang="en-US" sz="2400" dirty="0"/>
              <a:t> </a:t>
            </a:r>
            <a:r>
              <a:rPr lang="en-US" sz="2400" b="1" dirty="0">
                <a:solidFill>
                  <a:schemeClr val="accent1"/>
                </a:solidFill>
              </a:rPr>
              <a:t>Fact Table</a:t>
            </a:r>
          </a:p>
        </p:txBody>
      </p:sp>
      <p:graphicFrame>
        <p:nvGraphicFramePr>
          <p:cNvPr id="87" name="Table 86"/>
          <p:cNvGraphicFramePr>
            <a:graphicFrameLocks noGrp="1"/>
          </p:cNvGraphicFramePr>
          <p:nvPr>
            <p:extLst>
              <p:ext uri="{D42A27DB-BD31-4B8C-83A1-F6EECF244321}">
                <p14:modId xmlns:p14="http://schemas.microsoft.com/office/powerpoint/2010/main" val="475680573"/>
              </p:ext>
            </p:extLst>
          </p:nvPr>
        </p:nvGraphicFramePr>
        <p:xfrm>
          <a:off x="3829533" y="1667933"/>
          <a:ext cx="4173372" cy="1306796"/>
        </p:xfrm>
        <a:graphic>
          <a:graphicData uri="http://schemas.openxmlformats.org/drawingml/2006/table">
            <a:tbl>
              <a:tblPr firstRow="1" bandRow="1">
                <a:tableStyleId>{93296810-A885-4BE3-A3E7-6D5BEEA58F35}</a:tableStyleId>
              </a:tblPr>
              <a:tblGrid>
                <a:gridCol w="761660">
                  <a:extLst>
                    <a:ext uri="{9D8B030D-6E8A-4147-A177-3AD203B41FA5}">
                      <a16:colId xmlns:a16="http://schemas.microsoft.com/office/drawing/2014/main" val="20000"/>
                    </a:ext>
                  </a:extLst>
                </a:gridCol>
                <a:gridCol w="1277325">
                  <a:extLst>
                    <a:ext uri="{9D8B030D-6E8A-4147-A177-3AD203B41FA5}">
                      <a16:colId xmlns:a16="http://schemas.microsoft.com/office/drawing/2014/main" val="20001"/>
                    </a:ext>
                  </a:extLst>
                </a:gridCol>
                <a:gridCol w="1166536">
                  <a:extLst>
                    <a:ext uri="{9D8B030D-6E8A-4147-A177-3AD203B41FA5}">
                      <a16:colId xmlns:a16="http://schemas.microsoft.com/office/drawing/2014/main" val="20002"/>
                    </a:ext>
                  </a:extLst>
                </a:gridCol>
                <a:gridCol w="967851">
                  <a:extLst>
                    <a:ext uri="{9D8B030D-6E8A-4147-A177-3AD203B41FA5}">
                      <a16:colId xmlns:a16="http://schemas.microsoft.com/office/drawing/2014/main" val="20003"/>
                    </a:ext>
                  </a:extLst>
                </a:gridCol>
              </a:tblGrid>
              <a:tr h="326699">
                <a:tc>
                  <a:txBody>
                    <a:bodyPr/>
                    <a:lstStyle/>
                    <a:p>
                      <a:r>
                        <a:rPr lang="en-US" sz="1400" dirty="0" err="1"/>
                        <a:t>locid</a:t>
                      </a:r>
                      <a:endParaRPr lang="en-US" sz="1400" dirty="0"/>
                    </a:p>
                  </a:txBody>
                  <a:tcPr/>
                </a:tc>
                <a:tc>
                  <a:txBody>
                    <a:bodyPr/>
                    <a:lstStyle/>
                    <a:p>
                      <a:r>
                        <a:rPr lang="en-US" sz="1400" dirty="0"/>
                        <a:t>city</a:t>
                      </a:r>
                    </a:p>
                  </a:txBody>
                  <a:tcPr/>
                </a:tc>
                <a:tc>
                  <a:txBody>
                    <a:bodyPr/>
                    <a:lstStyle/>
                    <a:p>
                      <a:r>
                        <a:rPr lang="en-US" sz="1400" dirty="0"/>
                        <a:t>state</a:t>
                      </a:r>
                    </a:p>
                  </a:txBody>
                  <a:tcPr/>
                </a:tc>
                <a:tc>
                  <a:txBody>
                    <a:bodyPr/>
                    <a:lstStyle/>
                    <a:p>
                      <a:r>
                        <a:rPr lang="en-US" sz="1400" dirty="0"/>
                        <a:t>country</a:t>
                      </a:r>
                    </a:p>
                  </a:txBody>
                  <a:tcPr/>
                </a:tc>
                <a:extLst>
                  <a:ext uri="{0D108BD9-81ED-4DB2-BD59-A6C34878D82A}">
                    <a16:rowId xmlns:a16="http://schemas.microsoft.com/office/drawing/2014/main" val="10000"/>
                  </a:ext>
                </a:extLst>
              </a:tr>
              <a:tr h="326699">
                <a:tc>
                  <a:txBody>
                    <a:bodyPr/>
                    <a:lstStyle/>
                    <a:p>
                      <a:r>
                        <a:rPr lang="en-US" sz="1400" dirty="0"/>
                        <a:t>1</a:t>
                      </a:r>
                    </a:p>
                  </a:txBody>
                  <a:tcPr/>
                </a:tc>
                <a:tc>
                  <a:txBody>
                    <a:bodyPr/>
                    <a:lstStyle/>
                    <a:p>
                      <a:r>
                        <a:rPr lang="en-US" sz="1400" dirty="0"/>
                        <a:t>Omaha</a:t>
                      </a:r>
                    </a:p>
                  </a:txBody>
                  <a:tcPr/>
                </a:tc>
                <a:tc>
                  <a:txBody>
                    <a:bodyPr/>
                    <a:lstStyle/>
                    <a:p>
                      <a:r>
                        <a:rPr lang="en-US" sz="1400" dirty="0"/>
                        <a:t>Nebraska</a:t>
                      </a:r>
                    </a:p>
                  </a:txBody>
                  <a:tcPr/>
                </a:tc>
                <a:tc>
                  <a:txBody>
                    <a:bodyPr/>
                    <a:lstStyle/>
                    <a:p>
                      <a:r>
                        <a:rPr lang="en-US" sz="1400" dirty="0"/>
                        <a:t>USA</a:t>
                      </a:r>
                    </a:p>
                  </a:txBody>
                  <a:tcPr/>
                </a:tc>
                <a:extLst>
                  <a:ext uri="{0D108BD9-81ED-4DB2-BD59-A6C34878D82A}">
                    <a16:rowId xmlns:a16="http://schemas.microsoft.com/office/drawing/2014/main" val="10001"/>
                  </a:ext>
                </a:extLst>
              </a:tr>
              <a:tr h="326699">
                <a:tc>
                  <a:txBody>
                    <a:bodyPr/>
                    <a:lstStyle/>
                    <a:p>
                      <a:r>
                        <a:rPr lang="en-US" sz="1400" dirty="0"/>
                        <a:t>2</a:t>
                      </a:r>
                    </a:p>
                  </a:txBody>
                  <a:tcPr/>
                </a:tc>
                <a:tc>
                  <a:txBody>
                    <a:bodyPr/>
                    <a:lstStyle/>
                    <a:p>
                      <a:r>
                        <a:rPr lang="en-US" sz="1400" dirty="0"/>
                        <a:t>Seoul</a:t>
                      </a:r>
                    </a:p>
                  </a:txBody>
                  <a:tcPr/>
                </a:tc>
                <a:tc>
                  <a:txBody>
                    <a:bodyPr/>
                    <a:lstStyle/>
                    <a:p>
                      <a:endParaRPr lang="en-US" sz="1400" dirty="0"/>
                    </a:p>
                  </a:txBody>
                  <a:tcPr/>
                </a:tc>
                <a:tc>
                  <a:txBody>
                    <a:bodyPr/>
                    <a:lstStyle/>
                    <a:p>
                      <a:r>
                        <a:rPr lang="en-US" sz="1400" dirty="0"/>
                        <a:t>Korea</a:t>
                      </a:r>
                    </a:p>
                  </a:txBody>
                  <a:tcPr/>
                </a:tc>
                <a:extLst>
                  <a:ext uri="{0D108BD9-81ED-4DB2-BD59-A6C34878D82A}">
                    <a16:rowId xmlns:a16="http://schemas.microsoft.com/office/drawing/2014/main" val="10002"/>
                  </a:ext>
                </a:extLst>
              </a:tr>
              <a:tr h="326699">
                <a:tc>
                  <a:txBody>
                    <a:bodyPr/>
                    <a:lstStyle/>
                    <a:p>
                      <a:r>
                        <a:rPr lang="en-US" sz="1400" dirty="0"/>
                        <a:t>5</a:t>
                      </a:r>
                    </a:p>
                  </a:txBody>
                  <a:tcPr/>
                </a:tc>
                <a:tc>
                  <a:txBody>
                    <a:bodyPr/>
                    <a:lstStyle/>
                    <a:p>
                      <a:r>
                        <a:rPr lang="en-US" sz="1400" dirty="0"/>
                        <a:t>Richmond</a:t>
                      </a:r>
                    </a:p>
                  </a:txBody>
                  <a:tcPr/>
                </a:tc>
                <a:tc>
                  <a:txBody>
                    <a:bodyPr/>
                    <a:lstStyle/>
                    <a:p>
                      <a:r>
                        <a:rPr lang="en-US" sz="1400" dirty="0"/>
                        <a:t>Virginia</a:t>
                      </a:r>
                    </a:p>
                  </a:txBody>
                  <a:tcPr/>
                </a:tc>
                <a:tc>
                  <a:txBody>
                    <a:bodyPr/>
                    <a:lstStyle/>
                    <a:p>
                      <a:r>
                        <a:rPr lang="en-US" sz="1400" dirty="0"/>
                        <a:t>USA</a:t>
                      </a:r>
                    </a:p>
                  </a:txBody>
                  <a:tcPr/>
                </a:tc>
                <a:extLst>
                  <a:ext uri="{0D108BD9-81ED-4DB2-BD59-A6C34878D82A}">
                    <a16:rowId xmlns:a16="http://schemas.microsoft.com/office/drawing/2014/main" val="10003"/>
                  </a:ext>
                </a:extLst>
              </a:tr>
            </a:tbl>
          </a:graphicData>
        </a:graphic>
      </p:graphicFrame>
      <p:graphicFrame>
        <p:nvGraphicFramePr>
          <p:cNvPr id="88" name="Table 87"/>
          <p:cNvGraphicFramePr>
            <a:graphicFrameLocks noGrp="1"/>
          </p:cNvGraphicFramePr>
          <p:nvPr>
            <p:extLst>
              <p:ext uri="{D42A27DB-BD31-4B8C-83A1-F6EECF244321}">
                <p14:modId xmlns:p14="http://schemas.microsoft.com/office/powerpoint/2010/main" val="1829256277"/>
              </p:ext>
            </p:extLst>
          </p:nvPr>
        </p:nvGraphicFramePr>
        <p:xfrm>
          <a:off x="3829533" y="3467357"/>
          <a:ext cx="3499311" cy="1296240"/>
        </p:xfrm>
        <a:graphic>
          <a:graphicData uri="http://schemas.openxmlformats.org/drawingml/2006/table">
            <a:tbl>
              <a:tblPr firstRow="1" bandRow="1">
                <a:tableStyleId>{93296810-A885-4BE3-A3E7-6D5BEEA58F35}</a:tableStyleId>
              </a:tblPr>
              <a:tblGrid>
                <a:gridCol w="592908">
                  <a:extLst>
                    <a:ext uri="{9D8B030D-6E8A-4147-A177-3AD203B41FA5}">
                      <a16:colId xmlns:a16="http://schemas.microsoft.com/office/drawing/2014/main" val="20000"/>
                    </a:ext>
                  </a:extLst>
                </a:gridCol>
                <a:gridCol w="1045335">
                  <a:extLst>
                    <a:ext uri="{9D8B030D-6E8A-4147-A177-3AD203B41FA5}">
                      <a16:colId xmlns:a16="http://schemas.microsoft.com/office/drawing/2014/main" val="20001"/>
                    </a:ext>
                  </a:extLst>
                </a:gridCol>
                <a:gridCol w="1102855">
                  <a:extLst>
                    <a:ext uri="{9D8B030D-6E8A-4147-A177-3AD203B41FA5}">
                      <a16:colId xmlns:a16="http://schemas.microsoft.com/office/drawing/2014/main" val="20002"/>
                    </a:ext>
                  </a:extLst>
                </a:gridCol>
                <a:gridCol w="758213">
                  <a:extLst>
                    <a:ext uri="{9D8B030D-6E8A-4147-A177-3AD203B41FA5}">
                      <a16:colId xmlns:a16="http://schemas.microsoft.com/office/drawing/2014/main" val="20003"/>
                    </a:ext>
                  </a:extLst>
                </a:gridCol>
              </a:tblGrid>
              <a:tr h="324060">
                <a:tc>
                  <a:txBody>
                    <a:bodyPr/>
                    <a:lstStyle/>
                    <a:p>
                      <a:r>
                        <a:rPr lang="en-US" sz="1400" dirty="0" err="1"/>
                        <a:t>pid</a:t>
                      </a:r>
                      <a:endParaRPr lang="en-US" sz="1400" dirty="0"/>
                    </a:p>
                  </a:txBody>
                  <a:tcPr/>
                </a:tc>
                <a:tc>
                  <a:txBody>
                    <a:bodyPr/>
                    <a:lstStyle/>
                    <a:p>
                      <a:r>
                        <a:rPr lang="en-US" sz="1400" dirty="0" err="1"/>
                        <a:t>pname</a:t>
                      </a:r>
                      <a:endParaRPr lang="en-US" sz="1400" dirty="0"/>
                    </a:p>
                  </a:txBody>
                  <a:tcPr/>
                </a:tc>
                <a:tc>
                  <a:txBody>
                    <a:bodyPr/>
                    <a:lstStyle/>
                    <a:p>
                      <a:r>
                        <a:rPr lang="en-US" sz="1400" dirty="0"/>
                        <a:t>category</a:t>
                      </a:r>
                    </a:p>
                  </a:txBody>
                  <a:tcPr/>
                </a:tc>
                <a:tc>
                  <a:txBody>
                    <a:bodyPr/>
                    <a:lstStyle/>
                    <a:p>
                      <a:r>
                        <a:rPr lang="en-US" sz="1400" dirty="0"/>
                        <a:t>price</a:t>
                      </a:r>
                    </a:p>
                  </a:txBody>
                  <a:tcPr/>
                </a:tc>
                <a:extLst>
                  <a:ext uri="{0D108BD9-81ED-4DB2-BD59-A6C34878D82A}">
                    <a16:rowId xmlns:a16="http://schemas.microsoft.com/office/drawing/2014/main" val="10000"/>
                  </a:ext>
                </a:extLst>
              </a:tr>
              <a:tr h="324060">
                <a:tc>
                  <a:txBody>
                    <a:bodyPr/>
                    <a:lstStyle/>
                    <a:p>
                      <a:r>
                        <a:rPr lang="en-US" sz="1400" dirty="0"/>
                        <a:t>11</a:t>
                      </a:r>
                    </a:p>
                  </a:txBody>
                  <a:tcPr/>
                </a:tc>
                <a:tc>
                  <a:txBody>
                    <a:bodyPr/>
                    <a:lstStyle/>
                    <a:p>
                      <a:r>
                        <a:rPr lang="en-US" sz="1400" dirty="0"/>
                        <a:t>Corn </a:t>
                      </a:r>
                    </a:p>
                  </a:txBody>
                  <a:tcPr/>
                </a:tc>
                <a:tc>
                  <a:txBody>
                    <a:bodyPr/>
                    <a:lstStyle/>
                    <a:p>
                      <a:r>
                        <a:rPr lang="en-US" sz="1400" dirty="0"/>
                        <a:t>Food</a:t>
                      </a:r>
                    </a:p>
                  </a:txBody>
                  <a:tcPr/>
                </a:tc>
                <a:tc>
                  <a:txBody>
                    <a:bodyPr/>
                    <a:lstStyle/>
                    <a:p>
                      <a:r>
                        <a:rPr lang="en-US" sz="1400" dirty="0"/>
                        <a:t>25</a:t>
                      </a:r>
                    </a:p>
                  </a:txBody>
                  <a:tcPr/>
                </a:tc>
                <a:extLst>
                  <a:ext uri="{0D108BD9-81ED-4DB2-BD59-A6C34878D82A}">
                    <a16:rowId xmlns:a16="http://schemas.microsoft.com/office/drawing/2014/main" val="10001"/>
                  </a:ext>
                </a:extLst>
              </a:tr>
              <a:tr h="324060">
                <a:tc>
                  <a:txBody>
                    <a:bodyPr/>
                    <a:lstStyle/>
                    <a:p>
                      <a:r>
                        <a:rPr lang="en-US" sz="1400" dirty="0"/>
                        <a:t>12</a:t>
                      </a:r>
                    </a:p>
                  </a:txBody>
                  <a:tcPr/>
                </a:tc>
                <a:tc>
                  <a:txBody>
                    <a:bodyPr/>
                    <a:lstStyle/>
                    <a:p>
                      <a:r>
                        <a:rPr lang="en-US" sz="1400" dirty="0"/>
                        <a:t>Galaxy</a:t>
                      </a:r>
                      <a:r>
                        <a:rPr lang="en-US" sz="1400" baseline="0" dirty="0"/>
                        <a:t> 1</a:t>
                      </a:r>
                      <a:endParaRPr lang="en-US" sz="1400" dirty="0"/>
                    </a:p>
                  </a:txBody>
                  <a:tcPr/>
                </a:tc>
                <a:tc>
                  <a:txBody>
                    <a:bodyPr/>
                    <a:lstStyle/>
                    <a:p>
                      <a:r>
                        <a:rPr lang="en-US" sz="1400" dirty="0"/>
                        <a:t>Phones</a:t>
                      </a:r>
                    </a:p>
                  </a:txBody>
                  <a:tcPr/>
                </a:tc>
                <a:tc>
                  <a:txBody>
                    <a:bodyPr/>
                    <a:lstStyle/>
                    <a:p>
                      <a:r>
                        <a:rPr lang="en-US" sz="1400" dirty="0"/>
                        <a:t>18</a:t>
                      </a:r>
                    </a:p>
                  </a:txBody>
                  <a:tcPr/>
                </a:tc>
                <a:extLst>
                  <a:ext uri="{0D108BD9-81ED-4DB2-BD59-A6C34878D82A}">
                    <a16:rowId xmlns:a16="http://schemas.microsoft.com/office/drawing/2014/main" val="10002"/>
                  </a:ext>
                </a:extLst>
              </a:tr>
              <a:tr h="324060">
                <a:tc>
                  <a:txBody>
                    <a:bodyPr/>
                    <a:lstStyle/>
                    <a:p>
                      <a:r>
                        <a:rPr lang="en-US" sz="1400" dirty="0"/>
                        <a:t>13</a:t>
                      </a:r>
                    </a:p>
                  </a:txBody>
                  <a:tcPr/>
                </a:tc>
                <a:tc>
                  <a:txBody>
                    <a:bodyPr/>
                    <a:lstStyle/>
                    <a:p>
                      <a:r>
                        <a:rPr lang="en-US" sz="1400" dirty="0"/>
                        <a:t>Peanuts</a:t>
                      </a:r>
                    </a:p>
                  </a:txBody>
                  <a:tcPr/>
                </a:tc>
                <a:tc>
                  <a:txBody>
                    <a:bodyPr/>
                    <a:lstStyle/>
                    <a:p>
                      <a:r>
                        <a:rPr lang="en-US" sz="1400" dirty="0"/>
                        <a:t>Food</a:t>
                      </a:r>
                    </a:p>
                  </a:txBody>
                  <a:tcPr/>
                </a:tc>
                <a:tc>
                  <a:txBody>
                    <a:bodyPr/>
                    <a:lstStyle/>
                    <a:p>
                      <a:r>
                        <a:rPr lang="en-US" sz="1400" dirty="0"/>
                        <a:t>2</a:t>
                      </a:r>
                    </a:p>
                  </a:txBody>
                  <a:tcPr/>
                </a:tc>
                <a:extLst>
                  <a:ext uri="{0D108BD9-81ED-4DB2-BD59-A6C34878D82A}">
                    <a16:rowId xmlns:a16="http://schemas.microsoft.com/office/drawing/2014/main" val="10003"/>
                  </a:ext>
                </a:extLst>
              </a:tr>
            </a:tbl>
          </a:graphicData>
        </a:graphic>
      </p:graphicFrame>
      <p:graphicFrame>
        <p:nvGraphicFramePr>
          <p:cNvPr id="89" name="Table 88"/>
          <p:cNvGraphicFramePr>
            <a:graphicFrameLocks noGrp="1"/>
          </p:cNvGraphicFramePr>
          <p:nvPr>
            <p:extLst>
              <p:ext uri="{D42A27DB-BD31-4B8C-83A1-F6EECF244321}">
                <p14:modId xmlns:p14="http://schemas.microsoft.com/office/powerpoint/2010/main" val="934357087"/>
              </p:ext>
            </p:extLst>
          </p:nvPr>
        </p:nvGraphicFramePr>
        <p:xfrm>
          <a:off x="3829533" y="5334277"/>
          <a:ext cx="3147183" cy="1306796"/>
        </p:xfrm>
        <a:graphic>
          <a:graphicData uri="http://schemas.openxmlformats.org/drawingml/2006/table">
            <a:tbl>
              <a:tblPr firstRow="1" bandRow="1">
                <a:tableStyleId>{93296810-A885-4BE3-A3E7-6D5BEEA58F35}</a:tableStyleId>
              </a:tblPr>
              <a:tblGrid>
                <a:gridCol w="1086898">
                  <a:extLst>
                    <a:ext uri="{9D8B030D-6E8A-4147-A177-3AD203B41FA5}">
                      <a16:colId xmlns:a16="http://schemas.microsoft.com/office/drawing/2014/main" val="20000"/>
                    </a:ext>
                  </a:extLst>
                </a:gridCol>
                <a:gridCol w="1123792">
                  <a:extLst>
                    <a:ext uri="{9D8B030D-6E8A-4147-A177-3AD203B41FA5}">
                      <a16:colId xmlns:a16="http://schemas.microsoft.com/office/drawing/2014/main" val="20001"/>
                    </a:ext>
                  </a:extLst>
                </a:gridCol>
                <a:gridCol w="936493">
                  <a:extLst>
                    <a:ext uri="{9D8B030D-6E8A-4147-A177-3AD203B41FA5}">
                      <a16:colId xmlns:a16="http://schemas.microsoft.com/office/drawing/2014/main" val="20002"/>
                    </a:ext>
                  </a:extLst>
                </a:gridCol>
              </a:tblGrid>
              <a:tr h="326699">
                <a:tc>
                  <a:txBody>
                    <a:bodyPr/>
                    <a:lstStyle/>
                    <a:p>
                      <a:r>
                        <a:rPr lang="en-US" sz="1400" dirty="0" err="1"/>
                        <a:t>timeid</a:t>
                      </a:r>
                      <a:endParaRPr lang="en-US" sz="1400" dirty="0"/>
                    </a:p>
                  </a:txBody>
                  <a:tcPr/>
                </a:tc>
                <a:tc>
                  <a:txBody>
                    <a:bodyPr/>
                    <a:lstStyle/>
                    <a:p>
                      <a:r>
                        <a:rPr lang="en-US" sz="1400" dirty="0"/>
                        <a:t>Date</a:t>
                      </a:r>
                    </a:p>
                  </a:txBody>
                  <a:tcPr/>
                </a:tc>
                <a:tc>
                  <a:txBody>
                    <a:bodyPr/>
                    <a:lstStyle/>
                    <a:p>
                      <a:r>
                        <a:rPr lang="en-US" sz="1400" dirty="0"/>
                        <a:t>Day</a:t>
                      </a:r>
                    </a:p>
                  </a:txBody>
                  <a:tcPr/>
                </a:tc>
                <a:extLst>
                  <a:ext uri="{0D108BD9-81ED-4DB2-BD59-A6C34878D82A}">
                    <a16:rowId xmlns:a16="http://schemas.microsoft.com/office/drawing/2014/main" val="10000"/>
                  </a:ext>
                </a:extLst>
              </a:tr>
              <a:tr h="326699">
                <a:tc>
                  <a:txBody>
                    <a:bodyPr/>
                    <a:lstStyle/>
                    <a:p>
                      <a:r>
                        <a:rPr lang="en-US" sz="1400" dirty="0"/>
                        <a:t>1</a:t>
                      </a:r>
                    </a:p>
                  </a:txBody>
                  <a:tcPr/>
                </a:tc>
                <a:tc>
                  <a:txBody>
                    <a:bodyPr/>
                    <a:lstStyle/>
                    <a:p>
                      <a:r>
                        <a:rPr lang="en-US" sz="1400" dirty="0"/>
                        <a:t>3/30/16</a:t>
                      </a:r>
                    </a:p>
                  </a:txBody>
                  <a:tcPr/>
                </a:tc>
                <a:tc>
                  <a:txBody>
                    <a:bodyPr/>
                    <a:lstStyle/>
                    <a:p>
                      <a:r>
                        <a:rPr lang="en-US" sz="1400" dirty="0"/>
                        <a:t>Wed.</a:t>
                      </a:r>
                    </a:p>
                  </a:txBody>
                  <a:tcPr/>
                </a:tc>
                <a:extLst>
                  <a:ext uri="{0D108BD9-81ED-4DB2-BD59-A6C34878D82A}">
                    <a16:rowId xmlns:a16="http://schemas.microsoft.com/office/drawing/2014/main" val="10001"/>
                  </a:ext>
                </a:extLst>
              </a:tr>
              <a:tr h="326699">
                <a:tc>
                  <a:txBody>
                    <a:bodyPr/>
                    <a:lstStyle/>
                    <a:p>
                      <a:r>
                        <a:rPr lang="en-US" sz="1400" dirty="0"/>
                        <a:t>2</a:t>
                      </a:r>
                    </a:p>
                  </a:txBody>
                  <a:tcPr/>
                </a:tc>
                <a:tc>
                  <a:txBody>
                    <a:bodyPr/>
                    <a:lstStyle/>
                    <a:p>
                      <a:r>
                        <a:rPr lang="en-US" sz="1400" dirty="0"/>
                        <a:t>3/31/16</a:t>
                      </a:r>
                    </a:p>
                  </a:txBody>
                  <a:tcPr/>
                </a:tc>
                <a:tc>
                  <a:txBody>
                    <a:bodyPr/>
                    <a:lstStyle/>
                    <a:p>
                      <a:r>
                        <a:rPr lang="en-US" sz="1400" dirty="0"/>
                        <a:t>Thu.</a:t>
                      </a:r>
                    </a:p>
                  </a:txBody>
                  <a:tcPr/>
                </a:tc>
                <a:extLst>
                  <a:ext uri="{0D108BD9-81ED-4DB2-BD59-A6C34878D82A}">
                    <a16:rowId xmlns:a16="http://schemas.microsoft.com/office/drawing/2014/main" val="10002"/>
                  </a:ext>
                </a:extLst>
              </a:tr>
              <a:tr h="326699">
                <a:tc>
                  <a:txBody>
                    <a:bodyPr/>
                    <a:lstStyle/>
                    <a:p>
                      <a:r>
                        <a:rPr lang="en-US" sz="1400" dirty="0"/>
                        <a:t>3</a:t>
                      </a:r>
                    </a:p>
                  </a:txBody>
                  <a:tcPr/>
                </a:tc>
                <a:tc>
                  <a:txBody>
                    <a:bodyPr/>
                    <a:lstStyle/>
                    <a:p>
                      <a:r>
                        <a:rPr lang="en-US" sz="1400" dirty="0"/>
                        <a:t>4/1/16</a:t>
                      </a:r>
                    </a:p>
                  </a:txBody>
                  <a:tcPr/>
                </a:tc>
                <a:tc>
                  <a:txBody>
                    <a:bodyPr/>
                    <a:lstStyle/>
                    <a:p>
                      <a:r>
                        <a:rPr lang="en-US" sz="1400" dirty="0"/>
                        <a:t>Fri.</a:t>
                      </a:r>
                    </a:p>
                  </a:txBody>
                  <a:tcPr/>
                </a:tc>
                <a:extLst>
                  <a:ext uri="{0D108BD9-81ED-4DB2-BD59-A6C34878D82A}">
                    <a16:rowId xmlns:a16="http://schemas.microsoft.com/office/drawing/2014/main" val="10003"/>
                  </a:ext>
                </a:extLst>
              </a:tr>
            </a:tbl>
          </a:graphicData>
        </a:graphic>
      </p:graphicFrame>
      <p:sp>
        <p:nvSpPr>
          <p:cNvPr id="90" name="TextBox 89"/>
          <p:cNvSpPr txBox="1"/>
          <p:nvPr/>
        </p:nvSpPr>
        <p:spPr>
          <a:xfrm>
            <a:off x="3829533" y="1248616"/>
            <a:ext cx="3502778" cy="461665"/>
          </a:xfrm>
          <a:prstGeom prst="rect">
            <a:avLst/>
          </a:prstGeom>
          <a:noFill/>
        </p:spPr>
        <p:txBody>
          <a:bodyPr wrap="square" rtlCol="0">
            <a:spAutoFit/>
          </a:bodyPr>
          <a:lstStyle/>
          <a:p>
            <a:r>
              <a:rPr lang="en-US" sz="2400" dirty="0"/>
              <a:t>Locations</a:t>
            </a:r>
            <a:endParaRPr lang="en-US" sz="2400" b="1" dirty="0"/>
          </a:p>
        </p:txBody>
      </p:sp>
      <p:sp>
        <p:nvSpPr>
          <p:cNvPr id="91" name="TextBox 90"/>
          <p:cNvSpPr txBox="1"/>
          <p:nvPr/>
        </p:nvSpPr>
        <p:spPr>
          <a:xfrm>
            <a:off x="3829533" y="3037484"/>
            <a:ext cx="2888225" cy="461665"/>
          </a:xfrm>
          <a:prstGeom prst="rect">
            <a:avLst/>
          </a:prstGeom>
          <a:noFill/>
        </p:spPr>
        <p:txBody>
          <a:bodyPr wrap="square" rtlCol="0">
            <a:spAutoFit/>
          </a:bodyPr>
          <a:lstStyle/>
          <a:p>
            <a:r>
              <a:rPr lang="en-US" sz="2400"/>
              <a:t>Products</a:t>
            </a:r>
            <a:endParaRPr lang="en-US" sz="2400" b="1" dirty="0"/>
          </a:p>
        </p:txBody>
      </p:sp>
      <p:sp>
        <p:nvSpPr>
          <p:cNvPr id="92" name="TextBox 91"/>
          <p:cNvSpPr txBox="1"/>
          <p:nvPr/>
        </p:nvSpPr>
        <p:spPr>
          <a:xfrm>
            <a:off x="3829533" y="4911721"/>
            <a:ext cx="2373716" cy="461665"/>
          </a:xfrm>
          <a:prstGeom prst="rect">
            <a:avLst/>
          </a:prstGeom>
          <a:noFill/>
        </p:spPr>
        <p:txBody>
          <a:bodyPr wrap="square" rtlCol="0">
            <a:spAutoFit/>
          </a:bodyPr>
          <a:lstStyle/>
          <a:p>
            <a:r>
              <a:rPr lang="en-US" sz="2400"/>
              <a:t>Time</a:t>
            </a:r>
            <a:endParaRPr lang="en-US" sz="2400" b="1" dirty="0"/>
          </a:p>
        </p:txBody>
      </p:sp>
      <p:sp>
        <p:nvSpPr>
          <p:cNvPr id="93" name="Rectangle 92"/>
          <p:cNvSpPr/>
          <p:nvPr/>
        </p:nvSpPr>
        <p:spPr>
          <a:xfrm>
            <a:off x="8175845" y="1586701"/>
            <a:ext cx="2369559" cy="1077218"/>
          </a:xfrm>
          <a:prstGeom prst="rect">
            <a:avLst/>
          </a:prstGeom>
        </p:spPr>
        <p:txBody>
          <a:bodyPr wrap="none">
            <a:spAutoFit/>
          </a:bodyPr>
          <a:lstStyle/>
          <a:p>
            <a:pPr lvl="0"/>
            <a:r>
              <a:rPr lang="en-US" sz="3200" b="1" dirty="0">
                <a:solidFill>
                  <a:schemeClr val="accent6">
                    <a:lumMod val="75000"/>
                  </a:schemeClr>
                </a:solidFill>
              </a:rPr>
              <a:t>Dimension </a:t>
            </a:r>
          </a:p>
          <a:p>
            <a:pPr lvl="0"/>
            <a:r>
              <a:rPr lang="en-US" sz="3200" b="1" dirty="0">
                <a:solidFill>
                  <a:schemeClr val="accent6">
                    <a:lumMod val="75000"/>
                  </a:schemeClr>
                </a:solidFill>
              </a:rPr>
              <a:t>Tables</a:t>
            </a:r>
          </a:p>
        </p:txBody>
      </p:sp>
      <p:grpSp>
        <p:nvGrpSpPr>
          <p:cNvPr id="14" name="Group 13"/>
          <p:cNvGrpSpPr/>
          <p:nvPr/>
        </p:nvGrpSpPr>
        <p:grpSpPr>
          <a:xfrm>
            <a:off x="8560965" y="3770880"/>
            <a:ext cx="3198272" cy="3087120"/>
            <a:chOff x="681923" y="1549406"/>
            <a:chExt cx="3198272" cy="3087120"/>
          </a:xfrm>
        </p:grpSpPr>
        <p:sp>
          <p:nvSpPr>
            <p:cNvPr id="15" name="TextBox 14"/>
            <p:cNvSpPr txBox="1"/>
            <p:nvPr/>
          </p:nvSpPr>
          <p:spPr>
            <a:xfrm>
              <a:off x="1770803" y="4267194"/>
              <a:ext cx="971741" cy="369332"/>
            </a:xfrm>
            <a:prstGeom prst="rect">
              <a:avLst/>
            </a:prstGeom>
            <a:noFill/>
          </p:spPr>
          <p:txBody>
            <a:bodyPr wrap="none" rtlCol="0">
              <a:spAutoFit/>
            </a:bodyPr>
            <a:lstStyle/>
            <a:p>
              <a:r>
                <a:rPr lang="en-US" dirty="0">
                  <a:solidFill>
                    <a:schemeClr val="accent6">
                      <a:lumMod val="75000"/>
                    </a:schemeClr>
                  </a:solidFill>
                </a:rPr>
                <a:t>Time Id</a:t>
              </a:r>
            </a:p>
          </p:txBody>
        </p:sp>
        <p:grpSp>
          <p:nvGrpSpPr>
            <p:cNvPr id="16" name="Group 15"/>
            <p:cNvGrpSpPr/>
            <p:nvPr/>
          </p:nvGrpSpPr>
          <p:grpSpPr>
            <a:xfrm>
              <a:off x="1511949" y="3957950"/>
              <a:ext cx="1474681" cy="369332"/>
              <a:chOff x="1442893" y="3957950"/>
              <a:chExt cx="1668984" cy="369332"/>
            </a:xfrm>
          </p:grpSpPr>
          <p:sp>
            <p:nvSpPr>
              <p:cNvPr id="66" name="TextBox 65"/>
              <p:cNvSpPr txBox="1"/>
              <p:nvPr/>
            </p:nvSpPr>
            <p:spPr>
              <a:xfrm>
                <a:off x="1442893" y="3957950"/>
                <a:ext cx="354136" cy="369332"/>
              </a:xfrm>
              <a:prstGeom prst="rect">
                <a:avLst/>
              </a:prstGeom>
              <a:noFill/>
            </p:spPr>
            <p:txBody>
              <a:bodyPr wrap="none" rtlCol="0">
                <a:spAutoFit/>
              </a:bodyPr>
              <a:lstStyle/>
              <a:p>
                <a:pPr algn="ctr"/>
                <a:r>
                  <a:rPr lang="en-US" dirty="0">
                    <a:solidFill>
                      <a:schemeClr val="accent6">
                        <a:lumMod val="75000"/>
                      </a:schemeClr>
                    </a:solidFill>
                  </a:rPr>
                  <a:t>1</a:t>
                </a:r>
              </a:p>
            </p:txBody>
          </p:sp>
          <p:sp>
            <p:nvSpPr>
              <p:cNvPr id="67" name="TextBox 66"/>
              <p:cNvSpPr txBox="1"/>
              <p:nvPr/>
            </p:nvSpPr>
            <p:spPr>
              <a:xfrm>
                <a:off x="2100319" y="3957950"/>
                <a:ext cx="354135" cy="369332"/>
              </a:xfrm>
              <a:prstGeom prst="rect">
                <a:avLst/>
              </a:prstGeom>
              <a:noFill/>
            </p:spPr>
            <p:txBody>
              <a:bodyPr wrap="none" rtlCol="0">
                <a:spAutoFit/>
              </a:bodyPr>
              <a:lstStyle/>
              <a:p>
                <a:pPr algn="ctr"/>
                <a:r>
                  <a:rPr lang="en-US" dirty="0">
                    <a:solidFill>
                      <a:schemeClr val="accent6">
                        <a:lumMod val="75000"/>
                      </a:schemeClr>
                    </a:solidFill>
                  </a:rPr>
                  <a:t>2</a:t>
                </a:r>
              </a:p>
            </p:txBody>
          </p:sp>
          <p:sp>
            <p:nvSpPr>
              <p:cNvPr id="68" name="TextBox 67"/>
              <p:cNvSpPr txBox="1"/>
              <p:nvPr/>
            </p:nvSpPr>
            <p:spPr>
              <a:xfrm>
                <a:off x="2757742" y="3957950"/>
                <a:ext cx="354135" cy="369332"/>
              </a:xfrm>
              <a:prstGeom prst="rect">
                <a:avLst/>
              </a:prstGeom>
              <a:noFill/>
            </p:spPr>
            <p:txBody>
              <a:bodyPr wrap="none" rtlCol="0">
                <a:spAutoFit/>
              </a:bodyPr>
              <a:lstStyle/>
              <a:p>
                <a:pPr algn="ctr"/>
                <a:r>
                  <a:rPr lang="en-US" dirty="0">
                    <a:solidFill>
                      <a:schemeClr val="accent6">
                        <a:lumMod val="75000"/>
                      </a:schemeClr>
                    </a:solidFill>
                  </a:rPr>
                  <a:t>3</a:t>
                </a:r>
              </a:p>
            </p:txBody>
          </p:sp>
        </p:grpSp>
        <p:grpSp>
          <p:nvGrpSpPr>
            <p:cNvPr id="17" name="Group 16"/>
            <p:cNvGrpSpPr/>
            <p:nvPr/>
          </p:nvGrpSpPr>
          <p:grpSpPr>
            <a:xfrm>
              <a:off x="1429928" y="1838020"/>
              <a:ext cx="2450267" cy="2146381"/>
              <a:chOff x="1429928" y="1838020"/>
              <a:chExt cx="2450267" cy="2146381"/>
            </a:xfrm>
          </p:grpSpPr>
          <p:grpSp>
            <p:nvGrpSpPr>
              <p:cNvPr id="27" name="Group 26"/>
              <p:cNvGrpSpPr/>
              <p:nvPr/>
            </p:nvGrpSpPr>
            <p:grpSpPr>
              <a:xfrm>
                <a:off x="1989423" y="1838020"/>
                <a:ext cx="1890772" cy="1595441"/>
                <a:chOff x="3490739" y="3862042"/>
                <a:chExt cx="1890772" cy="1595441"/>
              </a:xfrm>
            </p:grpSpPr>
            <p:grpSp>
              <p:nvGrpSpPr>
                <p:cNvPr id="54" name="Group 53"/>
                <p:cNvGrpSpPr/>
                <p:nvPr/>
              </p:nvGrpSpPr>
              <p:grpSpPr>
                <a:xfrm>
                  <a:off x="3490739" y="4814252"/>
                  <a:ext cx="1890772" cy="643231"/>
                  <a:chOff x="3490739" y="4814252"/>
                  <a:chExt cx="1890772" cy="643231"/>
                </a:xfrm>
              </p:grpSpPr>
              <p:sp>
                <p:nvSpPr>
                  <p:cNvPr id="63" name="Cube 62"/>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64" name="Cube 63"/>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65" name="Cube 64"/>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grpSp>
              <p:nvGrpSpPr>
                <p:cNvPr id="55" name="Group 54"/>
                <p:cNvGrpSpPr/>
                <p:nvPr/>
              </p:nvGrpSpPr>
              <p:grpSpPr>
                <a:xfrm>
                  <a:off x="3490739" y="4338147"/>
                  <a:ext cx="1890772" cy="643231"/>
                  <a:chOff x="3490739" y="4814252"/>
                  <a:chExt cx="1890772" cy="643231"/>
                </a:xfrm>
              </p:grpSpPr>
              <p:sp>
                <p:nvSpPr>
                  <p:cNvPr id="60" name="Cube 59"/>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61" name="Cube 60"/>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62" name="Cube 61"/>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grpSp>
            <p:grpSp>
              <p:nvGrpSpPr>
                <p:cNvPr id="56" name="Group 55"/>
                <p:cNvGrpSpPr/>
                <p:nvPr/>
              </p:nvGrpSpPr>
              <p:grpSpPr>
                <a:xfrm>
                  <a:off x="3490739" y="3862042"/>
                  <a:ext cx="1890772" cy="643231"/>
                  <a:chOff x="3490739" y="4814252"/>
                  <a:chExt cx="1890772" cy="643231"/>
                </a:xfrm>
              </p:grpSpPr>
              <p:sp>
                <p:nvSpPr>
                  <p:cNvPr id="57" name="Cube 56"/>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58" name="Cube 57"/>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59" name="Cube 58"/>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grpSp>
          <p:grpSp>
            <p:nvGrpSpPr>
              <p:cNvPr id="28" name="Group 27"/>
              <p:cNvGrpSpPr/>
              <p:nvPr/>
            </p:nvGrpSpPr>
            <p:grpSpPr>
              <a:xfrm>
                <a:off x="1713517" y="2110015"/>
                <a:ext cx="1890772" cy="1595441"/>
                <a:chOff x="3490739" y="3862042"/>
                <a:chExt cx="1890772" cy="1595441"/>
              </a:xfrm>
            </p:grpSpPr>
            <p:grpSp>
              <p:nvGrpSpPr>
                <p:cNvPr id="42" name="Group 41"/>
                <p:cNvGrpSpPr/>
                <p:nvPr/>
              </p:nvGrpSpPr>
              <p:grpSpPr>
                <a:xfrm>
                  <a:off x="3490739" y="4814252"/>
                  <a:ext cx="1890772" cy="643231"/>
                  <a:chOff x="3490739" y="4814252"/>
                  <a:chExt cx="1890772" cy="643231"/>
                </a:xfrm>
              </p:grpSpPr>
              <p:sp>
                <p:nvSpPr>
                  <p:cNvPr id="51" name="Cube 50"/>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52" name="Cube 51"/>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53" name="Cube 52"/>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grpSp>
              <p:nvGrpSpPr>
                <p:cNvPr id="43" name="Group 42"/>
                <p:cNvGrpSpPr/>
                <p:nvPr/>
              </p:nvGrpSpPr>
              <p:grpSpPr>
                <a:xfrm>
                  <a:off x="3490739" y="4338147"/>
                  <a:ext cx="1890772" cy="643231"/>
                  <a:chOff x="3490739" y="4814252"/>
                  <a:chExt cx="1890772" cy="643231"/>
                </a:xfrm>
              </p:grpSpPr>
              <p:sp>
                <p:nvSpPr>
                  <p:cNvPr id="48" name="Cube 47"/>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49" name="Cube 48"/>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50" name="Cube 49"/>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grpSp>
            <p:grpSp>
              <p:nvGrpSpPr>
                <p:cNvPr id="44" name="Group 43"/>
                <p:cNvGrpSpPr/>
                <p:nvPr/>
              </p:nvGrpSpPr>
              <p:grpSpPr>
                <a:xfrm>
                  <a:off x="3490739" y="3862042"/>
                  <a:ext cx="1890772" cy="643231"/>
                  <a:chOff x="3490739" y="4814252"/>
                  <a:chExt cx="1890772" cy="643231"/>
                </a:xfrm>
              </p:grpSpPr>
              <p:sp>
                <p:nvSpPr>
                  <p:cNvPr id="45" name="Cube 44"/>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46" name="Cube 45"/>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47" name="Cube 46"/>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grpSp>
          <p:grpSp>
            <p:nvGrpSpPr>
              <p:cNvPr id="29" name="Group 28"/>
              <p:cNvGrpSpPr/>
              <p:nvPr/>
            </p:nvGrpSpPr>
            <p:grpSpPr>
              <a:xfrm>
                <a:off x="1429928" y="2388960"/>
                <a:ext cx="1890772" cy="1595441"/>
                <a:chOff x="3490739" y="3862042"/>
                <a:chExt cx="1890772" cy="1595441"/>
              </a:xfrm>
            </p:grpSpPr>
            <p:grpSp>
              <p:nvGrpSpPr>
                <p:cNvPr id="30" name="Group 29"/>
                <p:cNvGrpSpPr/>
                <p:nvPr/>
              </p:nvGrpSpPr>
              <p:grpSpPr>
                <a:xfrm>
                  <a:off x="3490739" y="4814252"/>
                  <a:ext cx="1890772" cy="643231"/>
                  <a:chOff x="3490739" y="4814252"/>
                  <a:chExt cx="1890772" cy="643231"/>
                </a:xfrm>
              </p:grpSpPr>
              <p:sp>
                <p:nvSpPr>
                  <p:cNvPr id="39" name="Cube 38"/>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40" name="Cube 39"/>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41" name="Cube 40"/>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grpSp>
              <p:nvGrpSpPr>
                <p:cNvPr id="31" name="Group 30"/>
                <p:cNvGrpSpPr/>
                <p:nvPr/>
              </p:nvGrpSpPr>
              <p:grpSpPr>
                <a:xfrm>
                  <a:off x="3490739" y="4338147"/>
                  <a:ext cx="1890772" cy="643231"/>
                  <a:chOff x="3490739" y="4814252"/>
                  <a:chExt cx="1890772" cy="643231"/>
                </a:xfrm>
              </p:grpSpPr>
              <p:sp>
                <p:nvSpPr>
                  <p:cNvPr id="36" name="Cube 35"/>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37" name="Cube 36"/>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38" name="Cube 37"/>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grpSp>
            <p:grpSp>
              <p:nvGrpSpPr>
                <p:cNvPr id="32" name="Group 31"/>
                <p:cNvGrpSpPr/>
                <p:nvPr/>
              </p:nvGrpSpPr>
              <p:grpSpPr>
                <a:xfrm>
                  <a:off x="3490739" y="3862042"/>
                  <a:ext cx="1890772" cy="643231"/>
                  <a:chOff x="3490739" y="4814252"/>
                  <a:chExt cx="1890772" cy="643231"/>
                </a:xfrm>
              </p:grpSpPr>
              <p:sp>
                <p:nvSpPr>
                  <p:cNvPr id="33" name="Cube 32"/>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34" name="Cube 33"/>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35" name="Cube 34"/>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grpSp>
        </p:grpSp>
        <p:sp>
          <p:nvSpPr>
            <p:cNvPr id="18" name="TextBox 17"/>
            <p:cNvSpPr txBox="1"/>
            <p:nvPr/>
          </p:nvSpPr>
          <p:spPr>
            <a:xfrm rot="16200000">
              <a:off x="968635" y="3615069"/>
              <a:ext cx="441146" cy="369332"/>
            </a:xfrm>
            <a:prstGeom prst="rect">
              <a:avLst/>
            </a:prstGeom>
          </p:spPr>
          <p:txBody>
            <a:bodyPr wrap="none" rtlCol="0">
              <a:spAutoFit/>
            </a:bodyPr>
            <a:lstStyle/>
            <a:p>
              <a:pPr algn="ctr"/>
              <a:r>
                <a:rPr lang="en-US" dirty="0">
                  <a:solidFill>
                    <a:schemeClr val="accent6">
                      <a:lumMod val="75000"/>
                    </a:schemeClr>
                  </a:solidFill>
                </a:rPr>
                <a:t>11</a:t>
              </a:r>
            </a:p>
          </p:txBody>
        </p:sp>
        <p:sp>
          <p:nvSpPr>
            <p:cNvPr id="19" name="TextBox 18"/>
            <p:cNvSpPr txBox="1"/>
            <p:nvPr/>
          </p:nvSpPr>
          <p:spPr>
            <a:xfrm rot="16200000">
              <a:off x="968635" y="3126621"/>
              <a:ext cx="441146" cy="369332"/>
            </a:xfrm>
            <a:prstGeom prst="rect">
              <a:avLst/>
            </a:prstGeom>
          </p:spPr>
          <p:txBody>
            <a:bodyPr wrap="none" rtlCol="0">
              <a:spAutoFit/>
            </a:bodyPr>
            <a:lstStyle/>
            <a:p>
              <a:pPr algn="ctr"/>
              <a:r>
                <a:rPr lang="en-US" dirty="0">
                  <a:solidFill>
                    <a:schemeClr val="accent6">
                      <a:lumMod val="75000"/>
                    </a:schemeClr>
                  </a:solidFill>
                </a:rPr>
                <a:t>12</a:t>
              </a:r>
            </a:p>
          </p:txBody>
        </p:sp>
        <p:sp>
          <p:nvSpPr>
            <p:cNvPr id="20" name="TextBox 19"/>
            <p:cNvSpPr txBox="1"/>
            <p:nvPr/>
          </p:nvSpPr>
          <p:spPr>
            <a:xfrm rot="16200000">
              <a:off x="968635" y="2638173"/>
              <a:ext cx="441146" cy="369332"/>
            </a:xfrm>
            <a:prstGeom prst="rect">
              <a:avLst/>
            </a:prstGeom>
          </p:spPr>
          <p:txBody>
            <a:bodyPr wrap="none" rtlCol="0">
              <a:spAutoFit/>
            </a:bodyPr>
            <a:lstStyle/>
            <a:p>
              <a:pPr algn="ctr"/>
              <a:r>
                <a:rPr lang="en-US" dirty="0">
                  <a:solidFill>
                    <a:schemeClr val="accent6">
                      <a:lumMod val="75000"/>
                    </a:schemeClr>
                  </a:solidFill>
                </a:rPr>
                <a:t>13</a:t>
              </a:r>
            </a:p>
          </p:txBody>
        </p:sp>
        <p:grpSp>
          <p:nvGrpSpPr>
            <p:cNvPr id="21" name="Group 20"/>
            <p:cNvGrpSpPr/>
            <p:nvPr/>
          </p:nvGrpSpPr>
          <p:grpSpPr>
            <a:xfrm rot="18876336">
              <a:off x="1154966" y="1943384"/>
              <a:ext cx="1157289" cy="369334"/>
              <a:chOff x="280105" y="1433816"/>
              <a:chExt cx="1802104" cy="369334"/>
            </a:xfrm>
          </p:grpSpPr>
          <p:sp>
            <p:nvSpPr>
              <p:cNvPr id="24" name="TextBox 23"/>
              <p:cNvSpPr txBox="1"/>
              <p:nvPr/>
            </p:nvSpPr>
            <p:spPr>
              <a:xfrm>
                <a:off x="280105" y="1433817"/>
                <a:ext cx="487252" cy="369332"/>
              </a:xfrm>
              <a:prstGeom prst="rect">
                <a:avLst/>
              </a:prstGeom>
              <a:noFill/>
            </p:spPr>
            <p:txBody>
              <a:bodyPr wrap="none" rtlCol="0">
                <a:spAutoFit/>
              </a:bodyPr>
              <a:lstStyle/>
              <a:p>
                <a:pPr algn="ctr"/>
                <a:r>
                  <a:rPr lang="en-US" dirty="0">
                    <a:solidFill>
                      <a:schemeClr val="accent6">
                        <a:lumMod val="75000"/>
                      </a:schemeClr>
                    </a:solidFill>
                  </a:rPr>
                  <a:t>1</a:t>
                </a:r>
              </a:p>
            </p:txBody>
          </p:sp>
          <p:sp>
            <p:nvSpPr>
              <p:cNvPr id="25" name="TextBox 24"/>
              <p:cNvSpPr txBox="1"/>
              <p:nvPr/>
            </p:nvSpPr>
            <p:spPr>
              <a:xfrm>
                <a:off x="939763" y="1433818"/>
                <a:ext cx="487252" cy="369332"/>
              </a:xfrm>
              <a:prstGeom prst="rect">
                <a:avLst/>
              </a:prstGeom>
              <a:noFill/>
            </p:spPr>
            <p:txBody>
              <a:bodyPr wrap="none" rtlCol="0">
                <a:spAutoFit/>
              </a:bodyPr>
              <a:lstStyle/>
              <a:p>
                <a:pPr algn="ctr"/>
                <a:r>
                  <a:rPr lang="en-US" dirty="0">
                    <a:solidFill>
                      <a:schemeClr val="accent6">
                        <a:lumMod val="75000"/>
                      </a:schemeClr>
                    </a:solidFill>
                  </a:rPr>
                  <a:t>2</a:t>
                </a:r>
              </a:p>
            </p:txBody>
          </p:sp>
          <p:sp>
            <p:nvSpPr>
              <p:cNvPr id="26" name="TextBox 25"/>
              <p:cNvSpPr txBox="1"/>
              <p:nvPr/>
            </p:nvSpPr>
            <p:spPr>
              <a:xfrm>
                <a:off x="1594957" y="1433816"/>
                <a:ext cx="487252" cy="369332"/>
              </a:xfrm>
              <a:prstGeom prst="rect">
                <a:avLst/>
              </a:prstGeom>
              <a:noFill/>
            </p:spPr>
            <p:txBody>
              <a:bodyPr wrap="none" rtlCol="0">
                <a:spAutoFit/>
              </a:bodyPr>
              <a:lstStyle/>
              <a:p>
                <a:pPr algn="ctr"/>
                <a:r>
                  <a:rPr lang="en-US" dirty="0">
                    <a:solidFill>
                      <a:schemeClr val="accent6">
                        <a:lumMod val="75000"/>
                      </a:schemeClr>
                    </a:solidFill>
                  </a:rPr>
                  <a:t>5</a:t>
                </a:r>
              </a:p>
            </p:txBody>
          </p:sp>
        </p:grpSp>
        <p:sp>
          <p:nvSpPr>
            <p:cNvPr id="22" name="TextBox 21"/>
            <p:cNvSpPr txBox="1"/>
            <p:nvPr/>
          </p:nvSpPr>
          <p:spPr>
            <a:xfrm rot="16200000">
              <a:off x="194770" y="3102092"/>
              <a:ext cx="1343638" cy="369332"/>
            </a:xfrm>
            <a:prstGeom prst="rect">
              <a:avLst/>
            </a:prstGeom>
            <a:noFill/>
          </p:spPr>
          <p:txBody>
            <a:bodyPr wrap="none" rtlCol="0">
              <a:spAutoFit/>
            </a:bodyPr>
            <a:lstStyle/>
            <a:p>
              <a:r>
                <a:rPr lang="en-US">
                  <a:solidFill>
                    <a:schemeClr val="accent6">
                      <a:lumMod val="75000"/>
                    </a:schemeClr>
                  </a:solidFill>
                </a:rPr>
                <a:t>Product Id</a:t>
              </a:r>
              <a:endParaRPr lang="en-US" dirty="0">
                <a:solidFill>
                  <a:schemeClr val="accent6">
                    <a:lumMod val="75000"/>
                  </a:schemeClr>
                </a:solidFill>
              </a:endParaRPr>
            </a:p>
          </p:txBody>
        </p:sp>
        <p:sp>
          <p:nvSpPr>
            <p:cNvPr id="23" name="TextBox 22"/>
            <p:cNvSpPr txBox="1"/>
            <p:nvPr/>
          </p:nvSpPr>
          <p:spPr>
            <a:xfrm rot="19047463">
              <a:off x="793515" y="1752694"/>
              <a:ext cx="1441420" cy="369332"/>
            </a:xfrm>
            <a:prstGeom prst="rect">
              <a:avLst/>
            </a:prstGeom>
            <a:noFill/>
          </p:spPr>
          <p:txBody>
            <a:bodyPr wrap="none" rtlCol="0">
              <a:spAutoFit/>
            </a:bodyPr>
            <a:lstStyle/>
            <a:p>
              <a:r>
                <a:rPr lang="en-US" dirty="0">
                  <a:solidFill>
                    <a:schemeClr val="accent6">
                      <a:lumMod val="75000"/>
                    </a:schemeClr>
                  </a:solidFill>
                </a:rPr>
                <a:t>Location Id</a:t>
              </a:r>
            </a:p>
          </p:txBody>
        </p:sp>
      </p:grpSp>
      <p:sp>
        <p:nvSpPr>
          <p:cNvPr id="69" name="Content Placeholder 2"/>
          <p:cNvSpPr>
            <a:spLocks noGrp="1"/>
          </p:cNvSpPr>
          <p:nvPr>
            <p:ph idx="1"/>
          </p:nvPr>
        </p:nvSpPr>
        <p:spPr>
          <a:xfrm>
            <a:off x="7332312" y="3257522"/>
            <a:ext cx="4608676" cy="3069218"/>
          </a:xfrm>
        </p:spPr>
        <p:txBody>
          <a:bodyPr>
            <a:normAutofit/>
          </a:bodyPr>
          <a:lstStyle/>
          <a:p>
            <a:r>
              <a:rPr lang="en-US" sz="2400" dirty="0"/>
              <a:t>Multidimensional “Cube” of data</a:t>
            </a:r>
          </a:p>
        </p:txBody>
      </p:sp>
    </p:spTree>
    <p:extLst>
      <p:ext uri="{BB962C8B-B14F-4D97-AF65-F5344CB8AC3E}">
        <p14:creationId xmlns:p14="http://schemas.microsoft.com/office/powerpoint/2010/main" val="195330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500"/>
                                        <p:tgtEl>
                                          <p:spTgt spid="90"/>
                                        </p:tgtEl>
                                      </p:cBhvr>
                                    </p:animEffect>
                                  </p:childTnLst>
                                </p:cTn>
                              </p:par>
                              <p:par>
                                <p:cTn id="16" presetID="10" presetClass="entr" presetSubtype="0" fill="hold" nodeType="with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par>
                                <p:cTn id="27" presetID="10" presetClass="entr" presetSubtype="0"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500"/>
                                        <p:tgtEl>
                                          <p:spTgt spid="8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9">
                                            <p:txEl>
                                              <p:pRg st="0" end="0"/>
                                            </p:txEl>
                                          </p:spTgt>
                                        </p:tgtEl>
                                        <p:attrNameLst>
                                          <p:attrName>style.visibility</p:attrName>
                                        </p:attrNameLst>
                                      </p:cBhvr>
                                      <p:to>
                                        <p:strVal val="visible"/>
                                      </p:to>
                                    </p:set>
                                    <p:animEffect transition="in" filter="fade">
                                      <p:cBhvr>
                                        <p:cTn id="45"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0" grpId="0"/>
      <p:bldP spid="91" grpId="0"/>
      <p:bldP spid="92" grpId="0"/>
      <p:bldP spid="93" grpId="0"/>
      <p:bldP spid="69"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17176" y="92824"/>
            <a:ext cx="9308826" cy="1325563"/>
          </a:xfrm>
        </p:spPr>
        <p:txBody>
          <a:bodyPr/>
          <a:lstStyle/>
          <a:p>
            <a:r>
              <a:rPr lang="en-US" dirty="0"/>
              <a:t>Multidimensional Data Model</a:t>
            </a:r>
            <a:endParaRPr lang="en-US" i="1" dirty="0"/>
          </a:p>
        </p:txBody>
      </p:sp>
      <p:graphicFrame>
        <p:nvGraphicFramePr>
          <p:cNvPr id="85" name="Table 84"/>
          <p:cNvGraphicFramePr>
            <a:graphicFrameLocks noGrp="1"/>
          </p:cNvGraphicFramePr>
          <p:nvPr>
            <p:extLst/>
          </p:nvPr>
        </p:nvGraphicFramePr>
        <p:xfrm>
          <a:off x="403412" y="1667933"/>
          <a:ext cx="3106969" cy="7045960"/>
        </p:xfrm>
        <a:graphic>
          <a:graphicData uri="http://schemas.openxmlformats.org/drawingml/2006/table">
            <a:tbl>
              <a:tblPr firstRow="1" bandRow="1">
                <a:tableStyleId>{5C22544A-7EE6-4342-B048-85BDC9FD1C3A}</a:tableStyleId>
              </a:tblPr>
              <a:tblGrid>
                <a:gridCol w="638944">
                  <a:extLst>
                    <a:ext uri="{9D8B030D-6E8A-4147-A177-3AD203B41FA5}">
                      <a16:colId xmlns:a16="http://schemas.microsoft.com/office/drawing/2014/main" val="20000"/>
                    </a:ext>
                  </a:extLst>
                </a:gridCol>
                <a:gridCol w="937850">
                  <a:extLst>
                    <a:ext uri="{9D8B030D-6E8A-4147-A177-3AD203B41FA5}">
                      <a16:colId xmlns:a16="http://schemas.microsoft.com/office/drawing/2014/main" val="20001"/>
                    </a:ext>
                  </a:extLst>
                </a:gridCol>
                <a:gridCol w="773315">
                  <a:extLst>
                    <a:ext uri="{9D8B030D-6E8A-4147-A177-3AD203B41FA5}">
                      <a16:colId xmlns:a16="http://schemas.microsoft.com/office/drawing/2014/main" val="20002"/>
                    </a:ext>
                  </a:extLst>
                </a:gridCol>
                <a:gridCol w="756860">
                  <a:extLst>
                    <a:ext uri="{9D8B030D-6E8A-4147-A177-3AD203B41FA5}">
                      <a16:colId xmlns:a16="http://schemas.microsoft.com/office/drawing/2014/main" val="20003"/>
                    </a:ext>
                  </a:extLst>
                </a:gridCol>
              </a:tblGrid>
              <a:tr h="370840">
                <a:tc>
                  <a:txBody>
                    <a:bodyPr/>
                    <a:lstStyle/>
                    <a:p>
                      <a:r>
                        <a:rPr lang="en-US" sz="1600" dirty="0" err="1"/>
                        <a:t>pid</a:t>
                      </a:r>
                      <a:endParaRPr lang="en-US" sz="1600" dirty="0"/>
                    </a:p>
                  </a:txBody>
                  <a:tcPr/>
                </a:tc>
                <a:tc>
                  <a:txBody>
                    <a:bodyPr/>
                    <a:lstStyle/>
                    <a:p>
                      <a:r>
                        <a:rPr lang="en-US" sz="1600" dirty="0" err="1"/>
                        <a:t>timeid</a:t>
                      </a:r>
                      <a:endParaRPr lang="en-US" sz="1600" dirty="0"/>
                    </a:p>
                  </a:txBody>
                  <a:tcPr/>
                </a:tc>
                <a:tc>
                  <a:txBody>
                    <a:bodyPr/>
                    <a:lstStyle/>
                    <a:p>
                      <a:r>
                        <a:rPr lang="en-US" sz="1600" dirty="0" err="1"/>
                        <a:t>locid</a:t>
                      </a:r>
                      <a:endParaRPr lang="en-US" sz="1600" dirty="0"/>
                    </a:p>
                  </a:txBody>
                  <a:tcPr/>
                </a:tc>
                <a:tc>
                  <a:txBody>
                    <a:bodyPr/>
                    <a:lstStyle/>
                    <a:p>
                      <a:r>
                        <a:rPr lang="en-US" sz="1600" dirty="0"/>
                        <a:t>sales</a:t>
                      </a:r>
                    </a:p>
                  </a:txBody>
                  <a:tcPr/>
                </a:tc>
                <a:extLst>
                  <a:ext uri="{0D108BD9-81ED-4DB2-BD59-A6C34878D82A}">
                    <a16:rowId xmlns:a16="http://schemas.microsoft.com/office/drawing/2014/main" val="10000"/>
                  </a:ext>
                </a:extLst>
              </a:tr>
              <a:tr h="370840">
                <a:tc>
                  <a:txBody>
                    <a:bodyPr/>
                    <a:lstStyle/>
                    <a:p>
                      <a:r>
                        <a:rPr lang="en-US" sz="1600" dirty="0"/>
                        <a:t>11</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25</a:t>
                      </a:r>
                    </a:p>
                  </a:txBody>
                  <a:tcPr/>
                </a:tc>
                <a:extLst>
                  <a:ext uri="{0D108BD9-81ED-4DB2-BD59-A6C34878D82A}">
                    <a16:rowId xmlns:a16="http://schemas.microsoft.com/office/drawing/2014/main" val="10001"/>
                  </a:ext>
                </a:extLst>
              </a:tr>
              <a:tr h="370840">
                <a:tc>
                  <a:txBody>
                    <a:bodyPr/>
                    <a:lstStyle/>
                    <a:p>
                      <a:r>
                        <a:rPr lang="en-US" sz="1600" dirty="0"/>
                        <a:t>11</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8</a:t>
                      </a:r>
                    </a:p>
                  </a:txBody>
                  <a:tcPr/>
                </a:tc>
                <a:extLst>
                  <a:ext uri="{0D108BD9-81ED-4DB2-BD59-A6C34878D82A}">
                    <a16:rowId xmlns:a16="http://schemas.microsoft.com/office/drawing/2014/main" val="10002"/>
                  </a:ext>
                </a:extLst>
              </a:tr>
              <a:tr h="370840">
                <a:tc>
                  <a:txBody>
                    <a:bodyPr/>
                    <a:lstStyle/>
                    <a:p>
                      <a:r>
                        <a:rPr lang="en-US" sz="1600" dirty="0"/>
                        <a:t>11</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15</a:t>
                      </a:r>
                    </a:p>
                  </a:txBody>
                  <a:tcPr/>
                </a:tc>
                <a:extLst>
                  <a:ext uri="{0D108BD9-81ED-4DB2-BD59-A6C34878D82A}">
                    <a16:rowId xmlns:a16="http://schemas.microsoft.com/office/drawing/2014/main" val="10003"/>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30</a:t>
                      </a:r>
                    </a:p>
                  </a:txBody>
                  <a:tcPr/>
                </a:tc>
                <a:extLst>
                  <a:ext uri="{0D108BD9-81ED-4DB2-BD59-A6C34878D82A}">
                    <a16:rowId xmlns:a16="http://schemas.microsoft.com/office/drawing/2014/main" val="10004"/>
                  </a:ext>
                </a:extLst>
              </a:tr>
              <a:tr h="370840">
                <a:tc>
                  <a:txBody>
                    <a:bodyPr/>
                    <a:lstStyle/>
                    <a:p>
                      <a:r>
                        <a:rPr lang="en-US" sz="1600" dirty="0"/>
                        <a:t>12</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20</a:t>
                      </a:r>
                    </a:p>
                  </a:txBody>
                  <a:tcPr/>
                </a:tc>
                <a:extLst>
                  <a:ext uri="{0D108BD9-81ED-4DB2-BD59-A6C34878D82A}">
                    <a16:rowId xmlns:a16="http://schemas.microsoft.com/office/drawing/2014/main" val="10005"/>
                  </a:ext>
                </a:extLst>
              </a:tr>
              <a:tr h="370840">
                <a:tc>
                  <a:txBody>
                    <a:bodyPr/>
                    <a:lstStyle/>
                    <a:p>
                      <a:r>
                        <a:rPr lang="en-US" sz="1600" dirty="0"/>
                        <a:t>12</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50</a:t>
                      </a:r>
                    </a:p>
                  </a:txBody>
                  <a:tcPr/>
                </a:tc>
                <a:extLst>
                  <a:ext uri="{0D108BD9-81ED-4DB2-BD59-A6C34878D82A}">
                    <a16:rowId xmlns:a16="http://schemas.microsoft.com/office/drawing/2014/main" val="10006"/>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8</a:t>
                      </a:r>
                    </a:p>
                  </a:txBody>
                  <a:tcPr/>
                </a:tc>
                <a:extLst>
                  <a:ext uri="{0D108BD9-81ED-4DB2-BD59-A6C34878D82A}">
                    <a16:rowId xmlns:a16="http://schemas.microsoft.com/office/drawing/2014/main" val="10007"/>
                  </a:ext>
                </a:extLst>
              </a:tr>
              <a:tr h="370840">
                <a:tc>
                  <a:txBody>
                    <a:bodyPr/>
                    <a:lstStyle/>
                    <a:p>
                      <a:r>
                        <a:rPr lang="en-US" sz="1600" dirty="0"/>
                        <a:t>13</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10</a:t>
                      </a:r>
                    </a:p>
                  </a:txBody>
                  <a:tcPr/>
                </a:tc>
                <a:extLst>
                  <a:ext uri="{0D108BD9-81ED-4DB2-BD59-A6C34878D82A}">
                    <a16:rowId xmlns:a16="http://schemas.microsoft.com/office/drawing/2014/main" val="10008"/>
                  </a:ext>
                </a:extLst>
              </a:tr>
              <a:tr h="370840">
                <a:tc>
                  <a:txBody>
                    <a:bodyPr/>
                    <a:lstStyle/>
                    <a:p>
                      <a:r>
                        <a:rPr lang="en-US" sz="1600" dirty="0"/>
                        <a:t>13</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10</a:t>
                      </a:r>
                    </a:p>
                  </a:txBody>
                  <a:tcPr/>
                </a:tc>
                <a:extLst>
                  <a:ext uri="{0D108BD9-81ED-4DB2-BD59-A6C34878D82A}">
                    <a16:rowId xmlns:a16="http://schemas.microsoft.com/office/drawing/2014/main" val="10009"/>
                  </a:ext>
                </a:extLst>
              </a:tr>
              <a:tr h="370840">
                <a:tc>
                  <a:txBody>
                    <a:bodyPr/>
                    <a:lstStyle/>
                    <a:p>
                      <a:r>
                        <a:rPr lang="en-US" sz="1600" dirty="0"/>
                        <a:t>11</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35</a:t>
                      </a:r>
                    </a:p>
                  </a:txBody>
                  <a:tcPr/>
                </a:tc>
                <a:extLst>
                  <a:ext uri="{0D108BD9-81ED-4DB2-BD59-A6C34878D82A}">
                    <a16:rowId xmlns:a16="http://schemas.microsoft.com/office/drawing/2014/main" val="10010"/>
                  </a:ext>
                </a:extLst>
              </a:tr>
              <a:tr h="370840">
                <a:tc>
                  <a:txBody>
                    <a:bodyPr/>
                    <a:lstStyle/>
                    <a:p>
                      <a:r>
                        <a:rPr lang="en-US" sz="1600" dirty="0"/>
                        <a:t>11</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22</a:t>
                      </a:r>
                    </a:p>
                  </a:txBody>
                  <a:tcPr/>
                </a:tc>
                <a:extLst>
                  <a:ext uri="{0D108BD9-81ED-4DB2-BD59-A6C34878D82A}">
                    <a16:rowId xmlns:a16="http://schemas.microsoft.com/office/drawing/2014/main" val="10011"/>
                  </a:ext>
                </a:extLst>
              </a:tr>
              <a:tr h="370840">
                <a:tc>
                  <a:txBody>
                    <a:bodyPr/>
                    <a:lstStyle/>
                    <a:p>
                      <a:r>
                        <a:rPr lang="en-US" sz="1600" dirty="0"/>
                        <a:t>11</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10</a:t>
                      </a:r>
                    </a:p>
                  </a:txBody>
                  <a:tcPr/>
                </a:tc>
                <a:extLst>
                  <a:ext uri="{0D108BD9-81ED-4DB2-BD59-A6C34878D82A}">
                    <a16:rowId xmlns:a16="http://schemas.microsoft.com/office/drawing/2014/main" val="10012"/>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26</a:t>
                      </a:r>
                    </a:p>
                  </a:txBody>
                  <a:tcPr/>
                </a:tc>
                <a:extLst>
                  <a:ext uri="{0D108BD9-81ED-4DB2-BD59-A6C34878D82A}">
                    <a16:rowId xmlns:a16="http://schemas.microsoft.com/office/drawing/2014/main" val="10013"/>
                  </a:ext>
                </a:extLst>
              </a:tr>
              <a:tr h="370840">
                <a:tc>
                  <a:txBody>
                    <a:bodyPr/>
                    <a:lstStyle/>
                    <a:p>
                      <a:r>
                        <a:rPr lang="en-US" sz="1600" dirty="0"/>
                        <a:t>12</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45</a:t>
                      </a:r>
                    </a:p>
                  </a:txBody>
                  <a:tcPr/>
                </a:tc>
                <a:extLst>
                  <a:ext uri="{0D108BD9-81ED-4DB2-BD59-A6C34878D82A}">
                    <a16:rowId xmlns:a16="http://schemas.microsoft.com/office/drawing/2014/main" val="10014"/>
                  </a:ext>
                </a:extLst>
              </a:tr>
              <a:tr h="370840">
                <a:tc>
                  <a:txBody>
                    <a:bodyPr/>
                    <a:lstStyle/>
                    <a:p>
                      <a:r>
                        <a:rPr lang="en-US" sz="1600" dirty="0"/>
                        <a:t>12</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20</a:t>
                      </a:r>
                    </a:p>
                  </a:txBody>
                  <a:tcPr/>
                </a:tc>
                <a:extLst>
                  <a:ext uri="{0D108BD9-81ED-4DB2-BD59-A6C34878D82A}">
                    <a16:rowId xmlns:a16="http://schemas.microsoft.com/office/drawing/2014/main" val="10015"/>
                  </a:ext>
                </a:extLst>
              </a:tr>
              <a:tr h="370840">
                <a:tc>
                  <a:txBody>
                    <a:bodyPr/>
                    <a:lstStyle/>
                    <a:p>
                      <a:r>
                        <a:rPr lang="en-US" sz="1600" dirty="0"/>
                        <a:t>13</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20</a:t>
                      </a:r>
                    </a:p>
                  </a:txBody>
                  <a:tcPr/>
                </a:tc>
                <a:extLst>
                  <a:ext uri="{0D108BD9-81ED-4DB2-BD59-A6C34878D82A}">
                    <a16:rowId xmlns:a16="http://schemas.microsoft.com/office/drawing/2014/main" val="10016"/>
                  </a:ext>
                </a:extLst>
              </a:tr>
              <a:tr h="370840">
                <a:tc>
                  <a:txBody>
                    <a:bodyPr/>
                    <a:lstStyle/>
                    <a:p>
                      <a:r>
                        <a:rPr lang="en-US" sz="1600" dirty="0"/>
                        <a:t>13</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40</a:t>
                      </a:r>
                    </a:p>
                  </a:txBody>
                  <a:tcPr/>
                </a:tc>
                <a:extLst>
                  <a:ext uri="{0D108BD9-81ED-4DB2-BD59-A6C34878D82A}">
                    <a16:rowId xmlns:a16="http://schemas.microsoft.com/office/drawing/2014/main" val="10017"/>
                  </a:ext>
                </a:extLst>
              </a:tr>
              <a:tr h="370840">
                <a:tc>
                  <a:txBody>
                    <a:bodyPr/>
                    <a:lstStyle/>
                    <a:p>
                      <a:r>
                        <a:rPr lang="en-US" sz="1600" dirty="0"/>
                        <a:t>13</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5</a:t>
                      </a:r>
                    </a:p>
                  </a:txBody>
                  <a:tcPr/>
                </a:tc>
                <a:extLst>
                  <a:ext uri="{0D108BD9-81ED-4DB2-BD59-A6C34878D82A}">
                    <a16:rowId xmlns:a16="http://schemas.microsoft.com/office/drawing/2014/main" val="10018"/>
                  </a:ext>
                </a:extLst>
              </a:tr>
            </a:tbl>
          </a:graphicData>
        </a:graphic>
      </p:graphicFrame>
      <p:sp>
        <p:nvSpPr>
          <p:cNvPr id="86" name="TextBox 85"/>
          <p:cNvSpPr txBox="1"/>
          <p:nvPr/>
        </p:nvSpPr>
        <p:spPr>
          <a:xfrm>
            <a:off x="403412" y="1248616"/>
            <a:ext cx="3314968" cy="461665"/>
          </a:xfrm>
          <a:prstGeom prst="rect">
            <a:avLst/>
          </a:prstGeom>
          <a:noFill/>
        </p:spPr>
        <p:txBody>
          <a:bodyPr wrap="square" rtlCol="0">
            <a:spAutoFit/>
          </a:bodyPr>
          <a:lstStyle/>
          <a:p>
            <a:r>
              <a:rPr lang="en-US" sz="2400" i="1" dirty="0"/>
              <a:t>Sales</a:t>
            </a:r>
            <a:r>
              <a:rPr lang="en-US" sz="2400" dirty="0"/>
              <a:t> </a:t>
            </a:r>
            <a:r>
              <a:rPr lang="en-US" sz="2400" b="1" dirty="0">
                <a:solidFill>
                  <a:schemeClr val="accent1"/>
                </a:solidFill>
              </a:rPr>
              <a:t>Fact Table</a:t>
            </a:r>
          </a:p>
        </p:txBody>
      </p:sp>
      <p:graphicFrame>
        <p:nvGraphicFramePr>
          <p:cNvPr id="87" name="Table 86"/>
          <p:cNvGraphicFramePr>
            <a:graphicFrameLocks noGrp="1"/>
          </p:cNvGraphicFramePr>
          <p:nvPr>
            <p:extLst/>
          </p:nvPr>
        </p:nvGraphicFramePr>
        <p:xfrm>
          <a:off x="3829533" y="1667933"/>
          <a:ext cx="4173372" cy="1306796"/>
        </p:xfrm>
        <a:graphic>
          <a:graphicData uri="http://schemas.openxmlformats.org/drawingml/2006/table">
            <a:tbl>
              <a:tblPr firstRow="1" bandRow="1">
                <a:tableStyleId>{93296810-A885-4BE3-A3E7-6D5BEEA58F35}</a:tableStyleId>
              </a:tblPr>
              <a:tblGrid>
                <a:gridCol w="761660">
                  <a:extLst>
                    <a:ext uri="{9D8B030D-6E8A-4147-A177-3AD203B41FA5}">
                      <a16:colId xmlns:a16="http://schemas.microsoft.com/office/drawing/2014/main" val="20000"/>
                    </a:ext>
                  </a:extLst>
                </a:gridCol>
                <a:gridCol w="1277325">
                  <a:extLst>
                    <a:ext uri="{9D8B030D-6E8A-4147-A177-3AD203B41FA5}">
                      <a16:colId xmlns:a16="http://schemas.microsoft.com/office/drawing/2014/main" val="20001"/>
                    </a:ext>
                  </a:extLst>
                </a:gridCol>
                <a:gridCol w="1166536">
                  <a:extLst>
                    <a:ext uri="{9D8B030D-6E8A-4147-A177-3AD203B41FA5}">
                      <a16:colId xmlns:a16="http://schemas.microsoft.com/office/drawing/2014/main" val="20002"/>
                    </a:ext>
                  </a:extLst>
                </a:gridCol>
                <a:gridCol w="967851">
                  <a:extLst>
                    <a:ext uri="{9D8B030D-6E8A-4147-A177-3AD203B41FA5}">
                      <a16:colId xmlns:a16="http://schemas.microsoft.com/office/drawing/2014/main" val="20003"/>
                    </a:ext>
                  </a:extLst>
                </a:gridCol>
              </a:tblGrid>
              <a:tr h="326699">
                <a:tc>
                  <a:txBody>
                    <a:bodyPr/>
                    <a:lstStyle/>
                    <a:p>
                      <a:r>
                        <a:rPr lang="en-US" sz="1400" dirty="0" err="1"/>
                        <a:t>locid</a:t>
                      </a:r>
                      <a:endParaRPr lang="en-US" sz="1400" dirty="0"/>
                    </a:p>
                  </a:txBody>
                  <a:tcPr/>
                </a:tc>
                <a:tc>
                  <a:txBody>
                    <a:bodyPr/>
                    <a:lstStyle/>
                    <a:p>
                      <a:r>
                        <a:rPr lang="en-US" sz="1400" dirty="0"/>
                        <a:t>city</a:t>
                      </a:r>
                    </a:p>
                  </a:txBody>
                  <a:tcPr/>
                </a:tc>
                <a:tc>
                  <a:txBody>
                    <a:bodyPr/>
                    <a:lstStyle/>
                    <a:p>
                      <a:r>
                        <a:rPr lang="en-US" sz="1400" dirty="0"/>
                        <a:t>state</a:t>
                      </a:r>
                    </a:p>
                  </a:txBody>
                  <a:tcPr/>
                </a:tc>
                <a:tc>
                  <a:txBody>
                    <a:bodyPr/>
                    <a:lstStyle/>
                    <a:p>
                      <a:r>
                        <a:rPr lang="en-US" sz="1400" dirty="0"/>
                        <a:t>country</a:t>
                      </a:r>
                    </a:p>
                  </a:txBody>
                  <a:tcPr/>
                </a:tc>
                <a:extLst>
                  <a:ext uri="{0D108BD9-81ED-4DB2-BD59-A6C34878D82A}">
                    <a16:rowId xmlns:a16="http://schemas.microsoft.com/office/drawing/2014/main" val="10000"/>
                  </a:ext>
                </a:extLst>
              </a:tr>
              <a:tr h="326699">
                <a:tc>
                  <a:txBody>
                    <a:bodyPr/>
                    <a:lstStyle/>
                    <a:p>
                      <a:r>
                        <a:rPr lang="en-US" sz="1400" dirty="0"/>
                        <a:t>1</a:t>
                      </a:r>
                    </a:p>
                  </a:txBody>
                  <a:tcPr/>
                </a:tc>
                <a:tc>
                  <a:txBody>
                    <a:bodyPr/>
                    <a:lstStyle/>
                    <a:p>
                      <a:r>
                        <a:rPr lang="en-US" sz="1400" dirty="0"/>
                        <a:t>Omaha</a:t>
                      </a:r>
                    </a:p>
                  </a:txBody>
                  <a:tcPr/>
                </a:tc>
                <a:tc>
                  <a:txBody>
                    <a:bodyPr/>
                    <a:lstStyle/>
                    <a:p>
                      <a:r>
                        <a:rPr lang="en-US" sz="1400" dirty="0"/>
                        <a:t>Nebraska</a:t>
                      </a:r>
                    </a:p>
                  </a:txBody>
                  <a:tcPr/>
                </a:tc>
                <a:tc>
                  <a:txBody>
                    <a:bodyPr/>
                    <a:lstStyle/>
                    <a:p>
                      <a:r>
                        <a:rPr lang="en-US" sz="1400" dirty="0"/>
                        <a:t>USA</a:t>
                      </a:r>
                    </a:p>
                  </a:txBody>
                  <a:tcPr/>
                </a:tc>
                <a:extLst>
                  <a:ext uri="{0D108BD9-81ED-4DB2-BD59-A6C34878D82A}">
                    <a16:rowId xmlns:a16="http://schemas.microsoft.com/office/drawing/2014/main" val="10001"/>
                  </a:ext>
                </a:extLst>
              </a:tr>
              <a:tr h="326699">
                <a:tc>
                  <a:txBody>
                    <a:bodyPr/>
                    <a:lstStyle/>
                    <a:p>
                      <a:r>
                        <a:rPr lang="en-US" sz="1400" dirty="0"/>
                        <a:t>2</a:t>
                      </a:r>
                    </a:p>
                  </a:txBody>
                  <a:tcPr/>
                </a:tc>
                <a:tc>
                  <a:txBody>
                    <a:bodyPr/>
                    <a:lstStyle/>
                    <a:p>
                      <a:r>
                        <a:rPr lang="en-US" sz="1400" dirty="0"/>
                        <a:t>Seoul</a:t>
                      </a:r>
                    </a:p>
                  </a:txBody>
                  <a:tcPr/>
                </a:tc>
                <a:tc>
                  <a:txBody>
                    <a:bodyPr/>
                    <a:lstStyle/>
                    <a:p>
                      <a:endParaRPr lang="en-US" sz="1400" dirty="0"/>
                    </a:p>
                  </a:txBody>
                  <a:tcPr/>
                </a:tc>
                <a:tc>
                  <a:txBody>
                    <a:bodyPr/>
                    <a:lstStyle/>
                    <a:p>
                      <a:r>
                        <a:rPr lang="en-US" sz="1400" dirty="0"/>
                        <a:t>Korea</a:t>
                      </a:r>
                    </a:p>
                  </a:txBody>
                  <a:tcPr/>
                </a:tc>
                <a:extLst>
                  <a:ext uri="{0D108BD9-81ED-4DB2-BD59-A6C34878D82A}">
                    <a16:rowId xmlns:a16="http://schemas.microsoft.com/office/drawing/2014/main" val="10002"/>
                  </a:ext>
                </a:extLst>
              </a:tr>
              <a:tr h="326699">
                <a:tc>
                  <a:txBody>
                    <a:bodyPr/>
                    <a:lstStyle/>
                    <a:p>
                      <a:r>
                        <a:rPr lang="en-US" sz="1400" dirty="0"/>
                        <a:t>5</a:t>
                      </a:r>
                    </a:p>
                  </a:txBody>
                  <a:tcPr/>
                </a:tc>
                <a:tc>
                  <a:txBody>
                    <a:bodyPr/>
                    <a:lstStyle/>
                    <a:p>
                      <a:r>
                        <a:rPr lang="en-US" sz="1400" dirty="0"/>
                        <a:t>Richmond</a:t>
                      </a:r>
                    </a:p>
                  </a:txBody>
                  <a:tcPr/>
                </a:tc>
                <a:tc>
                  <a:txBody>
                    <a:bodyPr/>
                    <a:lstStyle/>
                    <a:p>
                      <a:r>
                        <a:rPr lang="en-US" sz="1400" dirty="0"/>
                        <a:t>Virginia</a:t>
                      </a:r>
                    </a:p>
                  </a:txBody>
                  <a:tcPr/>
                </a:tc>
                <a:tc>
                  <a:txBody>
                    <a:bodyPr/>
                    <a:lstStyle/>
                    <a:p>
                      <a:r>
                        <a:rPr lang="en-US" sz="1400" dirty="0"/>
                        <a:t>USA</a:t>
                      </a:r>
                    </a:p>
                  </a:txBody>
                  <a:tcPr/>
                </a:tc>
                <a:extLst>
                  <a:ext uri="{0D108BD9-81ED-4DB2-BD59-A6C34878D82A}">
                    <a16:rowId xmlns:a16="http://schemas.microsoft.com/office/drawing/2014/main" val="10003"/>
                  </a:ext>
                </a:extLst>
              </a:tr>
            </a:tbl>
          </a:graphicData>
        </a:graphic>
      </p:graphicFrame>
      <p:graphicFrame>
        <p:nvGraphicFramePr>
          <p:cNvPr id="88" name="Table 87"/>
          <p:cNvGraphicFramePr>
            <a:graphicFrameLocks noGrp="1"/>
          </p:cNvGraphicFramePr>
          <p:nvPr>
            <p:extLst/>
          </p:nvPr>
        </p:nvGraphicFramePr>
        <p:xfrm>
          <a:off x="3829533" y="3467357"/>
          <a:ext cx="3499311" cy="1296240"/>
        </p:xfrm>
        <a:graphic>
          <a:graphicData uri="http://schemas.openxmlformats.org/drawingml/2006/table">
            <a:tbl>
              <a:tblPr firstRow="1" bandRow="1">
                <a:tableStyleId>{93296810-A885-4BE3-A3E7-6D5BEEA58F35}</a:tableStyleId>
              </a:tblPr>
              <a:tblGrid>
                <a:gridCol w="592908">
                  <a:extLst>
                    <a:ext uri="{9D8B030D-6E8A-4147-A177-3AD203B41FA5}">
                      <a16:colId xmlns:a16="http://schemas.microsoft.com/office/drawing/2014/main" val="20000"/>
                    </a:ext>
                  </a:extLst>
                </a:gridCol>
                <a:gridCol w="1045335">
                  <a:extLst>
                    <a:ext uri="{9D8B030D-6E8A-4147-A177-3AD203B41FA5}">
                      <a16:colId xmlns:a16="http://schemas.microsoft.com/office/drawing/2014/main" val="20001"/>
                    </a:ext>
                  </a:extLst>
                </a:gridCol>
                <a:gridCol w="1102855">
                  <a:extLst>
                    <a:ext uri="{9D8B030D-6E8A-4147-A177-3AD203B41FA5}">
                      <a16:colId xmlns:a16="http://schemas.microsoft.com/office/drawing/2014/main" val="20002"/>
                    </a:ext>
                  </a:extLst>
                </a:gridCol>
                <a:gridCol w="758213">
                  <a:extLst>
                    <a:ext uri="{9D8B030D-6E8A-4147-A177-3AD203B41FA5}">
                      <a16:colId xmlns:a16="http://schemas.microsoft.com/office/drawing/2014/main" val="20003"/>
                    </a:ext>
                  </a:extLst>
                </a:gridCol>
              </a:tblGrid>
              <a:tr h="324060">
                <a:tc>
                  <a:txBody>
                    <a:bodyPr/>
                    <a:lstStyle/>
                    <a:p>
                      <a:r>
                        <a:rPr lang="en-US" sz="1400" dirty="0" err="1"/>
                        <a:t>pid</a:t>
                      </a:r>
                      <a:endParaRPr lang="en-US" sz="1400" dirty="0"/>
                    </a:p>
                  </a:txBody>
                  <a:tcPr/>
                </a:tc>
                <a:tc>
                  <a:txBody>
                    <a:bodyPr/>
                    <a:lstStyle/>
                    <a:p>
                      <a:r>
                        <a:rPr lang="en-US" sz="1400" dirty="0" err="1"/>
                        <a:t>pname</a:t>
                      </a:r>
                      <a:endParaRPr lang="en-US" sz="1400" dirty="0"/>
                    </a:p>
                  </a:txBody>
                  <a:tcPr/>
                </a:tc>
                <a:tc>
                  <a:txBody>
                    <a:bodyPr/>
                    <a:lstStyle/>
                    <a:p>
                      <a:r>
                        <a:rPr lang="en-US" sz="1400" dirty="0"/>
                        <a:t>category</a:t>
                      </a:r>
                    </a:p>
                  </a:txBody>
                  <a:tcPr/>
                </a:tc>
                <a:tc>
                  <a:txBody>
                    <a:bodyPr/>
                    <a:lstStyle/>
                    <a:p>
                      <a:r>
                        <a:rPr lang="en-US" sz="1400" dirty="0"/>
                        <a:t>price</a:t>
                      </a:r>
                    </a:p>
                  </a:txBody>
                  <a:tcPr/>
                </a:tc>
                <a:extLst>
                  <a:ext uri="{0D108BD9-81ED-4DB2-BD59-A6C34878D82A}">
                    <a16:rowId xmlns:a16="http://schemas.microsoft.com/office/drawing/2014/main" val="10000"/>
                  </a:ext>
                </a:extLst>
              </a:tr>
              <a:tr h="324060">
                <a:tc>
                  <a:txBody>
                    <a:bodyPr/>
                    <a:lstStyle/>
                    <a:p>
                      <a:r>
                        <a:rPr lang="en-US" sz="1400" dirty="0"/>
                        <a:t>11</a:t>
                      </a:r>
                    </a:p>
                  </a:txBody>
                  <a:tcPr/>
                </a:tc>
                <a:tc>
                  <a:txBody>
                    <a:bodyPr/>
                    <a:lstStyle/>
                    <a:p>
                      <a:r>
                        <a:rPr lang="en-US" sz="1400" dirty="0"/>
                        <a:t>Corn </a:t>
                      </a:r>
                    </a:p>
                  </a:txBody>
                  <a:tcPr/>
                </a:tc>
                <a:tc>
                  <a:txBody>
                    <a:bodyPr/>
                    <a:lstStyle/>
                    <a:p>
                      <a:r>
                        <a:rPr lang="en-US" sz="1400" dirty="0"/>
                        <a:t>Food</a:t>
                      </a:r>
                    </a:p>
                  </a:txBody>
                  <a:tcPr/>
                </a:tc>
                <a:tc>
                  <a:txBody>
                    <a:bodyPr/>
                    <a:lstStyle/>
                    <a:p>
                      <a:r>
                        <a:rPr lang="en-US" sz="1400" dirty="0"/>
                        <a:t>25</a:t>
                      </a:r>
                    </a:p>
                  </a:txBody>
                  <a:tcPr/>
                </a:tc>
                <a:extLst>
                  <a:ext uri="{0D108BD9-81ED-4DB2-BD59-A6C34878D82A}">
                    <a16:rowId xmlns:a16="http://schemas.microsoft.com/office/drawing/2014/main" val="10001"/>
                  </a:ext>
                </a:extLst>
              </a:tr>
              <a:tr h="324060">
                <a:tc>
                  <a:txBody>
                    <a:bodyPr/>
                    <a:lstStyle/>
                    <a:p>
                      <a:r>
                        <a:rPr lang="en-US" sz="1400" dirty="0"/>
                        <a:t>12</a:t>
                      </a:r>
                    </a:p>
                  </a:txBody>
                  <a:tcPr/>
                </a:tc>
                <a:tc>
                  <a:txBody>
                    <a:bodyPr/>
                    <a:lstStyle/>
                    <a:p>
                      <a:r>
                        <a:rPr lang="en-US" sz="1400" dirty="0"/>
                        <a:t>Galaxy</a:t>
                      </a:r>
                      <a:r>
                        <a:rPr lang="en-US" sz="1400" baseline="0" dirty="0"/>
                        <a:t> 1</a:t>
                      </a:r>
                      <a:endParaRPr lang="en-US" sz="1400" dirty="0"/>
                    </a:p>
                  </a:txBody>
                  <a:tcPr/>
                </a:tc>
                <a:tc>
                  <a:txBody>
                    <a:bodyPr/>
                    <a:lstStyle/>
                    <a:p>
                      <a:r>
                        <a:rPr lang="en-US" sz="1400" dirty="0"/>
                        <a:t>Phones</a:t>
                      </a:r>
                    </a:p>
                  </a:txBody>
                  <a:tcPr/>
                </a:tc>
                <a:tc>
                  <a:txBody>
                    <a:bodyPr/>
                    <a:lstStyle/>
                    <a:p>
                      <a:r>
                        <a:rPr lang="en-US" sz="1400" dirty="0"/>
                        <a:t>18</a:t>
                      </a:r>
                    </a:p>
                  </a:txBody>
                  <a:tcPr/>
                </a:tc>
                <a:extLst>
                  <a:ext uri="{0D108BD9-81ED-4DB2-BD59-A6C34878D82A}">
                    <a16:rowId xmlns:a16="http://schemas.microsoft.com/office/drawing/2014/main" val="10002"/>
                  </a:ext>
                </a:extLst>
              </a:tr>
              <a:tr h="324060">
                <a:tc>
                  <a:txBody>
                    <a:bodyPr/>
                    <a:lstStyle/>
                    <a:p>
                      <a:r>
                        <a:rPr lang="en-US" sz="1400" dirty="0"/>
                        <a:t>13</a:t>
                      </a:r>
                    </a:p>
                  </a:txBody>
                  <a:tcPr/>
                </a:tc>
                <a:tc>
                  <a:txBody>
                    <a:bodyPr/>
                    <a:lstStyle/>
                    <a:p>
                      <a:r>
                        <a:rPr lang="en-US" sz="1400" dirty="0"/>
                        <a:t>Peanuts</a:t>
                      </a:r>
                    </a:p>
                  </a:txBody>
                  <a:tcPr/>
                </a:tc>
                <a:tc>
                  <a:txBody>
                    <a:bodyPr/>
                    <a:lstStyle/>
                    <a:p>
                      <a:r>
                        <a:rPr lang="en-US" sz="1400" dirty="0"/>
                        <a:t>Food</a:t>
                      </a:r>
                    </a:p>
                  </a:txBody>
                  <a:tcPr/>
                </a:tc>
                <a:tc>
                  <a:txBody>
                    <a:bodyPr/>
                    <a:lstStyle/>
                    <a:p>
                      <a:r>
                        <a:rPr lang="en-US" sz="1400" dirty="0"/>
                        <a:t>2</a:t>
                      </a:r>
                    </a:p>
                  </a:txBody>
                  <a:tcPr/>
                </a:tc>
                <a:extLst>
                  <a:ext uri="{0D108BD9-81ED-4DB2-BD59-A6C34878D82A}">
                    <a16:rowId xmlns:a16="http://schemas.microsoft.com/office/drawing/2014/main" val="10003"/>
                  </a:ext>
                </a:extLst>
              </a:tr>
            </a:tbl>
          </a:graphicData>
        </a:graphic>
      </p:graphicFrame>
      <p:graphicFrame>
        <p:nvGraphicFramePr>
          <p:cNvPr id="89" name="Table 88"/>
          <p:cNvGraphicFramePr>
            <a:graphicFrameLocks noGrp="1"/>
          </p:cNvGraphicFramePr>
          <p:nvPr>
            <p:extLst/>
          </p:nvPr>
        </p:nvGraphicFramePr>
        <p:xfrm>
          <a:off x="3829533" y="5334277"/>
          <a:ext cx="3147183" cy="1306796"/>
        </p:xfrm>
        <a:graphic>
          <a:graphicData uri="http://schemas.openxmlformats.org/drawingml/2006/table">
            <a:tbl>
              <a:tblPr firstRow="1" bandRow="1">
                <a:tableStyleId>{93296810-A885-4BE3-A3E7-6D5BEEA58F35}</a:tableStyleId>
              </a:tblPr>
              <a:tblGrid>
                <a:gridCol w="1086898">
                  <a:extLst>
                    <a:ext uri="{9D8B030D-6E8A-4147-A177-3AD203B41FA5}">
                      <a16:colId xmlns:a16="http://schemas.microsoft.com/office/drawing/2014/main" val="20000"/>
                    </a:ext>
                  </a:extLst>
                </a:gridCol>
                <a:gridCol w="1123792">
                  <a:extLst>
                    <a:ext uri="{9D8B030D-6E8A-4147-A177-3AD203B41FA5}">
                      <a16:colId xmlns:a16="http://schemas.microsoft.com/office/drawing/2014/main" val="20001"/>
                    </a:ext>
                  </a:extLst>
                </a:gridCol>
                <a:gridCol w="936493">
                  <a:extLst>
                    <a:ext uri="{9D8B030D-6E8A-4147-A177-3AD203B41FA5}">
                      <a16:colId xmlns:a16="http://schemas.microsoft.com/office/drawing/2014/main" val="20002"/>
                    </a:ext>
                  </a:extLst>
                </a:gridCol>
              </a:tblGrid>
              <a:tr h="326699">
                <a:tc>
                  <a:txBody>
                    <a:bodyPr/>
                    <a:lstStyle/>
                    <a:p>
                      <a:r>
                        <a:rPr lang="en-US" sz="1400" dirty="0" err="1"/>
                        <a:t>timeid</a:t>
                      </a:r>
                      <a:endParaRPr lang="en-US" sz="1400" dirty="0"/>
                    </a:p>
                  </a:txBody>
                  <a:tcPr/>
                </a:tc>
                <a:tc>
                  <a:txBody>
                    <a:bodyPr/>
                    <a:lstStyle/>
                    <a:p>
                      <a:r>
                        <a:rPr lang="en-US" sz="1400" dirty="0"/>
                        <a:t>Date</a:t>
                      </a:r>
                    </a:p>
                  </a:txBody>
                  <a:tcPr/>
                </a:tc>
                <a:tc>
                  <a:txBody>
                    <a:bodyPr/>
                    <a:lstStyle/>
                    <a:p>
                      <a:r>
                        <a:rPr lang="en-US" sz="1400" dirty="0"/>
                        <a:t>Day</a:t>
                      </a:r>
                    </a:p>
                  </a:txBody>
                  <a:tcPr/>
                </a:tc>
                <a:extLst>
                  <a:ext uri="{0D108BD9-81ED-4DB2-BD59-A6C34878D82A}">
                    <a16:rowId xmlns:a16="http://schemas.microsoft.com/office/drawing/2014/main" val="10000"/>
                  </a:ext>
                </a:extLst>
              </a:tr>
              <a:tr h="326699">
                <a:tc>
                  <a:txBody>
                    <a:bodyPr/>
                    <a:lstStyle/>
                    <a:p>
                      <a:r>
                        <a:rPr lang="en-US" sz="1400" dirty="0"/>
                        <a:t>1</a:t>
                      </a:r>
                    </a:p>
                  </a:txBody>
                  <a:tcPr/>
                </a:tc>
                <a:tc>
                  <a:txBody>
                    <a:bodyPr/>
                    <a:lstStyle/>
                    <a:p>
                      <a:r>
                        <a:rPr lang="en-US" sz="1400" dirty="0"/>
                        <a:t>3/30/16</a:t>
                      </a:r>
                    </a:p>
                  </a:txBody>
                  <a:tcPr/>
                </a:tc>
                <a:tc>
                  <a:txBody>
                    <a:bodyPr/>
                    <a:lstStyle/>
                    <a:p>
                      <a:r>
                        <a:rPr lang="en-US" sz="1400" dirty="0"/>
                        <a:t>Wed.</a:t>
                      </a:r>
                    </a:p>
                  </a:txBody>
                  <a:tcPr/>
                </a:tc>
                <a:extLst>
                  <a:ext uri="{0D108BD9-81ED-4DB2-BD59-A6C34878D82A}">
                    <a16:rowId xmlns:a16="http://schemas.microsoft.com/office/drawing/2014/main" val="10001"/>
                  </a:ext>
                </a:extLst>
              </a:tr>
              <a:tr h="326699">
                <a:tc>
                  <a:txBody>
                    <a:bodyPr/>
                    <a:lstStyle/>
                    <a:p>
                      <a:r>
                        <a:rPr lang="en-US" sz="1400" dirty="0"/>
                        <a:t>2</a:t>
                      </a:r>
                    </a:p>
                  </a:txBody>
                  <a:tcPr/>
                </a:tc>
                <a:tc>
                  <a:txBody>
                    <a:bodyPr/>
                    <a:lstStyle/>
                    <a:p>
                      <a:r>
                        <a:rPr lang="en-US" sz="1400" dirty="0"/>
                        <a:t>3/31/16</a:t>
                      </a:r>
                    </a:p>
                  </a:txBody>
                  <a:tcPr/>
                </a:tc>
                <a:tc>
                  <a:txBody>
                    <a:bodyPr/>
                    <a:lstStyle/>
                    <a:p>
                      <a:r>
                        <a:rPr lang="en-US" sz="1400" dirty="0"/>
                        <a:t>Thu.</a:t>
                      </a:r>
                    </a:p>
                  </a:txBody>
                  <a:tcPr/>
                </a:tc>
                <a:extLst>
                  <a:ext uri="{0D108BD9-81ED-4DB2-BD59-A6C34878D82A}">
                    <a16:rowId xmlns:a16="http://schemas.microsoft.com/office/drawing/2014/main" val="10002"/>
                  </a:ext>
                </a:extLst>
              </a:tr>
              <a:tr h="326699">
                <a:tc>
                  <a:txBody>
                    <a:bodyPr/>
                    <a:lstStyle/>
                    <a:p>
                      <a:r>
                        <a:rPr lang="en-US" sz="1400" dirty="0"/>
                        <a:t>3</a:t>
                      </a:r>
                    </a:p>
                  </a:txBody>
                  <a:tcPr/>
                </a:tc>
                <a:tc>
                  <a:txBody>
                    <a:bodyPr/>
                    <a:lstStyle/>
                    <a:p>
                      <a:r>
                        <a:rPr lang="en-US" sz="1400" dirty="0"/>
                        <a:t>4/1/16</a:t>
                      </a:r>
                    </a:p>
                  </a:txBody>
                  <a:tcPr/>
                </a:tc>
                <a:tc>
                  <a:txBody>
                    <a:bodyPr/>
                    <a:lstStyle/>
                    <a:p>
                      <a:r>
                        <a:rPr lang="en-US" sz="1400" dirty="0"/>
                        <a:t>Fri.</a:t>
                      </a:r>
                    </a:p>
                  </a:txBody>
                  <a:tcPr/>
                </a:tc>
                <a:extLst>
                  <a:ext uri="{0D108BD9-81ED-4DB2-BD59-A6C34878D82A}">
                    <a16:rowId xmlns:a16="http://schemas.microsoft.com/office/drawing/2014/main" val="10003"/>
                  </a:ext>
                </a:extLst>
              </a:tr>
            </a:tbl>
          </a:graphicData>
        </a:graphic>
      </p:graphicFrame>
      <p:sp>
        <p:nvSpPr>
          <p:cNvPr id="90" name="TextBox 89"/>
          <p:cNvSpPr txBox="1"/>
          <p:nvPr/>
        </p:nvSpPr>
        <p:spPr>
          <a:xfrm>
            <a:off x="3829533" y="1248616"/>
            <a:ext cx="3502778" cy="461665"/>
          </a:xfrm>
          <a:prstGeom prst="rect">
            <a:avLst/>
          </a:prstGeom>
          <a:noFill/>
        </p:spPr>
        <p:txBody>
          <a:bodyPr wrap="square" rtlCol="0">
            <a:spAutoFit/>
          </a:bodyPr>
          <a:lstStyle/>
          <a:p>
            <a:r>
              <a:rPr lang="en-US" sz="2400" dirty="0"/>
              <a:t>Locations</a:t>
            </a:r>
            <a:endParaRPr lang="en-US" sz="2400" b="1" dirty="0"/>
          </a:p>
        </p:txBody>
      </p:sp>
      <p:sp>
        <p:nvSpPr>
          <p:cNvPr id="91" name="TextBox 90"/>
          <p:cNvSpPr txBox="1"/>
          <p:nvPr/>
        </p:nvSpPr>
        <p:spPr>
          <a:xfrm>
            <a:off x="3829533" y="3037484"/>
            <a:ext cx="2888225" cy="461665"/>
          </a:xfrm>
          <a:prstGeom prst="rect">
            <a:avLst/>
          </a:prstGeom>
          <a:noFill/>
        </p:spPr>
        <p:txBody>
          <a:bodyPr wrap="square" rtlCol="0">
            <a:spAutoFit/>
          </a:bodyPr>
          <a:lstStyle/>
          <a:p>
            <a:r>
              <a:rPr lang="en-US" sz="2400"/>
              <a:t>Products</a:t>
            </a:r>
            <a:endParaRPr lang="en-US" sz="2400" b="1" dirty="0"/>
          </a:p>
        </p:txBody>
      </p:sp>
      <p:sp>
        <p:nvSpPr>
          <p:cNvPr id="92" name="TextBox 91"/>
          <p:cNvSpPr txBox="1"/>
          <p:nvPr/>
        </p:nvSpPr>
        <p:spPr>
          <a:xfrm>
            <a:off x="3829533" y="4911721"/>
            <a:ext cx="2373716" cy="461665"/>
          </a:xfrm>
          <a:prstGeom prst="rect">
            <a:avLst/>
          </a:prstGeom>
          <a:noFill/>
        </p:spPr>
        <p:txBody>
          <a:bodyPr wrap="square" rtlCol="0">
            <a:spAutoFit/>
          </a:bodyPr>
          <a:lstStyle/>
          <a:p>
            <a:r>
              <a:rPr lang="en-US" sz="2400"/>
              <a:t>Time</a:t>
            </a:r>
            <a:endParaRPr lang="en-US" sz="2400" b="1" dirty="0"/>
          </a:p>
        </p:txBody>
      </p:sp>
      <p:sp>
        <p:nvSpPr>
          <p:cNvPr id="93" name="Rectangle 92"/>
          <p:cNvSpPr/>
          <p:nvPr/>
        </p:nvSpPr>
        <p:spPr>
          <a:xfrm>
            <a:off x="8175845" y="1586701"/>
            <a:ext cx="2369559" cy="1077218"/>
          </a:xfrm>
          <a:prstGeom prst="rect">
            <a:avLst/>
          </a:prstGeom>
        </p:spPr>
        <p:txBody>
          <a:bodyPr wrap="none">
            <a:spAutoFit/>
          </a:bodyPr>
          <a:lstStyle/>
          <a:p>
            <a:pPr lvl="0"/>
            <a:r>
              <a:rPr lang="en-US" sz="3200" b="1" dirty="0">
                <a:solidFill>
                  <a:schemeClr val="accent6">
                    <a:lumMod val="75000"/>
                  </a:schemeClr>
                </a:solidFill>
              </a:rPr>
              <a:t>Dimension </a:t>
            </a:r>
          </a:p>
          <a:p>
            <a:pPr lvl="0"/>
            <a:r>
              <a:rPr lang="en-US" sz="3200" b="1" dirty="0">
                <a:solidFill>
                  <a:schemeClr val="accent6">
                    <a:lumMod val="75000"/>
                  </a:schemeClr>
                </a:solidFill>
              </a:rPr>
              <a:t>Tables</a:t>
            </a:r>
          </a:p>
        </p:txBody>
      </p:sp>
      <p:sp>
        <p:nvSpPr>
          <p:cNvPr id="4" name="Content Placeholder 3"/>
          <p:cNvSpPr>
            <a:spLocks noGrp="1"/>
          </p:cNvSpPr>
          <p:nvPr>
            <p:ph idx="1"/>
          </p:nvPr>
        </p:nvSpPr>
        <p:spPr>
          <a:xfrm>
            <a:off x="7440706" y="3224276"/>
            <a:ext cx="4541057" cy="3416798"/>
          </a:xfrm>
        </p:spPr>
        <p:txBody>
          <a:bodyPr>
            <a:normAutofit fontScale="92500" lnSpcReduction="10000"/>
          </a:bodyPr>
          <a:lstStyle/>
          <a:p>
            <a:r>
              <a:rPr lang="en-US" sz="2000" dirty="0"/>
              <a:t>Fact Table</a:t>
            </a:r>
          </a:p>
          <a:p>
            <a:pPr lvl="1"/>
            <a:r>
              <a:rPr lang="en-US" sz="1800" dirty="0"/>
              <a:t>Minimizes redundant info</a:t>
            </a:r>
          </a:p>
          <a:p>
            <a:pPr lvl="1"/>
            <a:r>
              <a:rPr lang="en-US" sz="1800" dirty="0"/>
              <a:t>Reduces data errors</a:t>
            </a:r>
          </a:p>
          <a:p>
            <a:r>
              <a:rPr lang="en-US" sz="2000" dirty="0"/>
              <a:t>Dimensions</a:t>
            </a:r>
          </a:p>
          <a:p>
            <a:pPr lvl="1"/>
            <a:r>
              <a:rPr lang="en-US" sz="1800" dirty="0"/>
              <a:t>Easy to manage and summarize</a:t>
            </a:r>
          </a:p>
          <a:p>
            <a:pPr lvl="1"/>
            <a:r>
              <a:rPr lang="en-US" sz="1800" dirty="0"/>
              <a:t>Rename: Galaxy1 </a:t>
            </a:r>
            <a:r>
              <a:rPr lang="en-US" sz="1800" dirty="0">
                <a:sym typeface="Wingdings"/>
              </a:rPr>
              <a:t> </a:t>
            </a:r>
            <a:r>
              <a:rPr lang="en-US" sz="1800" dirty="0"/>
              <a:t>Phablet</a:t>
            </a:r>
          </a:p>
          <a:p>
            <a:r>
              <a:rPr lang="en-US" sz="2200" dirty="0"/>
              <a:t>Normalized Representation</a:t>
            </a:r>
            <a:endParaRPr lang="en-US" sz="1800" dirty="0"/>
          </a:p>
          <a:p>
            <a:r>
              <a:rPr lang="en-US" sz="2000" dirty="0"/>
              <a:t>How do we do analysis?</a:t>
            </a:r>
          </a:p>
          <a:p>
            <a:pPr lvl="1"/>
            <a:r>
              <a:rPr lang="en-US" sz="1600" b="1" dirty="0"/>
              <a:t>Joins!</a:t>
            </a:r>
          </a:p>
          <a:p>
            <a:endParaRPr lang="en-US" sz="2000" dirty="0"/>
          </a:p>
        </p:txBody>
      </p:sp>
    </p:spTree>
    <p:extLst>
      <p:ext uri="{BB962C8B-B14F-4D97-AF65-F5344CB8AC3E}">
        <p14:creationId xmlns:p14="http://schemas.microsoft.com/office/powerpoint/2010/main" val="164894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Star Schema</a:t>
            </a:r>
            <a:endParaRPr lang="en-US" i="1" dirty="0"/>
          </a:p>
        </p:txBody>
      </p:sp>
      <p:graphicFrame>
        <p:nvGraphicFramePr>
          <p:cNvPr id="14" name="Table 13"/>
          <p:cNvGraphicFramePr>
            <a:graphicFrameLocks noGrp="1"/>
          </p:cNvGraphicFramePr>
          <p:nvPr>
            <p:extLst>
              <p:ext uri="{D42A27DB-BD31-4B8C-83A1-F6EECF244321}">
                <p14:modId xmlns:p14="http://schemas.microsoft.com/office/powerpoint/2010/main" val="1426783752"/>
              </p:ext>
            </p:extLst>
          </p:nvPr>
        </p:nvGraphicFramePr>
        <p:xfrm>
          <a:off x="4402863" y="3977862"/>
          <a:ext cx="3143884" cy="370840"/>
        </p:xfrm>
        <a:graphic>
          <a:graphicData uri="http://schemas.openxmlformats.org/drawingml/2006/table">
            <a:tbl>
              <a:tblPr firstRow="1" bandRow="1">
                <a:tableStyleId>{5C22544A-7EE6-4342-B048-85BDC9FD1C3A}</a:tableStyleId>
              </a:tblPr>
              <a:tblGrid>
                <a:gridCol w="646535">
                  <a:extLst>
                    <a:ext uri="{9D8B030D-6E8A-4147-A177-3AD203B41FA5}">
                      <a16:colId xmlns:a16="http://schemas.microsoft.com/office/drawing/2014/main" val="20000"/>
                    </a:ext>
                  </a:extLst>
                </a:gridCol>
                <a:gridCol w="948993">
                  <a:extLst>
                    <a:ext uri="{9D8B030D-6E8A-4147-A177-3AD203B41FA5}">
                      <a16:colId xmlns:a16="http://schemas.microsoft.com/office/drawing/2014/main" val="20001"/>
                    </a:ext>
                  </a:extLst>
                </a:gridCol>
                <a:gridCol w="782503">
                  <a:extLst>
                    <a:ext uri="{9D8B030D-6E8A-4147-A177-3AD203B41FA5}">
                      <a16:colId xmlns:a16="http://schemas.microsoft.com/office/drawing/2014/main" val="20002"/>
                    </a:ext>
                  </a:extLst>
                </a:gridCol>
                <a:gridCol w="765853">
                  <a:extLst>
                    <a:ext uri="{9D8B030D-6E8A-4147-A177-3AD203B41FA5}">
                      <a16:colId xmlns:a16="http://schemas.microsoft.com/office/drawing/2014/main" val="20003"/>
                    </a:ext>
                  </a:extLst>
                </a:gridCol>
              </a:tblGrid>
              <a:tr h="370840">
                <a:tc>
                  <a:txBody>
                    <a:bodyPr/>
                    <a:lstStyle/>
                    <a:p>
                      <a:r>
                        <a:rPr lang="en-US" sz="1600" dirty="0" err="1"/>
                        <a:t>pid</a:t>
                      </a:r>
                      <a:endParaRPr lang="en-US" sz="1600" dirty="0"/>
                    </a:p>
                  </a:txBody>
                  <a:tcPr/>
                </a:tc>
                <a:tc>
                  <a:txBody>
                    <a:bodyPr/>
                    <a:lstStyle/>
                    <a:p>
                      <a:r>
                        <a:rPr lang="en-US" sz="1600" dirty="0" err="1"/>
                        <a:t>timeid</a:t>
                      </a:r>
                      <a:endParaRPr lang="en-US" sz="1600" dirty="0"/>
                    </a:p>
                  </a:txBody>
                  <a:tcPr/>
                </a:tc>
                <a:tc>
                  <a:txBody>
                    <a:bodyPr/>
                    <a:lstStyle/>
                    <a:p>
                      <a:r>
                        <a:rPr lang="en-US" sz="1600" dirty="0" err="1"/>
                        <a:t>locid</a:t>
                      </a:r>
                      <a:endParaRPr lang="en-US" sz="1600" dirty="0"/>
                    </a:p>
                  </a:txBody>
                  <a:tcPr/>
                </a:tc>
                <a:tc>
                  <a:txBody>
                    <a:bodyPr/>
                    <a:lstStyle/>
                    <a:p>
                      <a:r>
                        <a:rPr lang="en-US" sz="1600" dirty="0"/>
                        <a:t>sales</a:t>
                      </a:r>
                    </a:p>
                  </a:txBody>
                  <a:tcPr/>
                </a:tc>
                <a:extLst>
                  <a:ext uri="{0D108BD9-81ED-4DB2-BD59-A6C34878D82A}">
                    <a16:rowId xmlns:a16="http://schemas.microsoft.com/office/drawing/2014/main" val="10000"/>
                  </a:ext>
                </a:extLst>
              </a:tr>
            </a:tbl>
          </a:graphicData>
        </a:graphic>
      </p:graphicFrame>
      <p:sp>
        <p:nvSpPr>
          <p:cNvPr id="15" name="TextBox 14"/>
          <p:cNvSpPr txBox="1"/>
          <p:nvPr/>
        </p:nvSpPr>
        <p:spPr>
          <a:xfrm>
            <a:off x="4580882" y="3580219"/>
            <a:ext cx="2550698" cy="461665"/>
          </a:xfrm>
          <a:prstGeom prst="rect">
            <a:avLst/>
          </a:prstGeom>
          <a:noFill/>
        </p:spPr>
        <p:txBody>
          <a:bodyPr wrap="none" rtlCol="0">
            <a:spAutoFit/>
          </a:bodyPr>
          <a:lstStyle/>
          <a:p>
            <a:r>
              <a:rPr lang="en-US" sz="2400" dirty="0"/>
              <a:t>Sales </a:t>
            </a:r>
            <a:r>
              <a:rPr lang="en-US" sz="2400" b="1" dirty="0"/>
              <a:t>Fact Table</a:t>
            </a:r>
          </a:p>
        </p:txBody>
      </p:sp>
      <p:graphicFrame>
        <p:nvGraphicFramePr>
          <p:cNvPr id="16" name="Table 15"/>
          <p:cNvGraphicFramePr>
            <a:graphicFrameLocks noGrp="1"/>
          </p:cNvGraphicFramePr>
          <p:nvPr>
            <p:extLst>
              <p:ext uri="{D42A27DB-BD31-4B8C-83A1-F6EECF244321}">
                <p14:modId xmlns:p14="http://schemas.microsoft.com/office/powerpoint/2010/main" val="1152117462"/>
              </p:ext>
            </p:extLst>
          </p:nvPr>
        </p:nvGraphicFramePr>
        <p:xfrm>
          <a:off x="3985934" y="5630393"/>
          <a:ext cx="4502346" cy="326699"/>
        </p:xfrm>
        <a:graphic>
          <a:graphicData uri="http://schemas.openxmlformats.org/drawingml/2006/table">
            <a:tbl>
              <a:tblPr firstRow="1" bandRow="1">
                <a:tableStyleId>{93296810-A885-4BE3-A3E7-6D5BEEA58F35}</a:tableStyleId>
              </a:tblPr>
              <a:tblGrid>
                <a:gridCol w="821699">
                  <a:extLst>
                    <a:ext uri="{9D8B030D-6E8A-4147-A177-3AD203B41FA5}">
                      <a16:colId xmlns:a16="http://schemas.microsoft.com/office/drawing/2014/main" val="20000"/>
                    </a:ext>
                  </a:extLst>
                </a:gridCol>
                <a:gridCol w="1378012">
                  <a:extLst>
                    <a:ext uri="{9D8B030D-6E8A-4147-A177-3AD203B41FA5}">
                      <a16:colId xmlns:a16="http://schemas.microsoft.com/office/drawing/2014/main" val="20001"/>
                    </a:ext>
                  </a:extLst>
                </a:gridCol>
                <a:gridCol w="1258491">
                  <a:extLst>
                    <a:ext uri="{9D8B030D-6E8A-4147-A177-3AD203B41FA5}">
                      <a16:colId xmlns:a16="http://schemas.microsoft.com/office/drawing/2014/main" val="20002"/>
                    </a:ext>
                  </a:extLst>
                </a:gridCol>
                <a:gridCol w="1044144">
                  <a:extLst>
                    <a:ext uri="{9D8B030D-6E8A-4147-A177-3AD203B41FA5}">
                      <a16:colId xmlns:a16="http://schemas.microsoft.com/office/drawing/2014/main" val="20003"/>
                    </a:ext>
                  </a:extLst>
                </a:gridCol>
              </a:tblGrid>
              <a:tr h="326699">
                <a:tc>
                  <a:txBody>
                    <a:bodyPr/>
                    <a:lstStyle/>
                    <a:p>
                      <a:r>
                        <a:rPr lang="en-US" sz="1400" dirty="0" err="1"/>
                        <a:t>locid</a:t>
                      </a:r>
                      <a:endParaRPr lang="en-US" sz="1400" dirty="0"/>
                    </a:p>
                  </a:txBody>
                  <a:tcPr/>
                </a:tc>
                <a:tc>
                  <a:txBody>
                    <a:bodyPr/>
                    <a:lstStyle/>
                    <a:p>
                      <a:r>
                        <a:rPr lang="en-US" sz="1400" dirty="0"/>
                        <a:t>city</a:t>
                      </a:r>
                    </a:p>
                  </a:txBody>
                  <a:tcPr/>
                </a:tc>
                <a:tc>
                  <a:txBody>
                    <a:bodyPr/>
                    <a:lstStyle/>
                    <a:p>
                      <a:r>
                        <a:rPr lang="en-US" sz="1400" dirty="0"/>
                        <a:t>state</a:t>
                      </a:r>
                    </a:p>
                  </a:txBody>
                  <a:tcPr/>
                </a:tc>
                <a:tc>
                  <a:txBody>
                    <a:bodyPr/>
                    <a:lstStyle/>
                    <a:p>
                      <a:r>
                        <a:rPr lang="en-US" sz="1400" dirty="0"/>
                        <a:t>country</a:t>
                      </a:r>
                    </a:p>
                  </a:txBody>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925622482"/>
              </p:ext>
            </p:extLst>
          </p:nvPr>
        </p:nvGraphicFramePr>
        <p:xfrm>
          <a:off x="1873623" y="2255290"/>
          <a:ext cx="3385933" cy="324060"/>
        </p:xfrm>
        <a:graphic>
          <a:graphicData uri="http://schemas.openxmlformats.org/drawingml/2006/table">
            <a:tbl>
              <a:tblPr firstRow="1" bandRow="1">
                <a:tableStyleId>{93296810-A885-4BE3-A3E7-6D5BEEA58F35}</a:tableStyleId>
              </a:tblPr>
              <a:tblGrid>
                <a:gridCol w="573698">
                  <a:extLst>
                    <a:ext uri="{9D8B030D-6E8A-4147-A177-3AD203B41FA5}">
                      <a16:colId xmlns:a16="http://schemas.microsoft.com/office/drawing/2014/main" val="20000"/>
                    </a:ext>
                  </a:extLst>
                </a:gridCol>
                <a:gridCol w="1011466">
                  <a:extLst>
                    <a:ext uri="{9D8B030D-6E8A-4147-A177-3AD203B41FA5}">
                      <a16:colId xmlns:a16="http://schemas.microsoft.com/office/drawing/2014/main" val="20001"/>
                    </a:ext>
                  </a:extLst>
                </a:gridCol>
                <a:gridCol w="1067122">
                  <a:extLst>
                    <a:ext uri="{9D8B030D-6E8A-4147-A177-3AD203B41FA5}">
                      <a16:colId xmlns:a16="http://schemas.microsoft.com/office/drawing/2014/main" val="20002"/>
                    </a:ext>
                  </a:extLst>
                </a:gridCol>
                <a:gridCol w="733647">
                  <a:extLst>
                    <a:ext uri="{9D8B030D-6E8A-4147-A177-3AD203B41FA5}">
                      <a16:colId xmlns:a16="http://schemas.microsoft.com/office/drawing/2014/main" val="20003"/>
                    </a:ext>
                  </a:extLst>
                </a:gridCol>
              </a:tblGrid>
              <a:tr h="324060">
                <a:tc>
                  <a:txBody>
                    <a:bodyPr/>
                    <a:lstStyle/>
                    <a:p>
                      <a:r>
                        <a:rPr lang="en-US" sz="1400" dirty="0" err="1"/>
                        <a:t>pid</a:t>
                      </a:r>
                      <a:endParaRPr lang="en-US" sz="1400" dirty="0"/>
                    </a:p>
                  </a:txBody>
                  <a:tcPr/>
                </a:tc>
                <a:tc>
                  <a:txBody>
                    <a:bodyPr/>
                    <a:lstStyle/>
                    <a:p>
                      <a:r>
                        <a:rPr lang="en-US" sz="1400" dirty="0" err="1"/>
                        <a:t>pname</a:t>
                      </a:r>
                      <a:endParaRPr lang="en-US" sz="1400" dirty="0"/>
                    </a:p>
                  </a:txBody>
                  <a:tcPr/>
                </a:tc>
                <a:tc>
                  <a:txBody>
                    <a:bodyPr/>
                    <a:lstStyle/>
                    <a:p>
                      <a:r>
                        <a:rPr lang="en-US" sz="1400" dirty="0"/>
                        <a:t>category</a:t>
                      </a:r>
                    </a:p>
                  </a:txBody>
                  <a:tcPr/>
                </a:tc>
                <a:tc>
                  <a:txBody>
                    <a:bodyPr/>
                    <a:lstStyle/>
                    <a:p>
                      <a:r>
                        <a:rPr lang="en-US" sz="1400" dirty="0"/>
                        <a:t>price</a:t>
                      </a:r>
                    </a:p>
                  </a:txBody>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358494684"/>
              </p:ext>
            </p:extLst>
          </p:nvPr>
        </p:nvGraphicFramePr>
        <p:xfrm>
          <a:off x="6245263" y="2275727"/>
          <a:ext cx="2243018" cy="326699"/>
        </p:xfrm>
        <a:graphic>
          <a:graphicData uri="http://schemas.openxmlformats.org/drawingml/2006/table">
            <a:tbl>
              <a:tblPr firstRow="1" bandRow="1">
                <a:tableStyleId>{93296810-A885-4BE3-A3E7-6D5BEEA58F35}</a:tableStyleId>
              </a:tblPr>
              <a:tblGrid>
                <a:gridCol w="774639">
                  <a:extLst>
                    <a:ext uri="{9D8B030D-6E8A-4147-A177-3AD203B41FA5}">
                      <a16:colId xmlns:a16="http://schemas.microsoft.com/office/drawing/2014/main" val="20000"/>
                    </a:ext>
                  </a:extLst>
                </a:gridCol>
                <a:gridCol w="800934">
                  <a:extLst>
                    <a:ext uri="{9D8B030D-6E8A-4147-A177-3AD203B41FA5}">
                      <a16:colId xmlns:a16="http://schemas.microsoft.com/office/drawing/2014/main" val="20001"/>
                    </a:ext>
                  </a:extLst>
                </a:gridCol>
                <a:gridCol w="667445">
                  <a:extLst>
                    <a:ext uri="{9D8B030D-6E8A-4147-A177-3AD203B41FA5}">
                      <a16:colId xmlns:a16="http://schemas.microsoft.com/office/drawing/2014/main" val="20002"/>
                    </a:ext>
                  </a:extLst>
                </a:gridCol>
              </a:tblGrid>
              <a:tr h="326699">
                <a:tc>
                  <a:txBody>
                    <a:bodyPr/>
                    <a:lstStyle/>
                    <a:p>
                      <a:r>
                        <a:rPr lang="en-US" sz="1400" dirty="0" err="1"/>
                        <a:t>timeid</a:t>
                      </a:r>
                      <a:endParaRPr lang="en-US" sz="1400" dirty="0"/>
                    </a:p>
                  </a:txBody>
                  <a:tcPr/>
                </a:tc>
                <a:tc>
                  <a:txBody>
                    <a:bodyPr/>
                    <a:lstStyle/>
                    <a:p>
                      <a:r>
                        <a:rPr lang="en-US" sz="1400" dirty="0"/>
                        <a:t>Date</a:t>
                      </a:r>
                    </a:p>
                  </a:txBody>
                  <a:tcPr/>
                </a:tc>
                <a:tc>
                  <a:txBody>
                    <a:bodyPr/>
                    <a:lstStyle/>
                    <a:p>
                      <a:r>
                        <a:rPr lang="en-US" sz="1400" dirty="0"/>
                        <a:t>Day</a:t>
                      </a:r>
                    </a:p>
                  </a:txBody>
                  <a:tcPr/>
                </a:tc>
                <a:extLst>
                  <a:ext uri="{0D108BD9-81ED-4DB2-BD59-A6C34878D82A}">
                    <a16:rowId xmlns:a16="http://schemas.microsoft.com/office/drawing/2014/main" val="10000"/>
                  </a:ext>
                </a:extLst>
              </a:tr>
            </a:tbl>
          </a:graphicData>
        </a:graphic>
      </p:graphicFrame>
      <p:sp>
        <p:nvSpPr>
          <p:cNvPr id="19" name="TextBox 18"/>
          <p:cNvSpPr txBox="1"/>
          <p:nvPr/>
        </p:nvSpPr>
        <p:spPr>
          <a:xfrm>
            <a:off x="5070702" y="5199917"/>
            <a:ext cx="1612942" cy="461665"/>
          </a:xfrm>
          <a:prstGeom prst="rect">
            <a:avLst/>
          </a:prstGeom>
          <a:noFill/>
        </p:spPr>
        <p:txBody>
          <a:bodyPr wrap="none" rtlCol="0">
            <a:spAutoFit/>
          </a:bodyPr>
          <a:lstStyle/>
          <a:p>
            <a:r>
              <a:rPr lang="en-US" sz="2400" dirty="0"/>
              <a:t>Locations</a:t>
            </a:r>
            <a:endParaRPr lang="en-US" sz="2400" b="1" dirty="0"/>
          </a:p>
        </p:txBody>
      </p:sp>
      <p:sp>
        <p:nvSpPr>
          <p:cNvPr id="20" name="TextBox 19"/>
          <p:cNvSpPr txBox="1"/>
          <p:nvPr/>
        </p:nvSpPr>
        <p:spPr>
          <a:xfrm>
            <a:off x="1868684" y="1825417"/>
            <a:ext cx="1484702" cy="461665"/>
          </a:xfrm>
          <a:prstGeom prst="rect">
            <a:avLst/>
          </a:prstGeom>
          <a:noFill/>
        </p:spPr>
        <p:txBody>
          <a:bodyPr wrap="none" rtlCol="0">
            <a:spAutoFit/>
          </a:bodyPr>
          <a:lstStyle/>
          <a:p>
            <a:r>
              <a:rPr lang="en-US" sz="2400" dirty="0"/>
              <a:t>Products</a:t>
            </a:r>
            <a:endParaRPr lang="en-US" sz="2400" b="1" dirty="0"/>
          </a:p>
        </p:txBody>
      </p:sp>
      <p:sp>
        <p:nvSpPr>
          <p:cNvPr id="21" name="TextBox 20"/>
          <p:cNvSpPr txBox="1"/>
          <p:nvPr/>
        </p:nvSpPr>
        <p:spPr>
          <a:xfrm>
            <a:off x="6303392" y="1876584"/>
            <a:ext cx="865943" cy="461665"/>
          </a:xfrm>
          <a:prstGeom prst="rect">
            <a:avLst/>
          </a:prstGeom>
          <a:noFill/>
        </p:spPr>
        <p:txBody>
          <a:bodyPr wrap="none" rtlCol="0">
            <a:spAutoFit/>
          </a:bodyPr>
          <a:lstStyle/>
          <a:p>
            <a:r>
              <a:rPr lang="en-US" sz="2400"/>
              <a:t>Time</a:t>
            </a:r>
            <a:endParaRPr lang="en-US" sz="2400" b="1" dirty="0"/>
          </a:p>
        </p:txBody>
      </p:sp>
      <p:sp>
        <p:nvSpPr>
          <p:cNvPr id="23" name="Freeform 22"/>
          <p:cNvSpPr/>
          <p:nvPr/>
        </p:nvSpPr>
        <p:spPr>
          <a:xfrm>
            <a:off x="2736973" y="2592611"/>
            <a:ext cx="1918888" cy="1918888"/>
          </a:xfrm>
          <a:custGeom>
            <a:avLst/>
            <a:gdLst>
              <a:gd name="connsiteX0" fmla="*/ 1918888 w 1918888"/>
              <a:gd name="connsiteY0" fmla="*/ 1747720 h 1918888"/>
              <a:gd name="connsiteX1" fmla="*/ 1918888 w 1918888"/>
              <a:gd name="connsiteY1" fmla="*/ 1918888 h 1918888"/>
              <a:gd name="connsiteX2" fmla="*/ 0 w 1918888"/>
              <a:gd name="connsiteY2" fmla="*/ 1918888 h 1918888"/>
              <a:gd name="connsiteX3" fmla="*/ 0 w 1918888"/>
              <a:gd name="connsiteY3" fmla="*/ 0 h 1918888"/>
            </a:gdLst>
            <a:ahLst/>
            <a:cxnLst>
              <a:cxn ang="0">
                <a:pos x="connsiteX0" y="connsiteY0"/>
              </a:cxn>
              <a:cxn ang="0">
                <a:pos x="connsiteX1" y="connsiteY1"/>
              </a:cxn>
              <a:cxn ang="0">
                <a:pos x="connsiteX2" y="connsiteY2"/>
              </a:cxn>
              <a:cxn ang="0">
                <a:pos x="connsiteX3" y="connsiteY3"/>
              </a:cxn>
            </a:cxnLst>
            <a:rect l="l" t="t" r="r" b="b"/>
            <a:pathLst>
              <a:path w="1918888" h="1918888">
                <a:moveTo>
                  <a:pt x="1918888" y="1747720"/>
                </a:moveTo>
                <a:lnTo>
                  <a:pt x="1918888" y="1918888"/>
                </a:lnTo>
                <a:lnTo>
                  <a:pt x="0" y="1918888"/>
                </a:lnTo>
                <a:lnTo>
                  <a:pt x="0" y="0"/>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4" name="Freeform 23"/>
          <p:cNvSpPr/>
          <p:nvPr/>
        </p:nvSpPr>
        <p:spPr>
          <a:xfrm>
            <a:off x="5423647" y="2624097"/>
            <a:ext cx="2393576" cy="1887402"/>
          </a:xfrm>
          <a:custGeom>
            <a:avLst/>
            <a:gdLst>
              <a:gd name="connsiteX0" fmla="*/ 0 w 1896366"/>
              <a:gd name="connsiteY0" fmla="*/ 1729702 h 1896366"/>
              <a:gd name="connsiteX1" fmla="*/ 0 w 1896366"/>
              <a:gd name="connsiteY1" fmla="*/ 1896366 h 1896366"/>
              <a:gd name="connsiteX2" fmla="*/ 1896366 w 1896366"/>
              <a:gd name="connsiteY2" fmla="*/ 1896366 h 1896366"/>
              <a:gd name="connsiteX3" fmla="*/ 1896366 w 1896366"/>
              <a:gd name="connsiteY3" fmla="*/ 657647 h 1896366"/>
              <a:gd name="connsiteX4" fmla="*/ 1783755 w 1896366"/>
              <a:gd name="connsiteY4" fmla="*/ 657647 h 1896366"/>
              <a:gd name="connsiteX5" fmla="*/ 1342321 w 1896366"/>
              <a:gd name="connsiteY5" fmla="*/ 657647 h 1896366"/>
              <a:gd name="connsiteX6" fmla="*/ 1342321 w 1896366"/>
              <a:gd name="connsiteY6" fmla="*/ 0 h 1896366"/>
              <a:gd name="connsiteX0" fmla="*/ 0 w 1896366"/>
              <a:gd name="connsiteY0" fmla="*/ 1729702 h 1896366"/>
              <a:gd name="connsiteX1" fmla="*/ 0 w 1896366"/>
              <a:gd name="connsiteY1" fmla="*/ 1896366 h 1896366"/>
              <a:gd name="connsiteX2" fmla="*/ 1896366 w 1896366"/>
              <a:gd name="connsiteY2" fmla="*/ 1896366 h 1896366"/>
              <a:gd name="connsiteX3" fmla="*/ 1896366 w 1896366"/>
              <a:gd name="connsiteY3" fmla="*/ 657647 h 1896366"/>
              <a:gd name="connsiteX4" fmla="*/ 1783755 w 1896366"/>
              <a:gd name="connsiteY4" fmla="*/ 657647 h 1896366"/>
              <a:gd name="connsiteX5" fmla="*/ 930376 w 1896366"/>
              <a:gd name="connsiteY5" fmla="*/ 684541 h 1896366"/>
              <a:gd name="connsiteX6" fmla="*/ 1342321 w 1896366"/>
              <a:gd name="connsiteY6" fmla="*/ 0 h 1896366"/>
              <a:gd name="connsiteX0" fmla="*/ 0 w 1896366"/>
              <a:gd name="connsiteY0" fmla="*/ 1720738 h 1887402"/>
              <a:gd name="connsiteX1" fmla="*/ 0 w 1896366"/>
              <a:gd name="connsiteY1" fmla="*/ 1887402 h 1887402"/>
              <a:gd name="connsiteX2" fmla="*/ 1896366 w 1896366"/>
              <a:gd name="connsiteY2" fmla="*/ 1887402 h 1887402"/>
              <a:gd name="connsiteX3" fmla="*/ 1896366 w 1896366"/>
              <a:gd name="connsiteY3" fmla="*/ 648683 h 1887402"/>
              <a:gd name="connsiteX4" fmla="*/ 1783755 w 1896366"/>
              <a:gd name="connsiteY4" fmla="*/ 648683 h 1887402"/>
              <a:gd name="connsiteX5" fmla="*/ 930376 w 1896366"/>
              <a:gd name="connsiteY5" fmla="*/ 675577 h 1887402"/>
              <a:gd name="connsiteX6" fmla="*/ 937479 w 1896366"/>
              <a:gd name="connsiteY6" fmla="*/ 0 h 1887402"/>
              <a:gd name="connsiteX0" fmla="*/ 0 w 1896366"/>
              <a:gd name="connsiteY0" fmla="*/ 1720738 h 1887402"/>
              <a:gd name="connsiteX1" fmla="*/ 0 w 1896366"/>
              <a:gd name="connsiteY1" fmla="*/ 1887402 h 1887402"/>
              <a:gd name="connsiteX2" fmla="*/ 1896366 w 1896366"/>
              <a:gd name="connsiteY2" fmla="*/ 1887402 h 1887402"/>
              <a:gd name="connsiteX3" fmla="*/ 1896366 w 1896366"/>
              <a:gd name="connsiteY3" fmla="*/ 648683 h 1887402"/>
              <a:gd name="connsiteX4" fmla="*/ 1783755 w 1896366"/>
              <a:gd name="connsiteY4" fmla="*/ 648683 h 1887402"/>
              <a:gd name="connsiteX5" fmla="*/ 923273 w 1896366"/>
              <a:gd name="connsiteY5" fmla="*/ 657647 h 1887402"/>
              <a:gd name="connsiteX6" fmla="*/ 937479 w 1896366"/>
              <a:gd name="connsiteY6" fmla="*/ 0 h 188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6366" h="1887402">
                <a:moveTo>
                  <a:pt x="0" y="1720738"/>
                </a:moveTo>
                <a:lnTo>
                  <a:pt x="0" y="1887402"/>
                </a:lnTo>
                <a:lnTo>
                  <a:pt x="1896366" y="1887402"/>
                </a:lnTo>
                <a:lnTo>
                  <a:pt x="1896366" y="648683"/>
                </a:lnTo>
                <a:lnTo>
                  <a:pt x="1783755" y="648683"/>
                </a:lnTo>
                <a:lnTo>
                  <a:pt x="923273" y="657647"/>
                </a:lnTo>
                <a:cubicBezTo>
                  <a:pt x="923273" y="438431"/>
                  <a:pt x="937479" y="219216"/>
                  <a:pt x="937479" y="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5" name="Freeform 24"/>
          <p:cNvSpPr/>
          <p:nvPr/>
        </p:nvSpPr>
        <p:spPr>
          <a:xfrm>
            <a:off x="4308307" y="4348701"/>
            <a:ext cx="2013444" cy="1270091"/>
          </a:xfrm>
          <a:custGeom>
            <a:avLst/>
            <a:gdLst>
              <a:gd name="connsiteX0" fmla="*/ 1667107 w 1667107"/>
              <a:gd name="connsiteY0" fmla="*/ 0 h 1276814"/>
              <a:gd name="connsiteX1" fmla="*/ 1667107 w 1667107"/>
              <a:gd name="connsiteY1" fmla="*/ 819614 h 1276814"/>
              <a:gd name="connsiteX2" fmla="*/ 0 w 1667107"/>
              <a:gd name="connsiteY2" fmla="*/ 819614 h 1276814"/>
              <a:gd name="connsiteX3" fmla="*/ 0 w 1667107"/>
              <a:gd name="connsiteY3" fmla="*/ 897673 h 1276814"/>
              <a:gd name="connsiteX4" fmla="*/ 0 w 1667107"/>
              <a:gd name="connsiteY4" fmla="*/ 1276814 h 1276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7107" h="1276814">
                <a:moveTo>
                  <a:pt x="1667107" y="0"/>
                </a:moveTo>
                <a:lnTo>
                  <a:pt x="1667107" y="819614"/>
                </a:lnTo>
                <a:lnTo>
                  <a:pt x="0" y="819614"/>
                </a:lnTo>
                <a:lnTo>
                  <a:pt x="0" y="897673"/>
                </a:lnTo>
                <a:lnTo>
                  <a:pt x="0" y="1276814"/>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6" name="TextBox 25"/>
          <p:cNvSpPr txBox="1"/>
          <p:nvPr/>
        </p:nvSpPr>
        <p:spPr>
          <a:xfrm>
            <a:off x="8153960" y="3931743"/>
            <a:ext cx="2864887" cy="369332"/>
          </a:xfrm>
          <a:prstGeom prst="rect">
            <a:avLst/>
          </a:prstGeom>
          <a:noFill/>
        </p:spPr>
        <p:txBody>
          <a:bodyPr wrap="none" rtlCol="0">
            <a:spAutoFit/>
          </a:bodyPr>
          <a:lstStyle/>
          <a:p>
            <a:r>
              <a:rPr lang="en-US" dirty="0">
                <a:sym typeface="Wingdings"/>
              </a:rPr>
              <a:t> </a:t>
            </a:r>
            <a:r>
              <a:rPr lang="en-US" dirty="0"/>
              <a:t>This looks like a star </a:t>
            </a:r>
            <a:r>
              <a:rPr lang="is-IS" dirty="0"/>
              <a:t>…</a:t>
            </a:r>
            <a:endParaRPr lang="en-US" dirty="0"/>
          </a:p>
        </p:txBody>
      </p:sp>
    </p:spTree>
    <p:extLst>
      <p:ext uri="{BB962C8B-B14F-4D97-AF65-F5344CB8AC3E}">
        <p14:creationId xmlns:p14="http://schemas.microsoft.com/office/powerpoint/2010/main" val="1927967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Star Schema</a:t>
            </a:r>
            <a:endParaRPr lang="en-US" i="1" dirty="0"/>
          </a:p>
        </p:txBody>
      </p:sp>
      <p:sp>
        <p:nvSpPr>
          <p:cNvPr id="26" name="TextBox 25"/>
          <p:cNvSpPr txBox="1"/>
          <p:nvPr/>
        </p:nvSpPr>
        <p:spPr>
          <a:xfrm>
            <a:off x="8153960" y="3931743"/>
            <a:ext cx="2864887" cy="369332"/>
          </a:xfrm>
          <a:prstGeom prst="rect">
            <a:avLst/>
          </a:prstGeom>
          <a:noFill/>
        </p:spPr>
        <p:txBody>
          <a:bodyPr wrap="none" rtlCol="0">
            <a:spAutoFit/>
          </a:bodyPr>
          <a:lstStyle/>
          <a:p>
            <a:r>
              <a:rPr lang="en-US" dirty="0">
                <a:sym typeface="Wingdings"/>
              </a:rPr>
              <a:t> </a:t>
            </a:r>
            <a:r>
              <a:rPr lang="en-US" dirty="0"/>
              <a:t>This looks like a star </a:t>
            </a:r>
            <a:r>
              <a:rPr lang="is-IS" dirty="0"/>
              <a:t>…</a:t>
            </a:r>
            <a:endParaRPr lang="en-US" dirty="0"/>
          </a:p>
        </p:txBody>
      </p:sp>
      <p:sp>
        <p:nvSpPr>
          <p:cNvPr id="3" name="Oval 2"/>
          <p:cNvSpPr/>
          <p:nvPr/>
        </p:nvSpPr>
        <p:spPr>
          <a:xfrm>
            <a:off x="5075517" y="3320934"/>
            <a:ext cx="604620" cy="579756"/>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2" name="Oval 21"/>
          <p:cNvSpPr/>
          <p:nvPr/>
        </p:nvSpPr>
        <p:spPr>
          <a:xfrm>
            <a:off x="2501836" y="2127442"/>
            <a:ext cx="604620" cy="579756"/>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8" name="Oval 27"/>
          <p:cNvSpPr/>
          <p:nvPr/>
        </p:nvSpPr>
        <p:spPr>
          <a:xfrm>
            <a:off x="6951309" y="2012855"/>
            <a:ext cx="604620" cy="579756"/>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Oval 28"/>
          <p:cNvSpPr/>
          <p:nvPr/>
        </p:nvSpPr>
        <p:spPr>
          <a:xfrm>
            <a:off x="5423647" y="5575386"/>
            <a:ext cx="604620" cy="579756"/>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 name="Straight Connector 4"/>
          <p:cNvCxnSpPr>
            <a:stCxn id="3" idx="1"/>
            <a:endCxn id="22" idx="5"/>
          </p:cNvCxnSpPr>
          <p:nvPr/>
        </p:nvCxnSpPr>
        <p:spPr>
          <a:xfrm flipH="1" flipV="1">
            <a:off x="3017911" y="2622295"/>
            <a:ext cx="2146151" cy="783542"/>
          </a:xfrm>
          <a:prstGeom prst="line">
            <a:avLst/>
          </a:prstGeom>
        </p:spPr>
        <p:style>
          <a:lnRef idx="1">
            <a:schemeClr val="accent1"/>
          </a:lnRef>
          <a:fillRef idx="0">
            <a:schemeClr val="accent1"/>
          </a:fillRef>
          <a:effectRef idx="1">
            <a:schemeClr val="accent1"/>
          </a:effectRef>
          <a:fontRef idx="minor">
            <a:schemeClr val="tx1"/>
          </a:fontRef>
        </p:style>
      </p:cxnSp>
      <p:cxnSp>
        <p:nvCxnSpPr>
          <p:cNvPr id="30" name="Straight Connector 29"/>
          <p:cNvCxnSpPr>
            <a:stCxn id="3" idx="7"/>
            <a:endCxn id="28" idx="3"/>
          </p:cNvCxnSpPr>
          <p:nvPr/>
        </p:nvCxnSpPr>
        <p:spPr>
          <a:xfrm flipV="1">
            <a:off x="5591592" y="2507708"/>
            <a:ext cx="1448262" cy="898129"/>
          </a:xfrm>
          <a:prstGeom prst="line">
            <a:avLst/>
          </a:prstGeom>
        </p:spPr>
        <p:style>
          <a:lnRef idx="1">
            <a:schemeClr val="accent1"/>
          </a:lnRef>
          <a:fillRef idx="0">
            <a:schemeClr val="accent1"/>
          </a:fillRef>
          <a:effectRef idx="1">
            <a:schemeClr val="accent1"/>
          </a:effectRef>
          <a:fontRef idx="minor">
            <a:schemeClr val="tx1"/>
          </a:fontRef>
        </p:style>
      </p:cxnSp>
      <p:cxnSp>
        <p:nvCxnSpPr>
          <p:cNvPr id="31" name="Straight Connector 30"/>
          <p:cNvCxnSpPr>
            <a:stCxn id="3" idx="4"/>
            <a:endCxn id="29" idx="0"/>
          </p:cNvCxnSpPr>
          <p:nvPr/>
        </p:nvCxnSpPr>
        <p:spPr>
          <a:xfrm>
            <a:off x="5377827" y="3900690"/>
            <a:ext cx="348130" cy="1674696"/>
          </a:xfrm>
          <a:prstGeom prst="line">
            <a:avLst/>
          </a:prstGeom>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4706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Star Schema</a:t>
            </a:r>
            <a:endParaRPr lang="en-US" i="1" dirty="0"/>
          </a:p>
        </p:txBody>
      </p:sp>
      <p:sp>
        <p:nvSpPr>
          <p:cNvPr id="26" name="TextBox 25"/>
          <p:cNvSpPr txBox="1"/>
          <p:nvPr/>
        </p:nvSpPr>
        <p:spPr>
          <a:xfrm>
            <a:off x="8153960" y="3931743"/>
            <a:ext cx="2864887" cy="369332"/>
          </a:xfrm>
          <a:prstGeom prst="rect">
            <a:avLst/>
          </a:prstGeom>
          <a:noFill/>
        </p:spPr>
        <p:txBody>
          <a:bodyPr wrap="none" rtlCol="0">
            <a:spAutoFit/>
          </a:bodyPr>
          <a:lstStyle/>
          <a:p>
            <a:r>
              <a:rPr lang="en-US" dirty="0">
                <a:sym typeface="Wingdings"/>
              </a:rPr>
              <a:t> </a:t>
            </a:r>
            <a:r>
              <a:rPr lang="en-US" dirty="0"/>
              <a:t>This looks like a star </a:t>
            </a:r>
            <a:r>
              <a:rPr lang="is-IS" dirty="0"/>
              <a:t>…</a:t>
            </a:r>
            <a:endParaRPr lang="en-US" dirty="0"/>
          </a:p>
        </p:txBody>
      </p:sp>
      <p:sp>
        <p:nvSpPr>
          <p:cNvPr id="3" name="Oval 2"/>
          <p:cNvSpPr/>
          <p:nvPr/>
        </p:nvSpPr>
        <p:spPr>
          <a:xfrm>
            <a:off x="4774617" y="3768799"/>
            <a:ext cx="446527" cy="428164"/>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2" name="Oval 21"/>
          <p:cNvSpPr/>
          <p:nvPr/>
        </p:nvSpPr>
        <p:spPr>
          <a:xfrm>
            <a:off x="3114074" y="2575417"/>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8" name="Oval 27"/>
          <p:cNvSpPr/>
          <p:nvPr/>
        </p:nvSpPr>
        <p:spPr>
          <a:xfrm>
            <a:off x="6133524" y="2521100"/>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Oval 28"/>
          <p:cNvSpPr/>
          <p:nvPr/>
        </p:nvSpPr>
        <p:spPr>
          <a:xfrm>
            <a:off x="5031720" y="5433768"/>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 name="Straight Connector 4"/>
          <p:cNvCxnSpPr>
            <a:stCxn id="3" idx="1"/>
            <a:endCxn id="22" idx="5"/>
          </p:cNvCxnSpPr>
          <p:nvPr/>
        </p:nvCxnSpPr>
        <p:spPr>
          <a:xfrm flipH="1" flipV="1">
            <a:off x="3495209" y="2940877"/>
            <a:ext cx="1344800" cy="890626"/>
          </a:xfrm>
          <a:prstGeom prst="line">
            <a:avLst/>
          </a:prstGeom>
        </p:spPr>
        <p:style>
          <a:lnRef idx="1">
            <a:schemeClr val="accent1"/>
          </a:lnRef>
          <a:fillRef idx="0">
            <a:schemeClr val="accent1"/>
          </a:fillRef>
          <a:effectRef idx="1">
            <a:schemeClr val="accent1"/>
          </a:effectRef>
          <a:fontRef idx="minor">
            <a:schemeClr val="tx1"/>
          </a:fontRef>
        </p:style>
      </p:cxnSp>
      <p:cxnSp>
        <p:nvCxnSpPr>
          <p:cNvPr id="30" name="Straight Connector 29"/>
          <p:cNvCxnSpPr>
            <a:stCxn id="3" idx="7"/>
            <a:endCxn id="28" idx="3"/>
          </p:cNvCxnSpPr>
          <p:nvPr/>
        </p:nvCxnSpPr>
        <p:spPr>
          <a:xfrm flipV="1">
            <a:off x="5155751" y="2886560"/>
            <a:ext cx="1043166" cy="944943"/>
          </a:xfrm>
          <a:prstGeom prst="line">
            <a:avLst/>
          </a:prstGeom>
        </p:spPr>
        <p:style>
          <a:lnRef idx="1">
            <a:schemeClr val="accent1"/>
          </a:lnRef>
          <a:fillRef idx="0">
            <a:schemeClr val="accent1"/>
          </a:fillRef>
          <a:effectRef idx="1">
            <a:schemeClr val="accent1"/>
          </a:effectRef>
          <a:fontRef idx="minor">
            <a:schemeClr val="tx1"/>
          </a:fontRef>
        </p:style>
      </p:cxnSp>
      <p:cxnSp>
        <p:nvCxnSpPr>
          <p:cNvPr id="31" name="Straight Connector 30"/>
          <p:cNvCxnSpPr>
            <a:stCxn id="3" idx="4"/>
            <a:endCxn id="29" idx="0"/>
          </p:cNvCxnSpPr>
          <p:nvPr/>
        </p:nvCxnSpPr>
        <p:spPr>
          <a:xfrm>
            <a:off x="4997881" y="4196963"/>
            <a:ext cx="257103" cy="1236805"/>
          </a:xfrm>
          <a:prstGeom prst="line">
            <a:avLst/>
          </a:prstGeom>
        </p:spPr>
        <p:style>
          <a:lnRef idx="1">
            <a:schemeClr val="accent1"/>
          </a:lnRef>
          <a:fillRef idx="0">
            <a:schemeClr val="accent1"/>
          </a:fillRef>
          <a:effectRef idx="1">
            <a:schemeClr val="accent1"/>
          </a:effectRef>
          <a:fontRef idx="minor">
            <a:schemeClr val="tx1"/>
          </a:fontRef>
        </p:style>
      </p:cxnSp>
      <p:sp>
        <p:nvSpPr>
          <p:cNvPr id="12" name="Oval 11"/>
          <p:cNvSpPr/>
          <p:nvPr/>
        </p:nvSpPr>
        <p:spPr>
          <a:xfrm rot="3176766">
            <a:off x="4627105" y="2010735"/>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Oval 12"/>
          <p:cNvSpPr/>
          <p:nvPr/>
        </p:nvSpPr>
        <p:spPr>
          <a:xfrm rot="3176766">
            <a:off x="6399871" y="4033953"/>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Oval 13"/>
          <p:cNvSpPr/>
          <p:nvPr/>
        </p:nvSpPr>
        <p:spPr>
          <a:xfrm rot="3176766">
            <a:off x="3791611" y="5219687"/>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Oval 17"/>
          <p:cNvSpPr/>
          <p:nvPr/>
        </p:nvSpPr>
        <p:spPr>
          <a:xfrm rot="4971397">
            <a:off x="5936671" y="4784788"/>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Oval 18"/>
          <p:cNvSpPr/>
          <p:nvPr/>
        </p:nvSpPr>
        <p:spPr>
          <a:xfrm rot="4971397">
            <a:off x="3097153" y="4288482"/>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8" name="Straight Connector 7"/>
          <p:cNvCxnSpPr>
            <a:stCxn id="3" idx="0"/>
            <a:endCxn id="12" idx="6"/>
          </p:cNvCxnSpPr>
          <p:nvPr/>
        </p:nvCxnSpPr>
        <p:spPr>
          <a:xfrm flipH="1" flipV="1">
            <a:off x="4984900" y="2402996"/>
            <a:ext cx="12981" cy="1365803"/>
          </a:xfrm>
          <a:prstGeom prst="line">
            <a:avLst/>
          </a:prstGeom>
        </p:spPr>
        <p:style>
          <a:lnRef idx="1">
            <a:schemeClr val="accent1"/>
          </a:lnRef>
          <a:fillRef idx="0">
            <a:schemeClr val="accent1"/>
          </a:fillRef>
          <a:effectRef idx="1">
            <a:schemeClr val="accent1"/>
          </a:effectRef>
          <a:fontRef idx="minor">
            <a:schemeClr val="tx1"/>
          </a:fontRef>
        </p:style>
      </p:cxnSp>
      <p:cxnSp>
        <p:nvCxnSpPr>
          <p:cNvPr id="27" name="Straight Connector 26"/>
          <p:cNvCxnSpPr>
            <a:stCxn id="3" idx="6"/>
            <a:endCxn id="13" idx="3"/>
          </p:cNvCxnSpPr>
          <p:nvPr/>
        </p:nvCxnSpPr>
        <p:spPr>
          <a:xfrm>
            <a:off x="5221144" y="3982882"/>
            <a:ext cx="1186053" cy="230377"/>
          </a:xfrm>
          <a:prstGeom prst="line">
            <a:avLst/>
          </a:prstGeom>
        </p:spPr>
        <p:style>
          <a:lnRef idx="1">
            <a:schemeClr val="accent1"/>
          </a:lnRef>
          <a:fillRef idx="0">
            <a:schemeClr val="accent1"/>
          </a:fillRef>
          <a:effectRef idx="1">
            <a:schemeClr val="accent1"/>
          </a:effectRef>
          <a:fontRef idx="minor">
            <a:schemeClr val="tx1"/>
          </a:fontRef>
        </p:style>
      </p:cxnSp>
      <p:cxnSp>
        <p:nvCxnSpPr>
          <p:cNvPr id="32" name="Straight Connector 31"/>
          <p:cNvCxnSpPr>
            <a:stCxn id="3" idx="5"/>
            <a:endCxn id="18" idx="3"/>
          </p:cNvCxnSpPr>
          <p:nvPr/>
        </p:nvCxnSpPr>
        <p:spPr>
          <a:xfrm>
            <a:off x="5155751" y="4134259"/>
            <a:ext cx="834349" cy="726789"/>
          </a:xfrm>
          <a:prstGeom prst="line">
            <a:avLst/>
          </a:prstGeom>
        </p:spPr>
        <p:style>
          <a:lnRef idx="1">
            <a:schemeClr val="accent1"/>
          </a:lnRef>
          <a:fillRef idx="0">
            <a:schemeClr val="accent1"/>
          </a:fillRef>
          <a:effectRef idx="1">
            <a:schemeClr val="accent1"/>
          </a:effectRef>
          <a:fontRef idx="minor">
            <a:schemeClr val="tx1"/>
          </a:fontRef>
        </p:style>
      </p:cxnSp>
      <p:cxnSp>
        <p:nvCxnSpPr>
          <p:cNvPr id="33" name="Straight Connector 32"/>
          <p:cNvCxnSpPr>
            <a:stCxn id="3" idx="3"/>
            <a:endCxn id="14" idx="0"/>
          </p:cNvCxnSpPr>
          <p:nvPr/>
        </p:nvCxnSpPr>
        <p:spPr>
          <a:xfrm flipH="1">
            <a:off x="4185727" y="4134259"/>
            <a:ext cx="654283" cy="1170511"/>
          </a:xfrm>
          <a:prstGeom prst="line">
            <a:avLst/>
          </a:prstGeom>
        </p:spPr>
        <p:style>
          <a:lnRef idx="1">
            <a:schemeClr val="accent1"/>
          </a:lnRef>
          <a:fillRef idx="0">
            <a:schemeClr val="accent1"/>
          </a:fillRef>
          <a:effectRef idx="1">
            <a:schemeClr val="accent1"/>
          </a:effectRef>
          <a:fontRef idx="minor">
            <a:schemeClr val="tx1"/>
          </a:fontRef>
        </p:style>
      </p:cxnSp>
      <p:cxnSp>
        <p:nvCxnSpPr>
          <p:cNvPr id="35" name="Straight Connector 34"/>
          <p:cNvCxnSpPr>
            <a:stCxn id="3" idx="2"/>
            <a:endCxn id="19" idx="0"/>
          </p:cNvCxnSpPr>
          <p:nvPr/>
        </p:nvCxnSpPr>
        <p:spPr>
          <a:xfrm flipH="1">
            <a:off x="3532838" y="3982882"/>
            <a:ext cx="1241779" cy="493061"/>
          </a:xfrm>
          <a:prstGeom prst="line">
            <a:avLst/>
          </a:prstGeom>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50560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Snowflake Schema</a:t>
            </a:r>
            <a:endParaRPr lang="en-US" i="1" dirty="0"/>
          </a:p>
        </p:txBody>
      </p:sp>
      <p:sp>
        <p:nvSpPr>
          <p:cNvPr id="26" name="TextBox 25"/>
          <p:cNvSpPr txBox="1"/>
          <p:nvPr/>
        </p:nvSpPr>
        <p:spPr>
          <a:xfrm>
            <a:off x="8153960" y="3931743"/>
            <a:ext cx="3722494" cy="369332"/>
          </a:xfrm>
          <a:prstGeom prst="rect">
            <a:avLst/>
          </a:prstGeom>
          <a:noFill/>
        </p:spPr>
        <p:txBody>
          <a:bodyPr wrap="none" rtlCol="0">
            <a:spAutoFit/>
          </a:bodyPr>
          <a:lstStyle/>
          <a:p>
            <a:r>
              <a:rPr lang="en-US" dirty="0">
                <a:sym typeface="Wingdings"/>
              </a:rPr>
              <a:t> </a:t>
            </a:r>
            <a:r>
              <a:rPr lang="en-US" dirty="0"/>
              <a:t>This looks like a snowflake </a:t>
            </a:r>
            <a:r>
              <a:rPr lang="is-IS" dirty="0"/>
              <a:t>…</a:t>
            </a:r>
            <a:endParaRPr lang="en-US" dirty="0"/>
          </a:p>
        </p:txBody>
      </p:sp>
      <p:grpSp>
        <p:nvGrpSpPr>
          <p:cNvPr id="23" name="Group 22"/>
          <p:cNvGrpSpPr/>
          <p:nvPr/>
        </p:nvGrpSpPr>
        <p:grpSpPr>
          <a:xfrm>
            <a:off x="3167674" y="2599045"/>
            <a:ext cx="875812" cy="906211"/>
            <a:chOff x="3875264" y="2569929"/>
            <a:chExt cx="2475442" cy="2561364"/>
          </a:xfrm>
        </p:grpSpPr>
        <p:sp>
          <p:nvSpPr>
            <p:cNvPr id="24" name="Oval 23"/>
            <p:cNvSpPr/>
            <p:nvPr/>
          </p:nvSpPr>
          <p:spPr>
            <a:xfrm>
              <a:off x="4982170" y="3742498"/>
              <a:ext cx="296271" cy="284087"/>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5" name="Oval 24"/>
            <p:cNvSpPr/>
            <p:nvPr/>
          </p:nvSpPr>
          <p:spPr>
            <a:xfrm>
              <a:off x="3880399" y="295068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4" name="Oval 33"/>
            <p:cNvSpPr/>
            <p:nvPr/>
          </p:nvSpPr>
          <p:spPr>
            <a:xfrm>
              <a:off x="5883806" y="2914649"/>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6" name="Oval 35"/>
            <p:cNvSpPr/>
            <p:nvPr/>
          </p:nvSpPr>
          <p:spPr>
            <a:xfrm>
              <a:off x="5152758" y="4847206"/>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7" name="Straight Connector 36"/>
            <p:cNvCxnSpPr>
              <a:stCxn id="24" idx="1"/>
            </p:cNvCxnSpPr>
            <p:nvPr/>
          </p:nvCxnSpPr>
          <p:spPr>
            <a:xfrm flipH="1" flipV="1">
              <a:off x="4133282" y="3193171"/>
              <a:ext cx="892276" cy="590931"/>
            </a:xfrm>
            <a:prstGeom prst="line">
              <a:avLst/>
            </a:prstGeom>
          </p:spPr>
          <p:style>
            <a:lnRef idx="1">
              <a:schemeClr val="accent1"/>
            </a:lnRef>
            <a:fillRef idx="0">
              <a:schemeClr val="accent1"/>
            </a:fillRef>
            <a:effectRef idx="1">
              <a:schemeClr val="accent1"/>
            </a:effectRef>
            <a:fontRef idx="minor">
              <a:schemeClr val="tx1"/>
            </a:fontRef>
          </p:style>
        </p:cxnSp>
        <p:cxnSp>
          <p:nvCxnSpPr>
            <p:cNvPr id="38" name="Straight Connector 37"/>
            <p:cNvCxnSpPr>
              <a:stCxn id="24" idx="7"/>
            </p:cNvCxnSpPr>
            <p:nvPr/>
          </p:nvCxnSpPr>
          <p:spPr>
            <a:xfrm flipV="1">
              <a:off x="5235053" y="3157132"/>
              <a:ext cx="692141" cy="626970"/>
            </a:xfrm>
            <a:prstGeom prst="line">
              <a:avLst/>
            </a:prstGeom>
          </p:spPr>
          <p:style>
            <a:lnRef idx="1">
              <a:schemeClr val="accent1"/>
            </a:lnRef>
            <a:fillRef idx="0">
              <a:schemeClr val="accent1"/>
            </a:fillRef>
            <a:effectRef idx="1">
              <a:schemeClr val="accent1"/>
            </a:effectRef>
            <a:fontRef idx="minor">
              <a:schemeClr val="tx1"/>
            </a:fontRef>
          </p:style>
        </p:cxnSp>
        <p:cxnSp>
          <p:nvCxnSpPr>
            <p:cNvPr id="39" name="Straight Connector 38"/>
            <p:cNvCxnSpPr>
              <a:stCxn id="24" idx="4"/>
            </p:cNvCxnSpPr>
            <p:nvPr/>
          </p:nvCxnSpPr>
          <p:spPr>
            <a:xfrm>
              <a:off x="5130306" y="4026585"/>
              <a:ext cx="170588" cy="820621"/>
            </a:xfrm>
            <a:prstGeom prst="line">
              <a:avLst/>
            </a:prstGeom>
          </p:spPr>
          <p:style>
            <a:lnRef idx="1">
              <a:schemeClr val="accent1"/>
            </a:lnRef>
            <a:fillRef idx="0">
              <a:schemeClr val="accent1"/>
            </a:fillRef>
            <a:effectRef idx="1">
              <a:schemeClr val="accent1"/>
            </a:effectRef>
            <a:fontRef idx="minor">
              <a:schemeClr val="tx1"/>
            </a:fontRef>
          </p:style>
        </p:cxnSp>
        <p:sp>
          <p:nvSpPr>
            <p:cNvPr id="40" name="Oval 39"/>
            <p:cNvSpPr/>
            <p:nvPr/>
          </p:nvSpPr>
          <p:spPr>
            <a:xfrm rot="3176766">
              <a:off x="4884296" y="2576021"/>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1" name="Oval 40"/>
            <p:cNvSpPr/>
            <p:nvPr/>
          </p:nvSpPr>
          <p:spPr>
            <a:xfrm rot="3176766">
              <a:off x="6060527" y="391842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2" name="Oval 41"/>
            <p:cNvSpPr/>
            <p:nvPr/>
          </p:nvSpPr>
          <p:spPr>
            <a:xfrm rot="3176766">
              <a:off x="4329945" y="4705163"/>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3" name="Oval 42"/>
            <p:cNvSpPr/>
            <p:nvPr/>
          </p:nvSpPr>
          <p:spPr>
            <a:xfrm rot="4971397">
              <a:off x="5753194" y="4416607"/>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4" name="Oval 43"/>
            <p:cNvSpPr/>
            <p:nvPr/>
          </p:nvSpPr>
          <p:spPr>
            <a:xfrm rot="4971397">
              <a:off x="3869172" y="408730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5" name="Straight Connector 44"/>
            <p:cNvCxnSpPr>
              <a:stCxn id="24" idx="0"/>
              <a:endCxn id="42" idx="6"/>
            </p:cNvCxnSpPr>
            <p:nvPr/>
          </p:nvCxnSpPr>
          <p:spPr>
            <a:xfrm flipH="1" flipV="1">
              <a:off x="5121693" y="2836287"/>
              <a:ext cx="8613" cy="906211"/>
            </a:xfrm>
            <a:prstGeom prst="line">
              <a:avLst/>
            </a:prstGeom>
          </p:spPr>
          <p:style>
            <a:lnRef idx="1">
              <a:schemeClr val="accent1"/>
            </a:lnRef>
            <a:fillRef idx="0">
              <a:schemeClr val="accent1"/>
            </a:fillRef>
            <a:effectRef idx="1">
              <a:schemeClr val="accent1"/>
            </a:effectRef>
            <a:fontRef idx="minor">
              <a:schemeClr val="tx1"/>
            </a:fontRef>
          </p:style>
        </p:cxnSp>
        <p:cxnSp>
          <p:nvCxnSpPr>
            <p:cNvPr id="46" name="Straight Connector 45"/>
            <p:cNvCxnSpPr>
              <a:stCxn id="24" idx="6"/>
              <a:endCxn id="43" idx="3"/>
            </p:cNvCxnSpPr>
            <p:nvPr/>
          </p:nvCxnSpPr>
          <p:spPr>
            <a:xfrm>
              <a:off x="5278441" y="3884542"/>
              <a:ext cx="786947" cy="152855"/>
            </a:xfrm>
            <a:prstGeom prst="line">
              <a:avLst/>
            </a:prstGeom>
          </p:spPr>
          <p:style>
            <a:lnRef idx="1">
              <a:schemeClr val="accent1"/>
            </a:lnRef>
            <a:fillRef idx="0">
              <a:schemeClr val="accent1"/>
            </a:fillRef>
            <a:effectRef idx="1">
              <a:schemeClr val="accent1"/>
            </a:effectRef>
            <a:fontRef idx="minor">
              <a:schemeClr val="tx1"/>
            </a:fontRef>
          </p:style>
        </p:cxnSp>
        <p:cxnSp>
          <p:nvCxnSpPr>
            <p:cNvPr id="47" name="Straight Connector 46"/>
            <p:cNvCxnSpPr>
              <a:stCxn id="24" idx="5"/>
              <a:endCxn id="48" idx="3"/>
            </p:cNvCxnSpPr>
            <p:nvPr/>
          </p:nvCxnSpPr>
          <p:spPr>
            <a:xfrm>
              <a:off x="5235053" y="3984981"/>
              <a:ext cx="553591" cy="482225"/>
            </a:xfrm>
            <a:prstGeom prst="line">
              <a:avLst/>
            </a:prstGeom>
          </p:spPr>
          <p:style>
            <a:lnRef idx="1">
              <a:schemeClr val="accent1"/>
            </a:lnRef>
            <a:fillRef idx="0">
              <a:schemeClr val="accent1"/>
            </a:fillRef>
            <a:effectRef idx="1">
              <a:schemeClr val="accent1"/>
            </a:effectRef>
            <a:fontRef idx="minor">
              <a:schemeClr val="tx1"/>
            </a:fontRef>
          </p:style>
        </p:cxnSp>
        <p:cxnSp>
          <p:nvCxnSpPr>
            <p:cNvPr id="48" name="Straight Connector 47"/>
            <p:cNvCxnSpPr>
              <a:stCxn id="24" idx="3"/>
              <a:endCxn id="44" idx="0"/>
            </p:cNvCxnSpPr>
            <p:nvPr/>
          </p:nvCxnSpPr>
          <p:spPr>
            <a:xfrm flipH="1">
              <a:off x="4591441" y="3984981"/>
              <a:ext cx="434117" cy="776635"/>
            </a:xfrm>
            <a:prstGeom prst="line">
              <a:avLst/>
            </a:prstGeom>
          </p:spPr>
          <p:style>
            <a:lnRef idx="1">
              <a:schemeClr val="accent1"/>
            </a:lnRef>
            <a:fillRef idx="0">
              <a:schemeClr val="accent1"/>
            </a:fillRef>
            <a:effectRef idx="1">
              <a:schemeClr val="accent1"/>
            </a:effectRef>
            <a:fontRef idx="minor">
              <a:schemeClr val="tx1"/>
            </a:fontRef>
          </p:style>
        </p:cxnSp>
        <p:cxnSp>
          <p:nvCxnSpPr>
            <p:cNvPr id="49" name="Straight Connector 48"/>
            <p:cNvCxnSpPr>
              <a:stCxn id="24" idx="2"/>
              <a:endCxn id="49" idx="0"/>
            </p:cNvCxnSpPr>
            <p:nvPr/>
          </p:nvCxnSpPr>
          <p:spPr>
            <a:xfrm flipH="1">
              <a:off x="4158249" y="3884542"/>
              <a:ext cx="823921" cy="327146"/>
            </a:xfrm>
            <a:prstGeom prst="line">
              <a:avLst/>
            </a:prstGeom>
          </p:spPr>
          <p:style>
            <a:lnRef idx="1">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3377130" y="4030169"/>
            <a:ext cx="789630" cy="817038"/>
            <a:chOff x="3875264" y="2569929"/>
            <a:chExt cx="2475442" cy="2561364"/>
          </a:xfrm>
        </p:grpSpPr>
        <p:sp>
          <p:nvSpPr>
            <p:cNvPr id="51" name="Oval 50"/>
            <p:cNvSpPr/>
            <p:nvPr/>
          </p:nvSpPr>
          <p:spPr>
            <a:xfrm>
              <a:off x="4982170" y="3742498"/>
              <a:ext cx="296271" cy="284087"/>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52" name="Oval 51"/>
            <p:cNvSpPr/>
            <p:nvPr/>
          </p:nvSpPr>
          <p:spPr>
            <a:xfrm>
              <a:off x="3880399" y="295068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53" name="Oval 52"/>
            <p:cNvSpPr/>
            <p:nvPr/>
          </p:nvSpPr>
          <p:spPr>
            <a:xfrm>
              <a:off x="5883806" y="2914649"/>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54" name="Oval 53"/>
            <p:cNvSpPr/>
            <p:nvPr/>
          </p:nvSpPr>
          <p:spPr>
            <a:xfrm>
              <a:off x="5152758" y="4847206"/>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5" name="Straight Connector 54"/>
            <p:cNvCxnSpPr/>
            <p:nvPr/>
          </p:nvCxnSpPr>
          <p:spPr>
            <a:xfrm flipH="1" flipV="1">
              <a:off x="4133282" y="3193171"/>
              <a:ext cx="892276" cy="590931"/>
            </a:xfrm>
            <a:prstGeom prst="line">
              <a:avLst/>
            </a:prstGeom>
          </p:spPr>
          <p:style>
            <a:lnRef idx="1">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35053" y="3157132"/>
              <a:ext cx="692141" cy="626970"/>
            </a:xfrm>
            <a:prstGeom prst="line">
              <a:avLst/>
            </a:prstGeom>
          </p:spPr>
          <p:style>
            <a:lnRef idx="1">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130306" y="4026585"/>
              <a:ext cx="170588" cy="820621"/>
            </a:xfrm>
            <a:prstGeom prst="line">
              <a:avLst/>
            </a:prstGeom>
          </p:spPr>
          <p:style>
            <a:lnRef idx="1">
              <a:schemeClr val="accent1"/>
            </a:lnRef>
            <a:fillRef idx="0">
              <a:schemeClr val="accent1"/>
            </a:fillRef>
            <a:effectRef idx="1">
              <a:schemeClr val="accent1"/>
            </a:effectRef>
            <a:fontRef idx="minor">
              <a:schemeClr val="tx1"/>
            </a:fontRef>
          </p:style>
        </p:cxnSp>
        <p:sp>
          <p:nvSpPr>
            <p:cNvPr id="58" name="Oval 57"/>
            <p:cNvSpPr/>
            <p:nvPr/>
          </p:nvSpPr>
          <p:spPr>
            <a:xfrm rot="3176766">
              <a:off x="4884296" y="2576021"/>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59" name="Oval 58"/>
            <p:cNvSpPr/>
            <p:nvPr/>
          </p:nvSpPr>
          <p:spPr>
            <a:xfrm rot="3176766">
              <a:off x="6060527" y="391842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0" name="Oval 59"/>
            <p:cNvSpPr/>
            <p:nvPr/>
          </p:nvSpPr>
          <p:spPr>
            <a:xfrm rot="3176766">
              <a:off x="4329945" y="4705163"/>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1" name="Oval 60"/>
            <p:cNvSpPr/>
            <p:nvPr/>
          </p:nvSpPr>
          <p:spPr>
            <a:xfrm rot="4971397">
              <a:off x="5753194" y="4416607"/>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2" name="Oval 61"/>
            <p:cNvSpPr/>
            <p:nvPr/>
          </p:nvSpPr>
          <p:spPr>
            <a:xfrm rot="4971397">
              <a:off x="3869172" y="408730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63" name="Straight Connector 62"/>
            <p:cNvCxnSpPr/>
            <p:nvPr/>
          </p:nvCxnSpPr>
          <p:spPr>
            <a:xfrm flipH="1" flipV="1">
              <a:off x="5121693" y="2836287"/>
              <a:ext cx="8613" cy="906211"/>
            </a:xfrm>
            <a:prstGeom prst="line">
              <a:avLst/>
            </a:prstGeom>
          </p:spPr>
          <p:style>
            <a:lnRef idx="1">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278441" y="3884542"/>
              <a:ext cx="786947" cy="152855"/>
            </a:xfrm>
            <a:prstGeom prst="line">
              <a:avLst/>
            </a:prstGeom>
          </p:spPr>
          <p:style>
            <a:lnRef idx="1">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235053" y="3984981"/>
              <a:ext cx="553591" cy="482225"/>
            </a:xfrm>
            <a:prstGeom prst="line">
              <a:avLst/>
            </a:prstGeom>
          </p:spPr>
          <p:style>
            <a:lnRef idx="1">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4591441" y="3984981"/>
              <a:ext cx="434117" cy="776635"/>
            </a:xfrm>
            <a:prstGeom prst="line">
              <a:avLst/>
            </a:prstGeom>
          </p:spPr>
          <p:style>
            <a:lnRef idx="1">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4158249" y="3884542"/>
              <a:ext cx="823921" cy="327146"/>
            </a:xfrm>
            <a:prstGeom prst="line">
              <a:avLst/>
            </a:prstGeom>
          </p:spPr>
          <p:style>
            <a:lnRef idx="1">
              <a:schemeClr val="accent1"/>
            </a:lnRef>
            <a:fillRef idx="0">
              <a:schemeClr val="accent1"/>
            </a:fillRef>
            <a:effectRef idx="1">
              <a:schemeClr val="accent1"/>
            </a:effectRef>
            <a:fontRef idx="minor">
              <a:schemeClr val="tx1"/>
            </a:fontRef>
          </p:style>
        </p:cxnSp>
      </p:grpSp>
      <p:grpSp>
        <p:nvGrpSpPr>
          <p:cNvPr id="68" name="Group 67"/>
          <p:cNvGrpSpPr/>
          <p:nvPr/>
        </p:nvGrpSpPr>
        <p:grpSpPr>
          <a:xfrm>
            <a:off x="4544264" y="1837526"/>
            <a:ext cx="875812" cy="906211"/>
            <a:chOff x="3875264" y="2569929"/>
            <a:chExt cx="2475442" cy="2561364"/>
          </a:xfrm>
        </p:grpSpPr>
        <p:sp>
          <p:nvSpPr>
            <p:cNvPr id="69" name="Oval 68"/>
            <p:cNvSpPr/>
            <p:nvPr/>
          </p:nvSpPr>
          <p:spPr>
            <a:xfrm>
              <a:off x="4982170" y="3742498"/>
              <a:ext cx="296271" cy="284087"/>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0" name="Oval 69"/>
            <p:cNvSpPr/>
            <p:nvPr/>
          </p:nvSpPr>
          <p:spPr>
            <a:xfrm>
              <a:off x="3880399" y="295068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1" name="Oval 70"/>
            <p:cNvSpPr/>
            <p:nvPr/>
          </p:nvSpPr>
          <p:spPr>
            <a:xfrm>
              <a:off x="5883806" y="2914649"/>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2" name="Oval 71"/>
            <p:cNvSpPr/>
            <p:nvPr/>
          </p:nvSpPr>
          <p:spPr>
            <a:xfrm>
              <a:off x="5152758" y="4847206"/>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73" name="Straight Connector 72"/>
            <p:cNvCxnSpPr/>
            <p:nvPr/>
          </p:nvCxnSpPr>
          <p:spPr>
            <a:xfrm flipH="1" flipV="1">
              <a:off x="4133282" y="3193171"/>
              <a:ext cx="892276" cy="590931"/>
            </a:xfrm>
            <a:prstGeom prst="line">
              <a:avLst/>
            </a:prstGeom>
          </p:spPr>
          <p:style>
            <a:lnRef idx="1">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5235053" y="3157132"/>
              <a:ext cx="692141" cy="626970"/>
            </a:xfrm>
            <a:prstGeom prst="line">
              <a:avLst/>
            </a:prstGeom>
          </p:spPr>
          <p:style>
            <a:lnRef idx="1">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130306" y="4026585"/>
              <a:ext cx="170588" cy="820621"/>
            </a:xfrm>
            <a:prstGeom prst="line">
              <a:avLst/>
            </a:prstGeom>
          </p:spPr>
          <p:style>
            <a:lnRef idx="1">
              <a:schemeClr val="accent1"/>
            </a:lnRef>
            <a:fillRef idx="0">
              <a:schemeClr val="accent1"/>
            </a:fillRef>
            <a:effectRef idx="1">
              <a:schemeClr val="accent1"/>
            </a:effectRef>
            <a:fontRef idx="minor">
              <a:schemeClr val="tx1"/>
            </a:fontRef>
          </p:style>
        </p:cxnSp>
        <p:sp>
          <p:nvSpPr>
            <p:cNvPr id="76" name="Oval 75"/>
            <p:cNvSpPr/>
            <p:nvPr/>
          </p:nvSpPr>
          <p:spPr>
            <a:xfrm rot="3176766">
              <a:off x="4884296" y="2576021"/>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7" name="Oval 76"/>
            <p:cNvSpPr/>
            <p:nvPr/>
          </p:nvSpPr>
          <p:spPr>
            <a:xfrm rot="3176766">
              <a:off x="6060527" y="391842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8" name="Oval 77"/>
            <p:cNvSpPr/>
            <p:nvPr/>
          </p:nvSpPr>
          <p:spPr>
            <a:xfrm rot="3176766">
              <a:off x="4329945" y="4705163"/>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9" name="Oval 78"/>
            <p:cNvSpPr/>
            <p:nvPr/>
          </p:nvSpPr>
          <p:spPr>
            <a:xfrm rot="4971397">
              <a:off x="5753194" y="4416607"/>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80" name="Oval 79"/>
            <p:cNvSpPr/>
            <p:nvPr/>
          </p:nvSpPr>
          <p:spPr>
            <a:xfrm rot="4971397">
              <a:off x="3869172" y="408730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81" name="Straight Connector 80"/>
            <p:cNvCxnSpPr/>
            <p:nvPr/>
          </p:nvCxnSpPr>
          <p:spPr>
            <a:xfrm flipH="1" flipV="1">
              <a:off x="5121693" y="2836287"/>
              <a:ext cx="8613" cy="906211"/>
            </a:xfrm>
            <a:prstGeom prst="line">
              <a:avLst/>
            </a:prstGeom>
          </p:spPr>
          <p:style>
            <a:lnRef idx="1">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278441" y="3884542"/>
              <a:ext cx="786947" cy="152855"/>
            </a:xfrm>
            <a:prstGeom prst="line">
              <a:avLst/>
            </a:prstGeom>
          </p:spPr>
          <p:style>
            <a:lnRef idx="1">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5235053" y="3984981"/>
              <a:ext cx="553591" cy="482225"/>
            </a:xfrm>
            <a:prstGeom prst="line">
              <a:avLst/>
            </a:prstGeom>
          </p:spPr>
          <p:style>
            <a:lnRef idx="1">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4591441" y="3984981"/>
              <a:ext cx="434117" cy="776635"/>
            </a:xfrm>
            <a:prstGeom prst="line">
              <a:avLst/>
            </a:prstGeom>
          </p:spPr>
          <p:style>
            <a:lnRef idx="1">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4158249" y="3884542"/>
              <a:ext cx="823921" cy="327146"/>
            </a:xfrm>
            <a:prstGeom prst="line">
              <a:avLst/>
            </a:prstGeom>
          </p:spPr>
          <p:style>
            <a:lnRef idx="1">
              <a:schemeClr val="accent1"/>
            </a:lnRef>
            <a:fillRef idx="0">
              <a:schemeClr val="accent1"/>
            </a:fillRef>
            <a:effectRef idx="1">
              <a:schemeClr val="accent1"/>
            </a:effectRef>
            <a:fontRef idx="minor">
              <a:schemeClr val="tx1"/>
            </a:fontRef>
          </p:style>
        </p:cxnSp>
      </p:grpSp>
      <p:grpSp>
        <p:nvGrpSpPr>
          <p:cNvPr id="86" name="Group 85"/>
          <p:cNvGrpSpPr/>
          <p:nvPr/>
        </p:nvGrpSpPr>
        <p:grpSpPr>
          <a:xfrm>
            <a:off x="6047193" y="2447122"/>
            <a:ext cx="875812" cy="906211"/>
            <a:chOff x="3875264" y="2569929"/>
            <a:chExt cx="2475442" cy="2561364"/>
          </a:xfrm>
        </p:grpSpPr>
        <p:sp>
          <p:nvSpPr>
            <p:cNvPr id="87" name="Oval 86"/>
            <p:cNvSpPr/>
            <p:nvPr/>
          </p:nvSpPr>
          <p:spPr>
            <a:xfrm>
              <a:off x="4982170" y="3742498"/>
              <a:ext cx="296271" cy="284087"/>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88" name="Oval 87"/>
            <p:cNvSpPr/>
            <p:nvPr/>
          </p:nvSpPr>
          <p:spPr>
            <a:xfrm>
              <a:off x="3880399" y="295068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89" name="Oval 88"/>
            <p:cNvSpPr/>
            <p:nvPr/>
          </p:nvSpPr>
          <p:spPr>
            <a:xfrm>
              <a:off x="5883806" y="2914649"/>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0" name="Oval 89"/>
            <p:cNvSpPr/>
            <p:nvPr/>
          </p:nvSpPr>
          <p:spPr>
            <a:xfrm>
              <a:off x="5152758" y="4847206"/>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91" name="Straight Connector 90"/>
            <p:cNvCxnSpPr/>
            <p:nvPr/>
          </p:nvCxnSpPr>
          <p:spPr>
            <a:xfrm flipH="1" flipV="1">
              <a:off x="4133282" y="3193171"/>
              <a:ext cx="892276" cy="590931"/>
            </a:xfrm>
            <a:prstGeom prst="line">
              <a:avLst/>
            </a:prstGeom>
          </p:spPr>
          <p:style>
            <a:lnRef idx="1">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5235053" y="3157132"/>
              <a:ext cx="692141" cy="626970"/>
            </a:xfrm>
            <a:prstGeom prst="line">
              <a:avLst/>
            </a:prstGeom>
          </p:spPr>
          <p:style>
            <a:lnRef idx="1">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5130306" y="4026585"/>
              <a:ext cx="170588" cy="820621"/>
            </a:xfrm>
            <a:prstGeom prst="line">
              <a:avLst/>
            </a:prstGeom>
          </p:spPr>
          <p:style>
            <a:lnRef idx="1">
              <a:schemeClr val="accent1"/>
            </a:lnRef>
            <a:fillRef idx="0">
              <a:schemeClr val="accent1"/>
            </a:fillRef>
            <a:effectRef idx="1">
              <a:schemeClr val="accent1"/>
            </a:effectRef>
            <a:fontRef idx="minor">
              <a:schemeClr val="tx1"/>
            </a:fontRef>
          </p:style>
        </p:cxnSp>
        <p:sp>
          <p:nvSpPr>
            <p:cNvPr id="94" name="Oval 93"/>
            <p:cNvSpPr/>
            <p:nvPr/>
          </p:nvSpPr>
          <p:spPr>
            <a:xfrm rot="3176766">
              <a:off x="4884296" y="2576021"/>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5" name="Oval 94"/>
            <p:cNvSpPr/>
            <p:nvPr/>
          </p:nvSpPr>
          <p:spPr>
            <a:xfrm rot="3176766">
              <a:off x="6060527" y="391842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6" name="Oval 95"/>
            <p:cNvSpPr/>
            <p:nvPr/>
          </p:nvSpPr>
          <p:spPr>
            <a:xfrm rot="3176766">
              <a:off x="4329945" y="4705163"/>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7" name="Oval 96"/>
            <p:cNvSpPr/>
            <p:nvPr/>
          </p:nvSpPr>
          <p:spPr>
            <a:xfrm rot="4971397">
              <a:off x="5753194" y="4416607"/>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8" name="Oval 97"/>
            <p:cNvSpPr/>
            <p:nvPr/>
          </p:nvSpPr>
          <p:spPr>
            <a:xfrm rot="4971397">
              <a:off x="3869172" y="408730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99" name="Straight Connector 98"/>
            <p:cNvCxnSpPr/>
            <p:nvPr/>
          </p:nvCxnSpPr>
          <p:spPr>
            <a:xfrm flipH="1" flipV="1">
              <a:off x="5121693" y="2836287"/>
              <a:ext cx="8613" cy="906211"/>
            </a:xfrm>
            <a:prstGeom prst="line">
              <a:avLst/>
            </a:prstGeom>
          </p:spPr>
          <p:style>
            <a:lnRef idx="1">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278441" y="3884542"/>
              <a:ext cx="786947" cy="152855"/>
            </a:xfrm>
            <a:prstGeom prst="line">
              <a:avLst/>
            </a:prstGeom>
          </p:spPr>
          <p:style>
            <a:lnRef idx="1">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5235053" y="3984981"/>
              <a:ext cx="553591" cy="482225"/>
            </a:xfrm>
            <a:prstGeom prst="line">
              <a:avLst/>
            </a:prstGeom>
          </p:spPr>
          <p:style>
            <a:lnRef idx="1">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4591441" y="3984981"/>
              <a:ext cx="434117" cy="776635"/>
            </a:xfrm>
            <a:prstGeom prst="line">
              <a:avLst/>
            </a:prstGeom>
          </p:spPr>
          <p:style>
            <a:lnRef idx="1">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4158249" y="3884542"/>
              <a:ext cx="823921" cy="327146"/>
            </a:xfrm>
            <a:prstGeom prst="line">
              <a:avLst/>
            </a:prstGeom>
          </p:spPr>
          <p:style>
            <a:lnRef idx="1">
              <a:schemeClr val="accent1"/>
            </a:lnRef>
            <a:fillRef idx="0">
              <a:schemeClr val="accent1"/>
            </a:fillRef>
            <a:effectRef idx="1">
              <a:schemeClr val="accent1"/>
            </a:effectRef>
            <a:fontRef idx="minor">
              <a:schemeClr val="tx1"/>
            </a:fontRef>
          </p:style>
        </p:cxnSp>
      </p:grpSp>
      <p:grpSp>
        <p:nvGrpSpPr>
          <p:cNvPr id="104" name="Group 103"/>
          <p:cNvGrpSpPr/>
          <p:nvPr/>
        </p:nvGrpSpPr>
        <p:grpSpPr>
          <a:xfrm>
            <a:off x="6200689" y="3867799"/>
            <a:ext cx="875812" cy="906211"/>
            <a:chOff x="3875264" y="2569929"/>
            <a:chExt cx="2475442" cy="2561364"/>
          </a:xfrm>
        </p:grpSpPr>
        <p:sp>
          <p:nvSpPr>
            <p:cNvPr id="105" name="Oval 104"/>
            <p:cNvSpPr/>
            <p:nvPr/>
          </p:nvSpPr>
          <p:spPr>
            <a:xfrm>
              <a:off x="4982170" y="3742498"/>
              <a:ext cx="296271" cy="284087"/>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06" name="Oval 105"/>
            <p:cNvSpPr/>
            <p:nvPr/>
          </p:nvSpPr>
          <p:spPr>
            <a:xfrm>
              <a:off x="3880399" y="295068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07" name="Oval 106"/>
            <p:cNvSpPr/>
            <p:nvPr/>
          </p:nvSpPr>
          <p:spPr>
            <a:xfrm>
              <a:off x="5883806" y="2914649"/>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08" name="Oval 107"/>
            <p:cNvSpPr/>
            <p:nvPr/>
          </p:nvSpPr>
          <p:spPr>
            <a:xfrm>
              <a:off x="5152758" y="4847206"/>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flipH="1" flipV="1">
              <a:off x="4133282" y="3193171"/>
              <a:ext cx="892276" cy="590931"/>
            </a:xfrm>
            <a:prstGeom prst="line">
              <a:avLst/>
            </a:prstGeom>
          </p:spPr>
          <p:style>
            <a:lnRef idx="1">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5235053" y="3157132"/>
              <a:ext cx="692141" cy="626970"/>
            </a:xfrm>
            <a:prstGeom prst="line">
              <a:avLst/>
            </a:prstGeom>
          </p:spPr>
          <p:style>
            <a:lnRef idx="1">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5130306" y="4026585"/>
              <a:ext cx="170588" cy="820621"/>
            </a:xfrm>
            <a:prstGeom prst="line">
              <a:avLst/>
            </a:prstGeom>
          </p:spPr>
          <p:style>
            <a:lnRef idx="1">
              <a:schemeClr val="accent1"/>
            </a:lnRef>
            <a:fillRef idx="0">
              <a:schemeClr val="accent1"/>
            </a:fillRef>
            <a:effectRef idx="1">
              <a:schemeClr val="accent1"/>
            </a:effectRef>
            <a:fontRef idx="minor">
              <a:schemeClr val="tx1"/>
            </a:fontRef>
          </p:style>
        </p:cxnSp>
        <p:sp>
          <p:nvSpPr>
            <p:cNvPr id="112" name="Oval 111"/>
            <p:cNvSpPr/>
            <p:nvPr/>
          </p:nvSpPr>
          <p:spPr>
            <a:xfrm rot="3176766">
              <a:off x="4884296" y="2576021"/>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3" name="Oval 112"/>
            <p:cNvSpPr/>
            <p:nvPr/>
          </p:nvSpPr>
          <p:spPr>
            <a:xfrm rot="3176766">
              <a:off x="6060527" y="391842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4" name="Oval 113"/>
            <p:cNvSpPr/>
            <p:nvPr/>
          </p:nvSpPr>
          <p:spPr>
            <a:xfrm rot="3176766">
              <a:off x="4329945" y="4705163"/>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5" name="Oval 114"/>
            <p:cNvSpPr/>
            <p:nvPr/>
          </p:nvSpPr>
          <p:spPr>
            <a:xfrm rot="4971397">
              <a:off x="5753194" y="4416607"/>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6" name="Oval 115"/>
            <p:cNvSpPr/>
            <p:nvPr/>
          </p:nvSpPr>
          <p:spPr>
            <a:xfrm rot="4971397">
              <a:off x="3869172" y="408730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flipH="1" flipV="1">
              <a:off x="5121693" y="2836287"/>
              <a:ext cx="8613" cy="906211"/>
            </a:xfrm>
            <a:prstGeom prst="line">
              <a:avLst/>
            </a:prstGeom>
          </p:spPr>
          <p:style>
            <a:lnRef idx="1">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278441" y="3884542"/>
              <a:ext cx="786947" cy="152855"/>
            </a:xfrm>
            <a:prstGeom prst="line">
              <a:avLst/>
            </a:prstGeom>
          </p:spPr>
          <p:style>
            <a:lnRef idx="1">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235053" y="3984981"/>
              <a:ext cx="553591" cy="482225"/>
            </a:xfrm>
            <a:prstGeom prst="line">
              <a:avLst/>
            </a:prstGeom>
          </p:spPr>
          <p:style>
            <a:lnRef idx="1">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a:off x="4591441" y="3984981"/>
              <a:ext cx="434117" cy="776635"/>
            </a:xfrm>
            <a:prstGeom prst="line">
              <a:avLst/>
            </a:prstGeom>
          </p:spPr>
          <p:style>
            <a:lnRef idx="1">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4158249" y="3884542"/>
              <a:ext cx="823921" cy="327146"/>
            </a:xfrm>
            <a:prstGeom prst="line">
              <a:avLst/>
            </a:prstGeom>
          </p:spPr>
          <p:style>
            <a:lnRef idx="1">
              <a:schemeClr val="accent1"/>
            </a:lnRef>
            <a:fillRef idx="0">
              <a:schemeClr val="accent1"/>
            </a:fillRef>
            <a:effectRef idx="1">
              <a:schemeClr val="accent1"/>
            </a:effectRef>
            <a:fontRef idx="minor">
              <a:schemeClr val="tx1"/>
            </a:fontRef>
          </p:style>
        </p:cxnSp>
      </p:grpSp>
      <p:grpSp>
        <p:nvGrpSpPr>
          <p:cNvPr id="122" name="Group 121"/>
          <p:cNvGrpSpPr/>
          <p:nvPr/>
        </p:nvGrpSpPr>
        <p:grpSpPr>
          <a:xfrm>
            <a:off x="5894916" y="4442554"/>
            <a:ext cx="875812" cy="906211"/>
            <a:chOff x="3875264" y="2569929"/>
            <a:chExt cx="2475442" cy="2561364"/>
          </a:xfrm>
        </p:grpSpPr>
        <p:sp>
          <p:nvSpPr>
            <p:cNvPr id="123" name="Oval 122"/>
            <p:cNvSpPr/>
            <p:nvPr/>
          </p:nvSpPr>
          <p:spPr>
            <a:xfrm>
              <a:off x="4982170" y="3742498"/>
              <a:ext cx="296271" cy="284087"/>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24" name="Oval 123"/>
            <p:cNvSpPr/>
            <p:nvPr/>
          </p:nvSpPr>
          <p:spPr>
            <a:xfrm>
              <a:off x="3880399" y="295068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25" name="Oval 124"/>
            <p:cNvSpPr/>
            <p:nvPr/>
          </p:nvSpPr>
          <p:spPr>
            <a:xfrm>
              <a:off x="5883806" y="2914649"/>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26" name="Oval 125"/>
            <p:cNvSpPr/>
            <p:nvPr/>
          </p:nvSpPr>
          <p:spPr>
            <a:xfrm>
              <a:off x="5152758" y="4847206"/>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27" name="Straight Connector 126"/>
            <p:cNvCxnSpPr/>
            <p:nvPr/>
          </p:nvCxnSpPr>
          <p:spPr>
            <a:xfrm flipH="1" flipV="1">
              <a:off x="4133282" y="3193171"/>
              <a:ext cx="892276" cy="590931"/>
            </a:xfrm>
            <a:prstGeom prst="line">
              <a:avLst/>
            </a:prstGeom>
          </p:spPr>
          <p:style>
            <a:lnRef idx="1">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V="1">
              <a:off x="5235053" y="3157132"/>
              <a:ext cx="692141" cy="626970"/>
            </a:xfrm>
            <a:prstGeom prst="line">
              <a:avLst/>
            </a:prstGeom>
          </p:spPr>
          <p:style>
            <a:lnRef idx="1">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130306" y="4026585"/>
              <a:ext cx="170588" cy="820621"/>
            </a:xfrm>
            <a:prstGeom prst="line">
              <a:avLst/>
            </a:prstGeom>
          </p:spPr>
          <p:style>
            <a:lnRef idx="1">
              <a:schemeClr val="accent1"/>
            </a:lnRef>
            <a:fillRef idx="0">
              <a:schemeClr val="accent1"/>
            </a:fillRef>
            <a:effectRef idx="1">
              <a:schemeClr val="accent1"/>
            </a:effectRef>
            <a:fontRef idx="minor">
              <a:schemeClr val="tx1"/>
            </a:fontRef>
          </p:style>
        </p:cxnSp>
        <p:sp>
          <p:nvSpPr>
            <p:cNvPr id="130" name="Oval 129"/>
            <p:cNvSpPr/>
            <p:nvPr/>
          </p:nvSpPr>
          <p:spPr>
            <a:xfrm rot="3176766">
              <a:off x="4884296" y="2576021"/>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1" name="Oval 130"/>
            <p:cNvSpPr/>
            <p:nvPr/>
          </p:nvSpPr>
          <p:spPr>
            <a:xfrm rot="3176766">
              <a:off x="6060527" y="391842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2" name="Oval 131"/>
            <p:cNvSpPr/>
            <p:nvPr/>
          </p:nvSpPr>
          <p:spPr>
            <a:xfrm rot="3176766">
              <a:off x="4329945" y="4705163"/>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3" name="Oval 132"/>
            <p:cNvSpPr/>
            <p:nvPr/>
          </p:nvSpPr>
          <p:spPr>
            <a:xfrm rot="4971397">
              <a:off x="5753194" y="4416607"/>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4" name="Oval 133"/>
            <p:cNvSpPr/>
            <p:nvPr/>
          </p:nvSpPr>
          <p:spPr>
            <a:xfrm rot="4971397">
              <a:off x="3869172" y="408730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35" name="Straight Connector 134"/>
            <p:cNvCxnSpPr/>
            <p:nvPr/>
          </p:nvCxnSpPr>
          <p:spPr>
            <a:xfrm flipH="1" flipV="1">
              <a:off x="5121693" y="2836287"/>
              <a:ext cx="8613" cy="906211"/>
            </a:xfrm>
            <a:prstGeom prst="line">
              <a:avLst/>
            </a:prstGeom>
          </p:spPr>
          <p:style>
            <a:lnRef idx="1">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5278441" y="3884542"/>
              <a:ext cx="786947" cy="152855"/>
            </a:xfrm>
            <a:prstGeom prst="line">
              <a:avLst/>
            </a:prstGeom>
          </p:spPr>
          <p:style>
            <a:lnRef idx="1">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235053" y="3984981"/>
              <a:ext cx="553591" cy="482225"/>
            </a:xfrm>
            <a:prstGeom prst="line">
              <a:avLst/>
            </a:prstGeom>
          </p:spPr>
          <p:style>
            <a:lnRef idx="1">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4591441" y="3984981"/>
              <a:ext cx="434117" cy="776635"/>
            </a:xfrm>
            <a:prstGeom prst="line">
              <a:avLst/>
            </a:prstGeom>
          </p:spPr>
          <p:style>
            <a:lnRef idx="1">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4158249" y="3884542"/>
              <a:ext cx="823921" cy="327146"/>
            </a:xfrm>
            <a:prstGeom prst="line">
              <a:avLst/>
            </a:prstGeom>
          </p:spPr>
          <p:style>
            <a:lnRef idx="1">
              <a:schemeClr val="accent1"/>
            </a:lnRef>
            <a:fillRef idx="0">
              <a:schemeClr val="accent1"/>
            </a:fillRef>
            <a:effectRef idx="1">
              <a:schemeClr val="accent1"/>
            </a:effectRef>
            <a:fontRef idx="minor">
              <a:schemeClr val="tx1"/>
            </a:fontRef>
          </p:style>
        </p:cxnSp>
      </p:grpSp>
      <p:grpSp>
        <p:nvGrpSpPr>
          <p:cNvPr id="140" name="Group 139"/>
          <p:cNvGrpSpPr/>
          <p:nvPr/>
        </p:nvGrpSpPr>
        <p:grpSpPr>
          <a:xfrm>
            <a:off x="4879908" y="5020214"/>
            <a:ext cx="875812" cy="906211"/>
            <a:chOff x="3875264" y="2569929"/>
            <a:chExt cx="2475442" cy="2561364"/>
          </a:xfrm>
        </p:grpSpPr>
        <p:sp>
          <p:nvSpPr>
            <p:cNvPr id="141" name="Oval 140"/>
            <p:cNvSpPr/>
            <p:nvPr/>
          </p:nvSpPr>
          <p:spPr>
            <a:xfrm>
              <a:off x="4982170" y="3742498"/>
              <a:ext cx="296271" cy="284087"/>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2" name="Oval 141"/>
            <p:cNvSpPr/>
            <p:nvPr/>
          </p:nvSpPr>
          <p:spPr>
            <a:xfrm>
              <a:off x="3880399" y="295068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3" name="Oval 142"/>
            <p:cNvSpPr/>
            <p:nvPr/>
          </p:nvSpPr>
          <p:spPr>
            <a:xfrm>
              <a:off x="5883806" y="2914649"/>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4" name="Oval 143"/>
            <p:cNvSpPr/>
            <p:nvPr/>
          </p:nvSpPr>
          <p:spPr>
            <a:xfrm>
              <a:off x="5152758" y="4847206"/>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45" name="Straight Connector 144"/>
            <p:cNvCxnSpPr/>
            <p:nvPr/>
          </p:nvCxnSpPr>
          <p:spPr>
            <a:xfrm flipH="1" flipV="1">
              <a:off x="4133282" y="3193171"/>
              <a:ext cx="892276" cy="590931"/>
            </a:xfrm>
            <a:prstGeom prst="line">
              <a:avLst/>
            </a:prstGeom>
          </p:spPr>
          <p:style>
            <a:lnRef idx="1">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V="1">
              <a:off x="5235053" y="3157132"/>
              <a:ext cx="692141" cy="626970"/>
            </a:xfrm>
            <a:prstGeom prst="line">
              <a:avLst/>
            </a:prstGeom>
          </p:spPr>
          <p:style>
            <a:lnRef idx="1">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5130306" y="4026585"/>
              <a:ext cx="170588" cy="820621"/>
            </a:xfrm>
            <a:prstGeom prst="line">
              <a:avLst/>
            </a:prstGeom>
          </p:spPr>
          <p:style>
            <a:lnRef idx="1">
              <a:schemeClr val="accent1"/>
            </a:lnRef>
            <a:fillRef idx="0">
              <a:schemeClr val="accent1"/>
            </a:fillRef>
            <a:effectRef idx="1">
              <a:schemeClr val="accent1"/>
            </a:effectRef>
            <a:fontRef idx="minor">
              <a:schemeClr val="tx1"/>
            </a:fontRef>
          </p:style>
        </p:cxnSp>
        <p:sp>
          <p:nvSpPr>
            <p:cNvPr id="148" name="Oval 147"/>
            <p:cNvSpPr/>
            <p:nvPr/>
          </p:nvSpPr>
          <p:spPr>
            <a:xfrm rot="3176766">
              <a:off x="4884296" y="2576021"/>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9" name="Oval 148"/>
            <p:cNvSpPr/>
            <p:nvPr/>
          </p:nvSpPr>
          <p:spPr>
            <a:xfrm rot="3176766">
              <a:off x="6060527" y="391842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50" name="Oval 149"/>
            <p:cNvSpPr/>
            <p:nvPr/>
          </p:nvSpPr>
          <p:spPr>
            <a:xfrm rot="3176766">
              <a:off x="4329945" y="4705163"/>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51" name="Oval 150"/>
            <p:cNvSpPr/>
            <p:nvPr/>
          </p:nvSpPr>
          <p:spPr>
            <a:xfrm rot="4971397">
              <a:off x="5753194" y="4416607"/>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52" name="Oval 151"/>
            <p:cNvSpPr/>
            <p:nvPr/>
          </p:nvSpPr>
          <p:spPr>
            <a:xfrm rot="4971397">
              <a:off x="3869172" y="408730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53" name="Straight Connector 152"/>
            <p:cNvCxnSpPr/>
            <p:nvPr/>
          </p:nvCxnSpPr>
          <p:spPr>
            <a:xfrm flipH="1" flipV="1">
              <a:off x="5121693" y="2836287"/>
              <a:ext cx="8613" cy="906211"/>
            </a:xfrm>
            <a:prstGeom prst="line">
              <a:avLst/>
            </a:prstGeom>
          </p:spPr>
          <p:style>
            <a:lnRef idx="1">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278441" y="3884542"/>
              <a:ext cx="786947" cy="152855"/>
            </a:xfrm>
            <a:prstGeom prst="line">
              <a:avLst/>
            </a:prstGeom>
          </p:spPr>
          <p:style>
            <a:lnRef idx="1">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235053" y="3984981"/>
              <a:ext cx="553591" cy="482225"/>
            </a:xfrm>
            <a:prstGeom prst="line">
              <a:avLst/>
            </a:prstGeom>
          </p:spPr>
          <p:style>
            <a:lnRef idx="1">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H="1">
              <a:off x="4591441" y="3984981"/>
              <a:ext cx="434117" cy="776635"/>
            </a:xfrm>
            <a:prstGeom prst="line">
              <a:avLst/>
            </a:prstGeom>
          </p:spPr>
          <p:style>
            <a:lnRef idx="1">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H="1">
              <a:off x="4158249" y="3884542"/>
              <a:ext cx="823921" cy="327146"/>
            </a:xfrm>
            <a:prstGeom prst="line">
              <a:avLst/>
            </a:prstGeom>
          </p:spPr>
          <p:style>
            <a:lnRef idx="1">
              <a:schemeClr val="accent1"/>
            </a:lnRef>
            <a:fillRef idx="0">
              <a:schemeClr val="accent1"/>
            </a:fillRef>
            <a:effectRef idx="1">
              <a:schemeClr val="accent1"/>
            </a:effectRef>
            <a:fontRef idx="minor">
              <a:schemeClr val="tx1"/>
            </a:fontRef>
          </p:style>
        </p:cxnSp>
      </p:grpSp>
      <p:sp>
        <p:nvSpPr>
          <p:cNvPr id="3" name="Oval 2"/>
          <p:cNvSpPr/>
          <p:nvPr/>
        </p:nvSpPr>
        <p:spPr>
          <a:xfrm>
            <a:off x="4982170" y="3742498"/>
            <a:ext cx="296271" cy="284087"/>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2" name="Oval 21"/>
          <p:cNvSpPr/>
          <p:nvPr/>
        </p:nvSpPr>
        <p:spPr>
          <a:xfrm>
            <a:off x="3880399" y="295068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8" name="Oval 27"/>
          <p:cNvSpPr/>
          <p:nvPr/>
        </p:nvSpPr>
        <p:spPr>
          <a:xfrm>
            <a:off x="5883806" y="2914649"/>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Oval 28"/>
          <p:cNvSpPr/>
          <p:nvPr/>
        </p:nvSpPr>
        <p:spPr>
          <a:xfrm>
            <a:off x="5152758" y="4847206"/>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 name="Straight Connector 4"/>
          <p:cNvCxnSpPr>
            <a:stCxn id="3" idx="1"/>
            <a:endCxn id="22" idx="5"/>
          </p:cNvCxnSpPr>
          <p:nvPr/>
        </p:nvCxnSpPr>
        <p:spPr>
          <a:xfrm flipH="1" flipV="1">
            <a:off x="4133282" y="3193171"/>
            <a:ext cx="892276" cy="590931"/>
          </a:xfrm>
          <a:prstGeom prst="line">
            <a:avLst/>
          </a:prstGeom>
        </p:spPr>
        <p:style>
          <a:lnRef idx="1">
            <a:schemeClr val="accent1"/>
          </a:lnRef>
          <a:fillRef idx="0">
            <a:schemeClr val="accent1"/>
          </a:fillRef>
          <a:effectRef idx="1">
            <a:schemeClr val="accent1"/>
          </a:effectRef>
          <a:fontRef idx="minor">
            <a:schemeClr val="tx1"/>
          </a:fontRef>
        </p:style>
      </p:cxnSp>
      <p:cxnSp>
        <p:nvCxnSpPr>
          <p:cNvPr id="30" name="Straight Connector 29"/>
          <p:cNvCxnSpPr>
            <a:stCxn id="3" idx="7"/>
            <a:endCxn id="28" idx="3"/>
          </p:cNvCxnSpPr>
          <p:nvPr/>
        </p:nvCxnSpPr>
        <p:spPr>
          <a:xfrm flipV="1">
            <a:off x="5235053" y="3157132"/>
            <a:ext cx="692141" cy="626970"/>
          </a:xfrm>
          <a:prstGeom prst="line">
            <a:avLst/>
          </a:prstGeom>
        </p:spPr>
        <p:style>
          <a:lnRef idx="1">
            <a:schemeClr val="accent1"/>
          </a:lnRef>
          <a:fillRef idx="0">
            <a:schemeClr val="accent1"/>
          </a:fillRef>
          <a:effectRef idx="1">
            <a:schemeClr val="accent1"/>
          </a:effectRef>
          <a:fontRef idx="minor">
            <a:schemeClr val="tx1"/>
          </a:fontRef>
        </p:style>
      </p:cxnSp>
      <p:cxnSp>
        <p:nvCxnSpPr>
          <p:cNvPr id="31" name="Straight Connector 30"/>
          <p:cNvCxnSpPr>
            <a:stCxn id="3" idx="4"/>
            <a:endCxn id="29" idx="0"/>
          </p:cNvCxnSpPr>
          <p:nvPr/>
        </p:nvCxnSpPr>
        <p:spPr>
          <a:xfrm>
            <a:off x="5130306" y="4026585"/>
            <a:ext cx="170588" cy="820621"/>
          </a:xfrm>
          <a:prstGeom prst="line">
            <a:avLst/>
          </a:prstGeom>
        </p:spPr>
        <p:style>
          <a:lnRef idx="1">
            <a:schemeClr val="accent1"/>
          </a:lnRef>
          <a:fillRef idx="0">
            <a:schemeClr val="accent1"/>
          </a:fillRef>
          <a:effectRef idx="1">
            <a:schemeClr val="accent1"/>
          </a:effectRef>
          <a:fontRef idx="minor">
            <a:schemeClr val="tx1"/>
          </a:fontRef>
        </p:style>
      </p:cxnSp>
      <p:sp>
        <p:nvSpPr>
          <p:cNvPr id="12" name="Oval 11"/>
          <p:cNvSpPr/>
          <p:nvPr/>
        </p:nvSpPr>
        <p:spPr>
          <a:xfrm rot="3176766">
            <a:off x="4884296" y="2576021"/>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Oval 12"/>
          <p:cNvSpPr/>
          <p:nvPr/>
        </p:nvSpPr>
        <p:spPr>
          <a:xfrm rot="3176766">
            <a:off x="6060527" y="391842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Oval 13"/>
          <p:cNvSpPr/>
          <p:nvPr/>
        </p:nvSpPr>
        <p:spPr>
          <a:xfrm rot="3176766">
            <a:off x="4329945" y="4705163"/>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Oval 17"/>
          <p:cNvSpPr/>
          <p:nvPr/>
        </p:nvSpPr>
        <p:spPr>
          <a:xfrm rot="4971397">
            <a:off x="5753194" y="4416607"/>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Oval 18"/>
          <p:cNvSpPr/>
          <p:nvPr/>
        </p:nvSpPr>
        <p:spPr>
          <a:xfrm rot="4971397">
            <a:off x="3869172" y="4087308"/>
            <a:ext cx="296271" cy="284087"/>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8" name="Straight Connector 7"/>
          <p:cNvCxnSpPr>
            <a:stCxn id="3" idx="0"/>
            <a:endCxn id="12" idx="6"/>
          </p:cNvCxnSpPr>
          <p:nvPr/>
        </p:nvCxnSpPr>
        <p:spPr>
          <a:xfrm flipH="1" flipV="1">
            <a:off x="5121693" y="2836287"/>
            <a:ext cx="8613" cy="906211"/>
          </a:xfrm>
          <a:prstGeom prst="line">
            <a:avLst/>
          </a:prstGeom>
        </p:spPr>
        <p:style>
          <a:lnRef idx="1">
            <a:schemeClr val="accent1"/>
          </a:lnRef>
          <a:fillRef idx="0">
            <a:schemeClr val="accent1"/>
          </a:fillRef>
          <a:effectRef idx="1">
            <a:schemeClr val="accent1"/>
          </a:effectRef>
          <a:fontRef idx="minor">
            <a:schemeClr val="tx1"/>
          </a:fontRef>
        </p:style>
      </p:cxnSp>
      <p:cxnSp>
        <p:nvCxnSpPr>
          <p:cNvPr id="27" name="Straight Connector 26"/>
          <p:cNvCxnSpPr>
            <a:stCxn id="3" idx="6"/>
            <a:endCxn id="13" idx="3"/>
          </p:cNvCxnSpPr>
          <p:nvPr/>
        </p:nvCxnSpPr>
        <p:spPr>
          <a:xfrm>
            <a:off x="5278441" y="3884542"/>
            <a:ext cx="786947" cy="152855"/>
          </a:xfrm>
          <a:prstGeom prst="line">
            <a:avLst/>
          </a:prstGeom>
        </p:spPr>
        <p:style>
          <a:lnRef idx="1">
            <a:schemeClr val="accent1"/>
          </a:lnRef>
          <a:fillRef idx="0">
            <a:schemeClr val="accent1"/>
          </a:fillRef>
          <a:effectRef idx="1">
            <a:schemeClr val="accent1"/>
          </a:effectRef>
          <a:fontRef idx="minor">
            <a:schemeClr val="tx1"/>
          </a:fontRef>
        </p:style>
      </p:cxnSp>
      <p:cxnSp>
        <p:nvCxnSpPr>
          <p:cNvPr id="32" name="Straight Connector 31"/>
          <p:cNvCxnSpPr>
            <a:stCxn id="3" idx="5"/>
            <a:endCxn id="18" idx="3"/>
          </p:cNvCxnSpPr>
          <p:nvPr/>
        </p:nvCxnSpPr>
        <p:spPr>
          <a:xfrm>
            <a:off x="5235053" y="3984981"/>
            <a:ext cx="553591" cy="482225"/>
          </a:xfrm>
          <a:prstGeom prst="line">
            <a:avLst/>
          </a:prstGeom>
        </p:spPr>
        <p:style>
          <a:lnRef idx="1">
            <a:schemeClr val="accent1"/>
          </a:lnRef>
          <a:fillRef idx="0">
            <a:schemeClr val="accent1"/>
          </a:fillRef>
          <a:effectRef idx="1">
            <a:schemeClr val="accent1"/>
          </a:effectRef>
          <a:fontRef idx="minor">
            <a:schemeClr val="tx1"/>
          </a:fontRef>
        </p:style>
      </p:cxnSp>
      <p:cxnSp>
        <p:nvCxnSpPr>
          <p:cNvPr id="33" name="Straight Connector 32"/>
          <p:cNvCxnSpPr>
            <a:stCxn id="3" idx="3"/>
            <a:endCxn id="14" idx="0"/>
          </p:cNvCxnSpPr>
          <p:nvPr/>
        </p:nvCxnSpPr>
        <p:spPr>
          <a:xfrm flipH="1">
            <a:off x="4591441" y="3984981"/>
            <a:ext cx="434117" cy="776635"/>
          </a:xfrm>
          <a:prstGeom prst="line">
            <a:avLst/>
          </a:prstGeom>
        </p:spPr>
        <p:style>
          <a:lnRef idx="1">
            <a:schemeClr val="accent1"/>
          </a:lnRef>
          <a:fillRef idx="0">
            <a:schemeClr val="accent1"/>
          </a:fillRef>
          <a:effectRef idx="1">
            <a:schemeClr val="accent1"/>
          </a:effectRef>
          <a:fontRef idx="minor">
            <a:schemeClr val="tx1"/>
          </a:fontRef>
        </p:style>
      </p:cxnSp>
      <p:cxnSp>
        <p:nvCxnSpPr>
          <p:cNvPr id="35" name="Straight Connector 34"/>
          <p:cNvCxnSpPr>
            <a:stCxn id="3" idx="2"/>
            <a:endCxn id="19" idx="0"/>
          </p:cNvCxnSpPr>
          <p:nvPr/>
        </p:nvCxnSpPr>
        <p:spPr>
          <a:xfrm flipH="1">
            <a:off x="4158249" y="3884542"/>
            <a:ext cx="823921" cy="327146"/>
          </a:xfrm>
          <a:prstGeom prst="line">
            <a:avLst/>
          </a:prstGeom>
        </p:spPr>
        <p:style>
          <a:lnRef idx="1">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EB4864F-1558-4126-B7C5-5DA0A6E0B77B}"/>
              </a:ext>
            </a:extLst>
          </p:cNvPr>
          <p:cNvSpPr txBox="1"/>
          <p:nvPr/>
        </p:nvSpPr>
        <p:spPr>
          <a:xfrm>
            <a:off x="8864794" y="6222160"/>
            <a:ext cx="3273691" cy="369332"/>
          </a:xfrm>
          <a:prstGeom prst="rect">
            <a:avLst/>
          </a:prstGeom>
        </p:spPr>
        <p:txBody>
          <a:bodyPr wrap="square" rtlCol="0">
            <a:spAutoFit/>
          </a:bodyPr>
          <a:lstStyle/>
          <a:p>
            <a:r>
              <a:rPr lang="en-US" dirty="0"/>
              <a:t>See CS 186 for more!</a:t>
            </a:r>
          </a:p>
        </p:txBody>
      </p:sp>
    </p:spTree>
    <p:extLst>
      <p:ext uri="{BB962C8B-B14F-4D97-AF65-F5344CB8AC3E}">
        <p14:creationId xmlns:p14="http://schemas.microsoft.com/office/powerpoint/2010/main" val="1421068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schema illustration would best organize this data?</a:t>
            </a:r>
          </a:p>
        </p:txBody>
      </p:sp>
      <p:sp>
        <p:nvSpPr>
          <p:cNvPr id="4" name="TextBox 3"/>
          <p:cNvSpPr txBox="1"/>
          <p:nvPr/>
        </p:nvSpPr>
        <p:spPr>
          <a:xfrm>
            <a:off x="552450" y="1722162"/>
            <a:ext cx="9433993" cy="1938992"/>
          </a:xfrm>
          <a:prstGeom prst="rect">
            <a:avLst/>
          </a:prstGeom>
        </p:spPr>
        <p:txBody>
          <a:bodyPr wrap="none" rtlCol="0">
            <a:spAutoFit/>
          </a:bodyPr>
          <a:lstStyle/>
          <a:p>
            <a:r>
              <a:rPr lang="en-US" sz="2400" dirty="0">
                <a:latin typeface="Consolas" charset="0"/>
                <a:ea typeface="Consolas" charset="0"/>
                <a:cs typeface="Consolas" charset="0"/>
              </a:rPr>
              <a:t>Data(</a:t>
            </a:r>
            <a:r>
              <a:rPr lang="en-US" sz="2400" dirty="0" err="1">
                <a:latin typeface="Consolas" charset="0"/>
                <a:ea typeface="Consolas" charset="0"/>
                <a:cs typeface="Consolas" charset="0"/>
              </a:rPr>
              <a:t>calid</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student_name</a:t>
            </a:r>
            <a:r>
              <a:rPr lang="en-US" sz="2400" dirty="0">
                <a:latin typeface="Consolas" charset="0"/>
                <a:ea typeface="Consolas" charset="0"/>
                <a:cs typeface="Consolas" charset="0"/>
              </a:rPr>
              <a:t>, year, </a:t>
            </a:r>
          </a:p>
          <a:p>
            <a:r>
              <a:rPr lang="en-US" sz="2400" dirty="0">
                <a:latin typeface="Consolas" charset="0"/>
                <a:ea typeface="Consolas" charset="0"/>
                <a:cs typeface="Consolas" charset="0"/>
              </a:rPr>
              <a:t>	major, </a:t>
            </a:r>
            <a:r>
              <a:rPr lang="en-US" sz="2400" dirty="0" err="1">
                <a:latin typeface="Consolas" charset="0"/>
                <a:ea typeface="Consolas" charset="0"/>
                <a:cs typeface="Consolas" charset="0"/>
              </a:rPr>
              <a:t>major_grade_req</a:t>
            </a:r>
            <a:r>
              <a:rPr lang="en-US" sz="2400" dirty="0">
                <a:latin typeface="Consolas" charset="0"/>
                <a:ea typeface="Consolas" charset="0"/>
                <a:cs typeface="Consolas" charset="0"/>
              </a:rPr>
              <a:t>,</a:t>
            </a:r>
          </a:p>
          <a:p>
            <a:r>
              <a:rPr lang="en-US" sz="2400" dirty="0">
                <a:latin typeface="Consolas" charset="0"/>
                <a:ea typeface="Consolas" charset="0"/>
                <a:cs typeface="Consolas" charset="0"/>
              </a:rPr>
              <a:t>	asg1_name, asg1_pts, asg1_score, asg1_grader_name</a:t>
            </a:r>
          </a:p>
          <a:p>
            <a:r>
              <a:rPr lang="en-US" sz="2400" dirty="0">
                <a:latin typeface="Consolas" charset="0"/>
                <a:ea typeface="Consolas" charset="0"/>
                <a:cs typeface="Consolas" charset="0"/>
              </a:rPr>
              <a:t>	asg2_name, asg2_pts, asg2_score, asg2_grader_name</a:t>
            </a:r>
          </a:p>
          <a:p>
            <a:r>
              <a:rPr lang="en-US" sz="2400" dirty="0">
                <a:latin typeface="Consolas" charset="0"/>
                <a:ea typeface="Consolas" charset="0"/>
                <a:cs typeface="Consolas" charset="0"/>
              </a:rPr>
              <a:t>	</a:t>
            </a:r>
            <a:r>
              <a:rPr lang="en-US" sz="2400" dirty="0" err="1">
                <a:latin typeface="Consolas" charset="0"/>
                <a:ea typeface="Consolas" charset="0"/>
                <a:cs typeface="Consolas" charset="0"/>
              </a:rPr>
              <a:t>avg_grade</a:t>
            </a:r>
            <a:r>
              <a:rPr lang="en-US" sz="2400" dirty="0">
                <a:latin typeface="Consolas" charset="0"/>
                <a:ea typeface="Consolas" charset="0"/>
                <a:cs typeface="Consolas" charset="0"/>
              </a:rPr>
              <a:t>)</a:t>
            </a:r>
          </a:p>
        </p:txBody>
      </p:sp>
      <p:grpSp>
        <p:nvGrpSpPr>
          <p:cNvPr id="46" name="Group 45"/>
          <p:cNvGrpSpPr/>
          <p:nvPr/>
        </p:nvGrpSpPr>
        <p:grpSpPr>
          <a:xfrm>
            <a:off x="3781290" y="3956727"/>
            <a:ext cx="3448553" cy="2595347"/>
            <a:chOff x="394581" y="3807731"/>
            <a:chExt cx="3448553" cy="2595347"/>
          </a:xfrm>
        </p:grpSpPr>
        <p:sp>
          <p:nvSpPr>
            <p:cNvPr id="6" name="Oval 5"/>
            <p:cNvSpPr/>
            <p:nvPr/>
          </p:nvSpPr>
          <p:spPr>
            <a:xfrm>
              <a:off x="1960477" y="4749988"/>
              <a:ext cx="1083544" cy="653752"/>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dirty="0"/>
                <a:t>Grades</a:t>
              </a:r>
            </a:p>
          </p:txBody>
        </p:sp>
        <p:sp>
          <p:nvSpPr>
            <p:cNvPr id="7" name="Oval 6"/>
            <p:cNvSpPr/>
            <p:nvPr/>
          </p:nvSpPr>
          <p:spPr>
            <a:xfrm>
              <a:off x="436733" y="4008796"/>
              <a:ext cx="1218986" cy="653752"/>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a:t>Graders</a:t>
              </a:r>
              <a:endParaRPr lang="en-US" sz="1600" dirty="0"/>
            </a:p>
          </p:txBody>
        </p:sp>
        <p:sp>
          <p:nvSpPr>
            <p:cNvPr id="8" name="Oval 7"/>
            <p:cNvSpPr/>
            <p:nvPr/>
          </p:nvSpPr>
          <p:spPr>
            <a:xfrm>
              <a:off x="2502249" y="3807731"/>
              <a:ext cx="1340885" cy="653752"/>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dirty="0"/>
                <a:t>Students</a:t>
              </a:r>
            </a:p>
          </p:txBody>
        </p:sp>
        <p:sp>
          <p:nvSpPr>
            <p:cNvPr id="10" name="Oval 9"/>
            <p:cNvSpPr/>
            <p:nvPr/>
          </p:nvSpPr>
          <p:spPr>
            <a:xfrm>
              <a:off x="394581" y="5749326"/>
              <a:ext cx="1912805" cy="653752"/>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dirty="0"/>
                <a:t>Assignments</a:t>
              </a:r>
            </a:p>
          </p:txBody>
        </p:sp>
        <p:cxnSp>
          <p:nvCxnSpPr>
            <p:cNvPr id="12" name="Straight Connector 11"/>
            <p:cNvCxnSpPr>
              <a:stCxn id="7" idx="5"/>
              <a:endCxn id="6" idx="1"/>
            </p:cNvCxnSpPr>
            <p:nvPr/>
          </p:nvCxnSpPr>
          <p:spPr>
            <a:xfrm>
              <a:off x="1477203" y="4566808"/>
              <a:ext cx="641955" cy="278920"/>
            </a:xfrm>
            <a:prstGeom prst="line">
              <a:avLst/>
            </a:prstGeom>
          </p:spPr>
          <p:style>
            <a:lnRef idx="1">
              <a:schemeClr val="accent1"/>
            </a:lnRef>
            <a:fillRef idx="0">
              <a:schemeClr val="accent1"/>
            </a:fillRef>
            <a:effectRef idx="1">
              <a:schemeClr val="accent1"/>
            </a:effectRef>
            <a:fontRef idx="minor">
              <a:schemeClr val="tx1"/>
            </a:fontRef>
          </p:style>
        </p:cxnSp>
        <p:cxnSp>
          <p:nvCxnSpPr>
            <p:cNvPr id="13" name="Straight Connector 12"/>
            <p:cNvCxnSpPr>
              <a:endCxn id="6" idx="3"/>
            </p:cNvCxnSpPr>
            <p:nvPr/>
          </p:nvCxnSpPr>
          <p:spPr>
            <a:xfrm flipV="1">
              <a:off x="1781961" y="5307999"/>
              <a:ext cx="337198" cy="485471"/>
            </a:xfrm>
            <a:prstGeom prst="line">
              <a:avLst/>
            </a:prstGeom>
          </p:spPr>
          <p:style>
            <a:lnRef idx="1">
              <a:schemeClr val="accent1"/>
            </a:lnRef>
            <a:fillRef idx="0">
              <a:schemeClr val="accent1"/>
            </a:fillRef>
            <a:effectRef idx="1">
              <a:schemeClr val="accent1"/>
            </a:effectRef>
            <a:fontRef idx="minor">
              <a:schemeClr val="tx1"/>
            </a:fontRef>
          </p:style>
        </p:cxnSp>
        <p:cxnSp>
          <p:nvCxnSpPr>
            <p:cNvPr id="17" name="Straight Connector 16"/>
            <p:cNvCxnSpPr>
              <a:stCxn id="8" idx="3"/>
              <a:endCxn id="6" idx="0"/>
            </p:cNvCxnSpPr>
            <p:nvPr/>
          </p:nvCxnSpPr>
          <p:spPr>
            <a:xfrm flipH="1">
              <a:off x="2502249" y="4365743"/>
              <a:ext cx="196368" cy="384245"/>
            </a:xfrm>
            <a:prstGeom prst="line">
              <a:avLst/>
            </a:prstGeom>
          </p:spPr>
          <p:style>
            <a:lnRef idx="1">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7623408" y="4012406"/>
            <a:ext cx="4189123" cy="2440678"/>
            <a:chOff x="394581" y="3734318"/>
            <a:chExt cx="4580598" cy="2668760"/>
          </a:xfrm>
        </p:grpSpPr>
        <p:sp>
          <p:nvSpPr>
            <p:cNvPr id="27" name="Oval 26"/>
            <p:cNvSpPr/>
            <p:nvPr/>
          </p:nvSpPr>
          <p:spPr>
            <a:xfrm>
              <a:off x="2106811" y="4595506"/>
              <a:ext cx="1184802" cy="714845"/>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dirty="0"/>
                <a:t>Grades</a:t>
              </a:r>
            </a:p>
          </p:txBody>
        </p:sp>
        <p:sp>
          <p:nvSpPr>
            <p:cNvPr id="28" name="Oval 27"/>
            <p:cNvSpPr/>
            <p:nvPr/>
          </p:nvSpPr>
          <p:spPr>
            <a:xfrm>
              <a:off x="773910" y="3843677"/>
              <a:ext cx="1332901" cy="714845"/>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a:t>Graders</a:t>
              </a:r>
              <a:endParaRPr lang="en-US" sz="1600" dirty="0"/>
            </a:p>
          </p:txBody>
        </p:sp>
        <p:sp>
          <p:nvSpPr>
            <p:cNvPr id="29" name="Oval 28"/>
            <p:cNvSpPr/>
            <p:nvPr/>
          </p:nvSpPr>
          <p:spPr>
            <a:xfrm>
              <a:off x="3508988" y="5480800"/>
              <a:ext cx="1466191" cy="714845"/>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dirty="0"/>
                <a:t>Students</a:t>
              </a:r>
            </a:p>
          </p:txBody>
        </p:sp>
        <p:sp>
          <p:nvSpPr>
            <p:cNvPr id="30" name="Oval 29"/>
            <p:cNvSpPr/>
            <p:nvPr/>
          </p:nvSpPr>
          <p:spPr>
            <a:xfrm>
              <a:off x="3575634" y="3734318"/>
              <a:ext cx="1332901" cy="714845"/>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a:t>Majors</a:t>
              </a:r>
              <a:endParaRPr lang="en-US" sz="1600" dirty="0"/>
            </a:p>
          </p:txBody>
        </p:sp>
        <p:sp>
          <p:nvSpPr>
            <p:cNvPr id="31" name="Oval 30"/>
            <p:cNvSpPr/>
            <p:nvPr/>
          </p:nvSpPr>
          <p:spPr>
            <a:xfrm>
              <a:off x="394581" y="5688233"/>
              <a:ext cx="2091557" cy="714845"/>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dirty="0"/>
                <a:t>Assignments</a:t>
              </a:r>
            </a:p>
          </p:txBody>
        </p:sp>
        <p:cxnSp>
          <p:nvCxnSpPr>
            <p:cNvPr id="32" name="Straight Connector 31"/>
            <p:cNvCxnSpPr>
              <a:stCxn id="31" idx="5"/>
              <a:endCxn id="30" idx="1"/>
            </p:cNvCxnSpPr>
            <p:nvPr/>
          </p:nvCxnSpPr>
          <p:spPr>
            <a:xfrm>
              <a:off x="1911612" y="4453835"/>
              <a:ext cx="368709" cy="246358"/>
            </a:xfrm>
            <a:prstGeom prst="line">
              <a:avLst/>
            </a:prstGeom>
          </p:spPr>
          <p:style>
            <a:lnRef idx="1">
              <a:schemeClr val="accent1"/>
            </a:lnRef>
            <a:fillRef idx="0">
              <a:schemeClr val="accent1"/>
            </a:fillRef>
            <a:effectRef idx="1">
              <a:schemeClr val="accent1"/>
            </a:effectRef>
            <a:fontRef idx="minor">
              <a:schemeClr val="tx1"/>
            </a:fontRef>
          </p:style>
        </p:cxnSp>
        <p:cxnSp>
          <p:nvCxnSpPr>
            <p:cNvPr id="33" name="Straight Connector 32"/>
            <p:cNvCxnSpPr>
              <a:endCxn id="30" idx="3"/>
            </p:cNvCxnSpPr>
            <p:nvPr/>
          </p:nvCxnSpPr>
          <p:spPr>
            <a:xfrm flipV="1">
              <a:off x="1911612" y="5205664"/>
              <a:ext cx="368709" cy="530838"/>
            </a:xfrm>
            <a:prstGeom prst="line">
              <a:avLst/>
            </a:prstGeom>
          </p:spPr>
          <p:style>
            <a:lnRef idx="1">
              <a:schemeClr val="accent1"/>
            </a:lnRef>
            <a:fillRef idx="0">
              <a:schemeClr val="accent1"/>
            </a:fillRef>
            <a:effectRef idx="1">
              <a:schemeClr val="accent1"/>
            </a:effectRef>
            <a:fontRef idx="minor">
              <a:schemeClr val="tx1"/>
            </a:fontRef>
          </p:style>
        </p:cxnSp>
        <p:cxnSp>
          <p:nvCxnSpPr>
            <p:cNvPr id="34" name="Straight Connector 33"/>
            <p:cNvCxnSpPr>
              <a:stCxn id="32" idx="1"/>
              <a:endCxn id="30" idx="5"/>
            </p:cNvCxnSpPr>
            <p:nvPr/>
          </p:nvCxnSpPr>
          <p:spPr>
            <a:xfrm flipH="1" flipV="1">
              <a:off x="3118103" y="5205664"/>
              <a:ext cx="605604" cy="379823"/>
            </a:xfrm>
            <a:prstGeom prst="line">
              <a:avLst/>
            </a:prstGeom>
          </p:spPr>
          <p:style>
            <a:lnRef idx="1">
              <a:schemeClr val="accent1"/>
            </a:lnRef>
            <a:fillRef idx="0">
              <a:schemeClr val="accent1"/>
            </a:fillRef>
            <a:effectRef idx="1">
              <a:schemeClr val="accent1"/>
            </a:effectRef>
            <a:fontRef idx="minor">
              <a:schemeClr val="tx1"/>
            </a:fontRef>
          </p:style>
        </p:cxnSp>
        <p:cxnSp>
          <p:nvCxnSpPr>
            <p:cNvPr id="35" name="Straight Connector 34"/>
            <p:cNvCxnSpPr>
              <a:stCxn id="33" idx="4"/>
              <a:endCxn id="32" idx="0"/>
            </p:cNvCxnSpPr>
            <p:nvPr/>
          </p:nvCxnSpPr>
          <p:spPr>
            <a:xfrm flipH="1">
              <a:off x="4242084" y="4449163"/>
              <a:ext cx="1" cy="1031637"/>
            </a:xfrm>
            <a:prstGeom prst="line">
              <a:avLst/>
            </a:prstGeom>
          </p:spPr>
          <p:style>
            <a:lnRef idx="1">
              <a:schemeClr val="accent1"/>
            </a:lnRef>
            <a:fillRef idx="0">
              <a:schemeClr val="accent1"/>
            </a:fillRef>
            <a:effectRef idx="1">
              <a:schemeClr val="accent1"/>
            </a:effectRef>
            <a:fontRef idx="minor">
              <a:schemeClr val="tx1"/>
            </a:fontRef>
          </p:style>
        </p:cxnSp>
      </p:grpSp>
      <p:sp>
        <p:nvSpPr>
          <p:cNvPr id="48" name="Oval 47"/>
          <p:cNvSpPr/>
          <p:nvPr/>
        </p:nvSpPr>
        <p:spPr>
          <a:xfrm>
            <a:off x="495210" y="4071110"/>
            <a:ext cx="1083544" cy="653752"/>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dirty="0"/>
              <a:t>Grades</a:t>
            </a:r>
          </a:p>
        </p:txBody>
      </p:sp>
      <p:sp>
        <p:nvSpPr>
          <p:cNvPr id="49" name="Oval 48"/>
          <p:cNvSpPr/>
          <p:nvPr/>
        </p:nvSpPr>
        <p:spPr>
          <a:xfrm>
            <a:off x="707561" y="4905869"/>
            <a:ext cx="1218986" cy="653752"/>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a:t>Graders</a:t>
            </a:r>
            <a:endParaRPr lang="en-US" sz="1600" dirty="0"/>
          </a:p>
        </p:txBody>
      </p:sp>
      <p:sp>
        <p:nvSpPr>
          <p:cNvPr id="50" name="Oval 49"/>
          <p:cNvSpPr/>
          <p:nvPr/>
        </p:nvSpPr>
        <p:spPr>
          <a:xfrm>
            <a:off x="1936700" y="4055213"/>
            <a:ext cx="1340885" cy="653752"/>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dirty="0"/>
              <a:t>Students</a:t>
            </a:r>
          </a:p>
        </p:txBody>
      </p:sp>
      <p:cxnSp>
        <p:nvCxnSpPr>
          <p:cNvPr id="52" name="Straight Connector 51"/>
          <p:cNvCxnSpPr>
            <a:stCxn id="49" idx="0"/>
            <a:endCxn id="48" idx="4"/>
          </p:cNvCxnSpPr>
          <p:nvPr/>
        </p:nvCxnSpPr>
        <p:spPr>
          <a:xfrm flipH="1" flipV="1">
            <a:off x="1036982" y="4724862"/>
            <a:ext cx="280072" cy="181007"/>
          </a:xfrm>
          <a:prstGeom prst="line">
            <a:avLst/>
          </a:prstGeom>
        </p:spPr>
        <p:style>
          <a:lnRef idx="1">
            <a:schemeClr val="accent1"/>
          </a:lnRef>
          <a:fillRef idx="0">
            <a:schemeClr val="accent1"/>
          </a:fillRef>
          <a:effectRef idx="1">
            <a:schemeClr val="accent1"/>
          </a:effectRef>
          <a:fontRef idx="minor">
            <a:schemeClr val="tx1"/>
          </a:fontRef>
        </p:style>
      </p:cxnSp>
      <p:cxnSp>
        <p:nvCxnSpPr>
          <p:cNvPr id="54" name="Straight Connector 53"/>
          <p:cNvCxnSpPr>
            <a:stCxn id="50" idx="2"/>
            <a:endCxn id="48" idx="6"/>
          </p:cNvCxnSpPr>
          <p:nvPr/>
        </p:nvCxnSpPr>
        <p:spPr>
          <a:xfrm flipH="1">
            <a:off x="1578754" y="4382089"/>
            <a:ext cx="357946" cy="15897"/>
          </a:xfrm>
          <a:prstGeom prst="line">
            <a:avLst/>
          </a:prstGeom>
        </p:spPr>
        <p:style>
          <a:lnRef idx="1">
            <a:schemeClr val="accent1"/>
          </a:lnRef>
          <a:fillRef idx="0">
            <a:schemeClr val="accent1"/>
          </a:fillRef>
          <a:effectRef idx="1">
            <a:schemeClr val="accent1"/>
          </a:effectRef>
          <a:fontRef idx="minor">
            <a:schemeClr val="tx1"/>
          </a:fontRef>
        </p:style>
      </p:cxnSp>
      <p:sp>
        <p:nvSpPr>
          <p:cNvPr id="57" name="Oval 56"/>
          <p:cNvSpPr/>
          <p:nvPr/>
        </p:nvSpPr>
        <p:spPr>
          <a:xfrm>
            <a:off x="1148234" y="5935627"/>
            <a:ext cx="1218986" cy="653752"/>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a:t>Majors</a:t>
            </a:r>
            <a:endParaRPr lang="en-US" sz="1600" dirty="0"/>
          </a:p>
        </p:txBody>
      </p:sp>
      <p:cxnSp>
        <p:nvCxnSpPr>
          <p:cNvPr id="58" name="Straight Connector 57"/>
          <p:cNvCxnSpPr>
            <a:stCxn id="57" idx="0"/>
            <a:endCxn id="50" idx="4"/>
          </p:cNvCxnSpPr>
          <p:nvPr/>
        </p:nvCxnSpPr>
        <p:spPr>
          <a:xfrm flipV="1">
            <a:off x="1757727" y="4708965"/>
            <a:ext cx="849416" cy="1226662"/>
          </a:xfrm>
          <a:prstGeom prst="line">
            <a:avLst/>
          </a:prstGeom>
        </p:spPr>
        <p:style>
          <a:lnRef idx="1">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530600" y="3956727"/>
            <a:ext cx="0" cy="2632652"/>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a:off x="7452025" y="3956727"/>
            <a:ext cx="0" cy="2632652"/>
          </a:xfrm>
          <a:prstGeom prst="line">
            <a:avLst/>
          </a:prstGeom>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2677673" y="5474144"/>
            <a:ext cx="562975" cy="400110"/>
          </a:xfrm>
          <a:prstGeom prst="rect">
            <a:avLst/>
          </a:prstGeom>
        </p:spPr>
        <p:txBody>
          <a:bodyPr wrap="none" rtlCol="0">
            <a:spAutoFit/>
          </a:bodyPr>
          <a:lstStyle/>
          <a:p>
            <a:r>
              <a:rPr lang="en-US" sz="2000"/>
              <a:t>(A)</a:t>
            </a:r>
          </a:p>
        </p:txBody>
      </p:sp>
      <p:sp>
        <p:nvSpPr>
          <p:cNvPr id="74" name="TextBox 73"/>
          <p:cNvSpPr txBox="1"/>
          <p:nvPr/>
        </p:nvSpPr>
        <p:spPr>
          <a:xfrm>
            <a:off x="6537767" y="5559621"/>
            <a:ext cx="521297" cy="400110"/>
          </a:xfrm>
          <a:prstGeom prst="rect">
            <a:avLst/>
          </a:prstGeom>
        </p:spPr>
        <p:txBody>
          <a:bodyPr wrap="none" rtlCol="0">
            <a:spAutoFit/>
          </a:bodyPr>
          <a:lstStyle/>
          <a:p>
            <a:r>
              <a:rPr lang="en-US" sz="2000"/>
              <a:t>(B)</a:t>
            </a:r>
          </a:p>
        </p:txBody>
      </p:sp>
      <p:sp>
        <p:nvSpPr>
          <p:cNvPr id="75" name="TextBox 74"/>
          <p:cNvSpPr txBox="1"/>
          <p:nvPr/>
        </p:nvSpPr>
        <p:spPr>
          <a:xfrm>
            <a:off x="9615519" y="5625113"/>
            <a:ext cx="582211" cy="400110"/>
          </a:xfrm>
          <a:prstGeom prst="rect">
            <a:avLst/>
          </a:prstGeom>
        </p:spPr>
        <p:txBody>
          <a:bodyPr wrap="none" rtlCol="0">
            <a:spAutoFit/>
          </a:bodyPr>
          <a:lstStyle/>
          <a:p>
            <a:r>
              <a:rPr lang="en-US" sz="2000"/>
              <a:t>(C)</a:t>
            </a:r>
          </a:p>
        </p:txBody>
      </p:sp>
      <p:sp>
        <p:nvSpPr>
          <p:cNvPr id="3" name="TextBox 2">
            <a:extLst>
              <a:ext uri="{FF2B5EF4-FFF2-40B4-BE49-F238E27FC236}">
                <a16:creationId xmlns:a16="http://schemas.microsoft.com/office/drawing/2014/main" id="{8EEF2D5D-B04D-DA49-9DD3-676C7E092745}"/>
              </a:ext>
            </a:extLst>
          </p:cNvPr>
          <p:cNvSpPr txBox="1"/>
          <p:nvPr/>
        </p:nvSpPr>
        <p:spPr>
          <a:xfrm>
            <a:off x="7094538" y="1429317"/>
            <a:ext cx="4641014" cy="492443"/>
          </a:xfrm>
          <a:prstGeom prst="rect">
            <a:avLst/>
          </a:prstGeom>
        </p:spPr>
        <p:txBody>
          <a:bodyPr wrap="none" rtlCol="0">
            <a:spAutoFit/>
          </a:bodyPr>
          <a:lstStyle/>
          <a:p>
            <a:r>
              <a:rPr lang="en-US" sz="2600" b="1" dirty="0">
                <a:hlinkClick r:id="rId3"/>
              </a:rPr>
              <a:t>http://bit.ly/ds100-sp18-star</a:t>
            </a:r>
            <a:endParaRPr lang="en-US" sz="2600" b="1" dirty="0"/>
          </a:p>
        </p:txBody>
      </p:sp>
    </p:spTree>
    <p:extLst>
      <p:ext uri="{BB962C8B-B14F-4D97-AF65-F5344CB8AC3E}">
        <p14:creationId xmlns:p14="http://schemas.microsoft.com/office/powerpoint/2010/main" val="386688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5786" y="-1551486"/>
            <a:ext cx="10801350" cy="1325563"/>
          </a:xfrm>
        </p:spPr>
        <p:txBody>
          <a:bodyPr/>
          <a:lstStyle/>
          <a:p>
            <a:r>
              <a:rPr lang="en-US" dirty="0"/>
              <a:t>Which schema illustration would best organize this data?</a:t>
            </a:r>
          </a:p>
        </p:txBody>
      </p:sp>
      <p:sp>
        <p:nvSpPr>
          <p:cNvPr id="4" name="TextBox 3"/>
          <p:cNvSpPr txBox="1"/>
          <p:nvPr/>
        </p:nvSpPr>
        <p:spPr>
          <a:xfrm>
            <a:off x="213521" y="139091"/>
            <a:ext cx="9900647" cy="1938992"/>
          </a:xfrm>
          <a:prstGeom prst="rect">
            <a:avLst/>
          </a:prstGeom>
        </p:spPr>
        <p:txBody>
          <a:bodyPr wrap="square" rtlCol="0">
            <a:spAutoFit/>
          </a:bodyPr>
          <a:lstStyle/>
          <a:p>
            <a:r>
              <a:rPr lang="en-US" sz="2400" dirty="0">
                <a:latin typeface="Consolas" charset="0"/>
                <a:ea typeface="Consolas" charset="0"/>
                <a:cs typeface="Consolas" charset="0"/>
              </a:rPr>
              <a:t>Data(</a:t>
            </a:r>
            <a:r>
              <a:rPr lang="en-US" sz="2400" dirty="0" err="1">
                <a:latin typeface="Consolas" charset="0"/>
                <a:ea typeface="Consolas" charset="0"/>
                <a:cs typeface="Consolas" charset="0"/>
              </a:rPr>
              <a:t>calid</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student_name</a:t>
            </a:r>
            <a:r>
              <a:rPr lang="en-US" sz="2400" dirty="0">
                <a:latin typeface="Consolas" charset="0"/>
                <a:ea typeface="Consolas" charset="0"/>
                <a:cs typeface="Consolas" charset="0"/>
              </a:rPr>
              <a:t>, year, </a:t>
            </a:r>
          </a:p>
          <a:p>
            <a:r>
              <a:rPr lang="en-US" sz="2400" dirty="0">
                <a:latin typeface="Consolas" charset="0"/>
                <a:ea typeface="Consolas" charset="0"/>
                <a:cs typeface="Consolas" charset="0"/>
              </a:rPr>
              <a:t>	major, </a:t>
            </a:r>
            <a:r>
              <a:rPr lang="en-US" sz="2400" dirty="0" err="1">
                <a:latin typeface="Consolas" charset="0"/>
                <a:ea typeface="Consolas" charset="0"/>
                <a:cs typeface="Consolas" charset="0"/>
              </a:rPr>
              <a:t>major_grade_req</a:t>
            </a:r>
            <a:r>
              <a:rPr lang="en-US" sz="2400" dirty="0">
                <a:latin typeface="Consolas" charset="0"/>
                <a:ea typeface="Consolas" charset="0"/>
                <a:cs typeface="Consolas" charset="0"/>
              </a:rPr>
              <a:t>,</a:t>
            </a:r>
          </a:p>
          <a:p>
            <a:r>
              <a:rPr lang="en-US" sz="2400" dirty="0">
                <a:latin typeface="Consolas" charset="0"/>
                <a:ea typeface="Consolas" charset="0"/>
                <a:cs typeface="Consolas" charset="0"/>
              </a:rPr>
              <a:t>	asg1_name, asg1_pts, asg1_score, asg1_grader_name</a:t>
            </a:r>
          </a:p>
          <a:p>
            <a:r>
              <a:rPr lang="en-US" sz="2400" dirty="0">
                <a:latin typeface="Consolas" charset="0"/>
                <a:ea typeface="Consolas" charset="0"/>
                <a:cs typeface="Consolas" charset="0"/>
              </a:rPr>
              <a:t>	asg2_name, asg2_pts, asg2_score, asg2_grader_name</a:t>
            </a:r>
          </a:p>
          <a:p>
            <a:r>
              <a:rPr lang="en-US" sz="2400" dirty="0">
                <a:latin typeface="Consolas" charset="0"/>
                <a:ea typeface="Consolas" charset="0"/>
                <a:cs typeface="Consolas" charset="0"/>
              </a:rPr>
              <a:t>	</a:t>
            </a:r>
            <a:r>
              <a:rPr lang="en-US" sz="2400" dirty="0" err="1">
                <a:latin typeface="Consolas" charset="0"/>
                <a:ea typeface="Consolas" charset="0"/>
                <a:cs typeface="Consolas" charset="0"/>
              </a:rPr>
              <a:t>avg_grade</a:t>
            </a:r>
            <a:r>
              <a:rPr lang="en-US" sz="2400" dirty="0">
                <a:latin typeface="Consolas" charset="0"/>
                <a:ea typeface="Consolas" charset="0"/>
                <a:cs typeface="Consolas" charset="0"/>
              </a:rPr>
              <a:t>)</a:t>
            </a:r>
          </a:p>
        </p:txBody>
      </p:sp>
      <p:grpSp>
        <p:nvGrpSpPr>
          <p:cNvPr id="46" name="Group 45"/>
          <p:cNvGrpSpPr/>
          <p:nvPr/>
        </p:nvGrpSpPr>
        <p:grpSpPr>
          <a:xfrm>
            <a:off x="3781290" y="3956727"/>
            <a:ext cx="3448553" cy="2595347"/>
            <a:chOff x="394581" y="3807731"/>
            <a:chExt cx="3448553" cy="2595347"/>
          </a:xfrm>
        </p:grpSpPr>
        <p:sp>
          <p:nvSpPr>
            <p:cNvPr id="6" name="Oval 5"/>
            <p:cNvSpPr/>
            <p:nvPr/>
          </p:nvSpPr>
          <p:spPr>
            <a:xfrm>
              <a:off x="1960477" y="4749988"/>
              <a:ext cx="1083544" cy="653752"/>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dirty="0"/>
                <a:t>Grades</a:t>
              </a:r>
            </a:p>
          </p:txBody>
        </p:sp>
        <p:sp>
          <p:nvSpPr>
            <p:cNvPr id="7" name="Oval 6"/>
            <p:cNvSpPr/>
            <p:nvPr/>
          </p:nvSpPr>
          <p:spPr>
            <a:xfrm>
              <a:off x="436733" y="4008796"/>
              <a:ext cx="1218986" cy="653752"/>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a:t>Graders</a:t>
              </a:r>
              <a:endParaRPr lang="en-US" sz="1600" dirty="0"/>
            </a:p>
          </p:txBody>
        </p:sp>
        <p:sp>
          <p:nvSpPr>
            <p:cNvPr id="8" name="Oval 7"/>
            <p:cNvSpPr/>
            <p:nvPr/>
          </p:nvSpPr>
          <p:spPr>
            <a:xfrm>
              <a:off x="2502249" y="3807731"/>
              <a:ext cx="1340885" cy="653752"/>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dirty="0"/>
                <a:t>Students</a:t>
              </a:r>
            </a:p>
          </p:txBody>
        </p:sp>
        <p:sp>
          <p:nvSpPr>
            <p:cNvPr id="10" name="Oval 9"/>
            <p:cNvSpPr/>
            <p:nvPr/>
          </p:nvSpPr>
          <p:spPr>
            <a:xfrm>
              <a:off x="394581" y="5749326"/>
              <a:ext cx="1912805" cy="653752"/>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dirty="0"/>
                <a:t>Assignments</a:t>
              </a:r>
            </a:p>
          </p:txBody>
        </p:sp>
        <p:cxnSp>
          <p:nvCxnSpPr>
            <p:cNvPr id="12" name="Straight Connector 11"/>
            <p:cNvCxnSpPr>
              <a:stCxn id="7" idx="5"/>
              <a:endCxn id="6" idx="1"/>
            </p:cNvCxnSpPr>
            <p:nvPr/>
          </p:nvCxnSpPr>
          <p:spPr>
            <a:xfrm>
              <a:off x="1477203" y="4566808"/>
              <a:ext cx="641955" cy="278920"/>
            </a:xfrm>
            <a:prstGeom prst="line">
              <a:avLst/>
            </a:prstGeom>
          </p:spPr>
          <p:style>
            <a:lnRef idx="1">
              <a:schemeClr val="accent1"/>
            </a:lnRef>
            <a:fillRef idx="0">
              <a:schemeClr val="accent1"/>
            </a:fillRef>
            <a:effectRef idx="1">
              <a:schemeClr val="accent1"/>
            </a:effectRef>
            <a:fontRef idx="minor">
              <a:schemeClr val="tx1"/>
            </a:fontRef>
          </p:style>
        </p:cxnSp>
        <p:cxnSp>
          <p:nvCxnSpPr>
            <p:cNvPr id="13" name="Straight Connector 12"/>
            <p:cNvCxnSpPr>
              <a:endCxn id="6" idx="3"/>
            </p:cNvCxnSpPr>
            <p:nvPr/>
          </p:nvCxnSpPr>
          <p:spPr>
            <a:xfrm flipV="1">
              <a:off x="1781961" y="5307999"/>
              <a:ext cx="337198" cy="485471"/>
            </a:xfrm>
            <a:prstGeom prst="line">
              <a:avLst/>
            </a:prstGeom>
          </p:spPr>
          <p:style>
            <a:lnRef idx="1">
              <a:schemeClr val="accent1"/>
            </a:lnRef>
            <a:fillRef idx="0">
              <a:schemeClr val="accent1"/>
            </a:fillRef>
            <a:effectRef idx="1">
              <a:schemeClr val="accent1"/>
            </a:effectRef>
            <a:fontRef idx="minor">
              <a:schemeClr val="tx1"/>
            </a:fontRef>
          </p:style>
        </p:cxnSp>
        <p:cxnSp>
          <p:nvCxnSpPr>
            <p:cNvPr id="17" name="Straight Connector 16"/>
            <p:cNvCxnSpPr>
              <a:stCxn id="8" idx="3"/>
              <a:endCxn id="6" idx="0"/>
            </p:cNvCxnSpPr>
            <p:nvPr/>
          </p:nvCxnSpPr>
          <p:spPr>
            <a:xfrm flipH="1">
              <a:off x="2502249" y="4365743"/>
              <a:ext cx="196368" cy="384245"/>
            </a:xfrm>
            <a:prstGeom prst="line">
              <a:avLst/>
            </a:prstGeom>
          </p:spPr>
          <p:style>
            <a:lnRef idx="1">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7623408" y="4012406"/>
            <a:ext cx="4189123" cy="2440678"/>
            <a:chOff x="394581" y="3734318"/>
            <a:chExt cx="4580598" cy="2668760"/>
          </a:xfrm>
        </p:grpSpPr>
        <p:sp>
          <p:nvSpPr>
            <p:cNvPr id="27" name="Oval 26"/>
            <p:cNvSpPr/>
            <p:nvPr/>
          </p:nvSpPr>
          <p:spPr>
            <a:xfrm>
              <a:off x="2106811" y="4595506"/>
              <a:ext cx="1184802" cy="714845"/>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dirty="0"/>
                <a:t>Grades</a:t>
              </a:r>
            </a:p>
          </p:txBody>
        </p:sp>
        <p:sp>
          <p:nvSpPr>
            <p:cNvPr id="28" name="Oval 27"/>
            <p:cNvSpPr/>
            <p:nvPr/>
          </p:nvSpPr>
          <p:spPr>
            <a:xfrm>
              <a:off x="773910" y="3843677"/>
              <a:ext cx="1332901" cy="714845"/>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a:t>Graders</a:t>
              </a:r>
              <a:endParaRPr lang="en-US" sz="1600" dirty="0"/>
            </a:p>
          </p:txBody>
        </p:sp>
        <p:sp>
          <p:nvSpPr>
            <p:cNvPr id="29" name="Oval 28"/>
            <p:cNvSpPr/>
            <p:nvPr/>
          </p:nvSpPr>
          <p:spPr>
            <a:xfrm>
              <a:off x="3508988" y="5480800"/>
              <a:ext cx="1466191" cy="714845"/>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dirty="0"/>
                <a:t>Students</a:t>
              </a:r>
            </a:p>
          </p:txBody>
        </p:sp>
        <p:sp>
          <p:nvSpPr>
            <p:cNvPr id="30" name="Oval 29"/>
            <p:cNvSpPr/>
            <p:nvPr/>
          </p:nvSpPr>
          <p:spPr>
            <a:xfrm>
              <a:off x="3575634" y="3734318"/>
              <a:ext cx="1332901" cy="714845"/>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a:t>Majors</a:t>
              </a:r>
              <a:endParaRPr lang="en-US" sz="1600" dirty="0"/>
            </a:p>
          </p:txBody>
        </p:sp>
        <p:sp>
          <p:nvSpPr>
            <p:cNvPr id="31" name="Oval 30"/>
            <p:cNvSpPr/>
            <p:nvPr/>
          </p:nvSpPr>
          <p:spPr>
            <a:xfrm>
              <a:off x="394581" y="5688233"/>
              <a:ext cx="2091557" cy="714845"/>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dirty="0"/>
                <a:t>Assignments</a:t>
              </a:r>
            </a:p>
          </p:txBody>
        </p:sp>
        <p:cxnSp>
          <p:nvCxnSpPr>
            <p:cNvPr id="32" name="Straight Connector 31"/>
            <p:cNvCxnSpPr>
              <a:stCxn id="31" idx="5"/>
              <a:endCxn id="30" idx="1"/>
            </p:cNvCxnSpPr>
            <p:nvPr/>
          </p:nvCxnSpPr>
          <p:spPr>
            <a:xfrm>
              <a:off x="1911612" y="4453835"/>
              <a:ext cx="368709" cy="246358"/>
            </a:xfrm>
            <a:prstGeom prst="line">
              <a:avLst/>
            </a:prstGeom>
          </p:spPr>
          <p:style>
            <a:lnRef idx="1">
              <a:schemeClr val="accent1"/>
            </a:lnRef>
            <a:fillRef idx="0">
              <a:schemeClr val="accent1"/>
            </a:fillRef>
            <a:effectRef idx="1">
              <a:schemeClr val="accent1"/>
            </a:effectRef>
            <a:fontRef idx="minor">
              <a:schemeClr val="tx1"/>
            </a:fontRef>
          </p:style>
        </p:cxnSp>
        <p:cxnSp>
          <p:nvCxnSpPr>
            <p:cNvPr id="33" name="Straight Connector 32"/>
            <p:cNvCxnSpPr>
              <a:endCxn id="30" idx="3"/>
            </p:cNvCxnSpPr>
            <p:nvPr/>
          </p:nvCxnSpPr>
          <p:spPr>
            <a:xfrm flipV="1">
              <a:off x="1911612" y="5205664"/>
              <a:ext cx="368709" cy="530838"/>
            </a:xfrm>
            <a:prstGeom prst="line">
              <a:avLst/>
            </a:prstGeom>
          </p:spPr>
          <p:style>
            <a:lnRef idx="1">
              <a:schemeClr val="accent1"/>
            </a:lnRef>
            <a:fillRef idx="0">
              <a:schemeClr val="accent1"/>
            </a:fillRef>
            <a:effectRef idx="1">
              <a:schemeClr val="accent1"/>
            </a:effectRef>
            <a:fontRef idx="minor">
              <a:schemeClr val="tx1"/>
            </a:fontRef>
          </p:style>
        </p:cxnSp>
        <p:cxnSp>
          <p:nvCxnSpPr>
            <p:cNvPr id="34" name="Straight Connector 33"/>
            <p:cNvCxnSpPr>
              <a:stCxn id="32" idx="1"/>
              <a:endCxn id="30" idx="5"/>
            </p:cNvCxnSpPr>
            <p:nvPr/>
          </p:nvCxnSpPr>
          <p:spPr>
            <a:xfrm flipH="1" flipV="1">
              <a:off x="3118103" y="5205664"/>
              <a:ext cx="605604" cy="379823"/>
            </a:xfrm>
            <a:prstGeom prst="line">
              <a:avLst/>
            </a:prstGeom>
          </p:spPr>
          <p:style>
            <a:lnRef idx="1">
              <a:schemeClr val="accent1"/>
            </a:lnRef>
            <a:fillRef idx="0">
              <a:schemeClr val="accent1"/>
            </a:fillRef>
            <a:effectRef idx="1">
              <a:schemeClr val="accent1"/>
            </a:effectRef>
            <a:fontRef idx="minor">
              <a:schemeClr val="tx1"/>
            </a:fontRef>
          </p:style>
        </p:cxnSp>
        <p:cxnSp>
          <p:nvCxnSpPr>
            <p:cNvPr id="35" name="Straight Connector 34"/>
            <p:cNvCxnSpPr>
              <a:stCxn id="33" idx="4"/>
              <a:endCxn id="32" idx="0"/>
            </p:cNvCxnSpPr>
            <p:nvPr/>
          </p:nvCxnSpPr>
          <p:spPr>
            <a:xfrm flipH="1">
              <a:off x="4242084" y="4449163"/>
              <a:ext cx="1" cy="1031637"/>
            </a:xfrm>
            <a:prstGeom prst="line">
              <a:avLst/>
            </a:prstGeom>
          </p:spPr>
          <p:style>
            <a:lnRef idx="1">
              <a:schemeClr val="accent1"/>
            </a:lnRef>
            <a:fillRef idx="0">
              <a:schemeClr val="accent1"/>
            </a:fillRef>
            <a:effectRef idx="1">
              <a:schemeClr val="accent1"/>
            </a:effectRef>
            <a:fontRef idx="minor">
              <a:schemeClr val="tx1"/>
            </a:fontRef>
          </p:style>
        </p:cxnSp>
      </p:grpSp>
      <p:sp>
        <p:nvSpPr>
          <p:cNvPr id="48" name="Oval 47"/>
          <p:cNvSpPr/>
          <p:nvPr/>
        </p:nvSpPr>
        <p:spPr>
          <a:xfrm>
            <a:off x="495210" y="4071110"/>
            <a:ext cx="1083544" cy="653752"/>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dirty="0"/>
              <a:t>Grades</a:t>
            </a:r>
          </a:p>
        </p:txBody>
      </p:sp>
      <p:sp>
        <p:nvSpPr>
          <p:cNvPr id="49" name="Oval 48"/>
          <p:cNvSpPr/>
          <p:nvPr/>
        </p:nvSpPr>
        <p:spPr>
          <a:xfrm>
            <a:off x="707561" y="4905869"/>
            <a:ext cx="1218986" cy="653752"/>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a:t>Graders</a:t>
            </a:r>
            <a:endParaRPr lang="en-US" sz="1600" dirty="0"/>
          </a:p>
        </p:txBody>
      </p:sp>
      <p:sp>
        <p:nvSpPr>
          <p:cNvPr id="50" name="Oval 49"/>
          <p:cNvSpPr/>
          <p:nvPr/>
        </p:nvSpPr>
        <p:spPr>
          <a:xfrm>
            <a:off x="1936700" y="4055213"/>
            <a:ext cx="1340885" cy="653752"/>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dirty="0"/>
              <a:t>Students</a:t>
            </a:r>
          </a:p>
        </p:txBody>
      </p:sp>
      <p:cxnSp>
        <p:nvCxnSpPr>
          <p:cNvPr id="52" name="Straight Connector 51"/>
          <p:cNvCxnSpPr>
            <a:stCxn id="49" idx="0"/>
            <a:endCxn id="48" idx="4"/>
          </p:cNvCxnSpPr>
          <p:nvPr/>
        </p:nvCxnSpPr>
        <p:spPr>
          <a:xfrm flipH="1" flipV="1">
            <a:off x="1036982" y="4724862"/>
            <a:ext cx="280072" cy="181007"/>
          </a:xfrm>
          <a:prstGeom prst="line">
            <a:avLst/>
          </a:prstGeom>
        </p:spPr>
        <p:style>
          <a:lnRef idx="1">
            <a:schemeClr val="accent1"/>
          </a:lnRef>
          <a:fillRef idx="0">
            <a:schemeClr val="accent1"/>
          </a:fillRef>
          <a:effectRef idx="1">
            <a:schemeClr val="accent1"/>
          </a:effectRef>
          <a:fontRef idx="minor">
            <a:schemeClr val="tx1"/>
          </a:fontRef>
        </p:style>
      </p:cxnSp>
      <p:cxnSp>
        <p:nvCxnSpPr>
          <p:cNvPr id="54" name="Straight Connector 53"/>
          <p:cNvCxnSpPr>
            <a:stCxn id="50" idx="2"/>
            <a:endCxn id="48" idx="6"/>
          </p:cNvCxnSpPr>
          <p:nvPr/>
        </p:nvCxnSpPr>
        <p:spPr>
          <a:xfrm flipH="1">
            <a:off x="1578754" y="4382089"/>
            <a:ext cx="357946" cy="15897"/>
          </a:xfrm>
          <a:prstGeom prst="line">
            <a:avLst/>
          </a:prstGeom>
        </p:spPr>
        <p:style>
          <a:lnRef idx="1">
            <a:schemeClr val="accent1"/>
          </a:lnRef>
          <a:fillRef idx="0">
            <a:schemeClr val="accent1"/>
          </a:fillRef>
          <a:effectRef idx="1">
            <a:schemeClr val="accent1"/>
          </a:effectRef>
          <a:fontRef idx="minor">
            <a:schemeClr val="tx1"/>
          </a:fontRef>
        </p:style>
      </p:cxnSp>
      <p:sp>
        <p:nvSpPr>
          <p:cNvPr id="57" name="Oval 56"/>
          <p:cNvSpPr/>
          <p:nvPr/>
        </p:nvSpPr>
        <p:spPr>
          <a:xfrm>
            <a:off x="1148234" y="5935627"/>
            <a:ext cx="1218986" cy="653752"/>
          </a:xfrm>
          <a:prstGeom prst="ellipse">
            <a:avLst/>
          </a:prstGeom>
        </p:spPr>
        <p:style>
          <a:lnRef idx="1">
            <a:schemeClr val="accent1"/>
          </a:lnRef>
          <a:fillRef idx="1">
            <a:schemeClr val="accent1"/>
          </a:fillRef>
          <a:effectRef idx="1">
            <a:schemeClr val="accent1"/>
          </a:effectRef>
          <a:fontRef idx="minor">
            <a:schemeClr val="lt1"/>
          </a:fontRef>
        </p:style>
        <p:txBody>
          <a:bodyPr lIns="0" rIns="0" rtlCol="0" anchor="ctr"/>
          <a:lstStyle/>
          <a:p>
            <a:pPr algn="ctr"/>
            <a:r>
              <a:rPr lang="en-US" sz="1600"/>
              <a:t>Majors</a:t>
            </a:r>
            <a:endParaRPr lang="en-US" sz="1600" dirty="0"/>
          </a:p>
        </p:txBody>
      </p:sp>
      <p:cxnSp>
        <p:nvCxnSpPr>
          <p:cNvPr id="58" name="Straight Connector 57"/>
          <p:cNvCxnSpPr>
            <a:stCxn id="57" idx="0"/>
            <a:endCxn id="50" idx="4"/>
          </p:cNvCxnSpPr>
          <p:nvPr/>
        </p:nvCxnSpPr>
        <p:spPr>
          <a:xfrm flipV="1">
            <a:off x="1757727" y="4708965"/>
            <a:ext cx="849416" cy="1226662"/>
          </a:xfrm>
          <a:prstGeom prst="line">
            <a:avLst/>
          </a:prstGeom>
        </p:spPr>
        <p:style>
          <a:lnRef idx="1">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530600" y="3956727"/>
            <a:ext cx="0" cy="2632652"/>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a:off x="7452025" y="3956727"/>
            <a:ext cx="0" cy="2632652"/>
          </a:xfrm>
          <a:prstGeom prst="line">
            <a:avLst/>
          </a:prstGeom>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2677673" y="5474144"/>
            <a:ext cx="562975" cy="400110"/>
          </a:xfrm>
          <a:prstGeom prst="rect">
            <a:avLst/>
          </a:prstGeom>
        </p:spPr>
        <p:txBody>
          <a:bodyPr wrap="none" rtlCol="0">
            <a:spAutoFit/>
          </a:bodyPr>
          <a:lstStyle/>
          <a:p>
            <a:r>
              <a:rPr lang="en-US" sz="2000"/>
              <a:t>(A)</a:t>
            </a:r>
          </a:p>
        </p:txBody>
      </p:sp>
      <p:sp>
        <p:nvSpPr>
          <p:cNvPr id="74" name="TextBox 73"/>
          <p:cNvSpPr txBox="1"/>
          <p:nvPr/>
        </p:nvSpPr>
        <p:spPr>
          <a:xfrm>
            <a:off x="6537767" y="5559621"/>
            <a:ext cx="521297" cy="400110"/>
          </a:xfrm>
          <a:prstGeom prst="rect">
            <a:avLst/>
          </a:prstGeom>
        </p:spPr>
        <p:txBody>
          <a:bodyPr wrap="none" rtlCol="0">
            <a:spAutoFit/>
          </a:bodyPr>
          <a:lstStyle/>
          <a:p>
            <a:r>
              <a:rPr lang="en-US" sz="2000"/>
              <a:t>(B)</a:t>
            </a:r>
          </a:p>
        </p:txBody>
      </p:sp>
      <p:sp>
        <p:nvSpPr>
          <p:cNvPr id="75" name="TextBox 74"/>
          <p:cNvSpPr txBox="1"/>
          <p:nvPr/>
        </p:nvSpPr>
        <p:spPr>
          <a:xfrm>
            <a:off x="9615519" y="5625113"/>
            <a:ext cx="582211" cy="400110"/>
          </a:xfrm>
          <a:prstGeom prst="rect">
            <a:avLst/>
          </a:prstGeom>
        </p:spPr>
        <p:txBody>
          <a:bodyPr wrap="none" rtlCol="0">
            <a:spAutoFit/>
          </a:bodyPr>
          <a:lstStyle/>
          <a:p>
            <a:r>
              <a:rPr lang="en-US" sz="2000"/>
              <a:t>(C)</a:t>
            </a:r>
          </a:p>
        </p:txBody>
      </p:sp>
      <p:sp>
        <p:nvSpPr>
          <p:cNvPr id="36" name="TextBox 35"/>
          <p:cNvSpPr txBox="1"/>
          <p:nvPr/>
        </p:nvSpPr>
        <p:spPr>
          <a:xfrm>
            <a:off x="3714986" y="1861919"/>
            <a:ext cx="8510663" cy="1938992"/>
          </a:xfrm>
          <a:prstGeom prst="rect">
            <a:avLst/>
          </a:prstGeom>
        </p:spPr>
        <p:txBody>
          <a:bodyPr wrap="none" rtlCol="0">
            <a:spAutoFit/>
          </a:bodyPr>
          <a:lstStyle/>
          <a:p>
            <a:r>
              <a:rPr lang="en-US" sz="2400" dirty="0">
                <a:latin typeface="Consolas" charset="0"/>
                <a:ea typeface="Consolas" charset="0"/>
                <a:cs typeface="Consolas" charset="0"/>
              </a:rPr>
              <a:t>Grades(</a:t>
            </a:r>
            <a:r>
              <a:rPr lang="en-US" sz="2400" dirty="0" err="1">
                <a:latin typeface="Consolas" charset="0"/>
                <a:ea typeface="Consolas" charset="0"/>
                <a:cs typeface="Consolas" charset="0"/>
              </a:rPr>
              <a:t>calid</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asg_name</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grader_id</a:t>
            </a:r>
            <a:r>
              <a:rPr lang="en-US" sz="2400" dirty="0">
                <a:latin typeface="Consolas" charset="0"/>
                <a:ea typeface="Consolas" charset="0"/>
                <a:cs typeface="Consolas" charset="0"/>
              </a:rPr>
              <a:t>, score)</a:t>
            </a:r>
          </a:p>
          <a:p>
            <a:r>
              <a:rPr lang="en-US" sz="2400" dirty="0">
                <a:latin typeface="Consolas" charset="0"/>
                <a:ea typeface="Consolas" charset="0"/>
                <a:cs typeface="Consolas" charset="0"/>
              </a:rPr>
              <a:t>Graders(</a:t>
            </a:r>
            <a:r>
              <a:rPr lang="en-US" sz="2400" dirty="0" err="1">
                <a:latin typeface="Consolas" charset="0"/>
                <a:ea typeface="Consolas" charset="0"/>
                <a:cs typeface="Consolas" charset="0"/>
              </a:rPr>
              <a:t>grader_id</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grader_name</a:t>
            </a:r>
            <a:r>
              <a:rPr lang="en-US" sz="2400" dirty="0">
                <a:latin typeface="Consolas" charset="0"/>
                <a:ea typeface="Consolas" charset="0"/>
                <a:cs typeface="Consolas" charset="0"/>
              </a:rPr>
              <a:t>)</a:t>
            </a:r>
          </a:p>
          <a:p>
            <a:pPr lvl="0"/>
            <a:r>
              <a:rPr lang="en-US" sz="2400" dirty="0">
                <a:solidFill>
                  <a:srgbClr val="000000"/>
                </a:solidFill>
                <a:latin typeface="Consolas" charset="0"/>
                <a:ea typeface="Consolas" charset="0"/>
                <a:cs typeface="Consolas" charset="0"/>
              </a:rPr>
              <a:t>Student(</a:t>
            </a:r>
            <a:r>
              <a:rPr lang="en-US" sz="2400" dirty="0" err="1">
                <a:solidFill>
                  <a:srgbClr val="000000"/>
                </a:solidFill>
                <a:latin typeface="Consolas" charset="0"/>
                <a:ea typeface="Consolas" charset="0"/>
                <a:cs typeface="Consolas" charset="0"/>
              </a:rPr>
              <a:t>calid</a:t>
            </a:r>
            <a:r>
              <a:rPr lang="en-US" sz="2400" dirty="0">
                <a:solidFill>
                  <a:srgbClr val="000000"/>
                </a:solidFill>
                <a:latin typeface="Consolas" charset="0"/>
                <a:ea typeface="Consolas" charset="0"/>
                <a:cs typeface="Consolas" charset="0"/>
              </a:rPr>
              <a:t>, name, year, </a:t>
            </a:r>
            <a:r>
              <a:rPr lang="en-US" sz="2400" dirty="0" err="1">
                <a:solidFill>
                  <a:srgbClr val="000000"/>
                </a:solidFill>
                <a:latin typeface="Consolas" charset="0"/>
                <a:ea typeface="Consolas" charset="0"/>
                <a:cs typeface="Consolas" charset="0"/>
              </a:rPr>
              <a:t>major_name</a:t>
            </a:r>
            <a:r>
              <a:rPr lang="en-US" sz="2400" dirty="0">
                <a:solidFill>
                  <a:srgbClr val="000000"/>
                </a:solidFill>
                <a:latin typeface="Consolas" charset="0"/>
                <a:ea typeface="Consolas" charset="0"/>
                <a:cs typeface="Consolas" charset="0"/>
              </a:rPr>
              <a:t>, </a:t>
            </a:r>
            <a:r>
              <a:rPr lang="en-US" sz="2400" dirty="0" err="1">
                <a:solidFill>
                  <a:srgbClr val="000000"/>
                </a:solidFill>
                <a:latin typeface="Consolas" charset="0"/>
                <a:ea typeface="Consolas" charset="0"/>
                <a:cs typeface="Consolas" charset="0"/>
              </a:rPr>
              <a:t>avg_grade</a:t>
            </a:r>
            <a:r>
              <a:rPr lang="en-US" sz="2400" dirty="0">
                <a:solidFill>
                  <a:srgbClr val="000000"/>
                </a:solidFill>
                <a:latin typeface="Consolas" charset="0"/>
                <a:ea typeface="Consolas" charset="0"/>
                <a:cs typeface="Consolas" charset="0"/>
              </a:rPr>
              <a:t>)</a:t>
            </a:r>
          </a:p>
          <a:p>
            <a:pPr lvl="0"/>
            <a:r>
              <a:rPr lang="en-US" sz="2400" dirty="0">
                <a:solidFill>
                  <a:srgbClr val="000000"/>
                </a:solidFill>
                <a:latin typeface="Consolas" charset="0"/>
                <a:ea typeface="Consolas" charset="0"/>
                <a:cs typeface="Consolas" charset="0"/>
              </a:rPr>
              <a:t>Majors(</a:t>
            </a:r>
            <a:r>
              <a:rPr lang="en-US" sz="2400" dirty="0" err="1">
                <a:solidFill>
                  <a:srgbClr val="000000"/>
                </a:solidFill>
                <a:latin typeface="Consolas" charset="0"/>
                <a:ea typeface="Consolas" charset="0"/>
                <a:cs typeface="Consolas" charset="0"/>
              </a:rPr>
              <a:t>major_name</a:t>
            </a:r>
            <a:r>
              <a:rPr lang="en-US" sz="2400" dirty="0">
                <a:solidFill>
                  <a:srgbClr val="000000"/>
                </a:solidFill>
                <a:latin typeface="Consolas" charset="0"/>
                <a:ea typeface="Consolas" charset="0"/>
                <a:cs typeface="Consolas" charset="0"/>
              </a:rPr>
              <a:t>, </a:t>
            </a:r>
            <a:r>
              <a:rPr lang="en-US" sz="2400" dirty="0" err="1">
                <a:solidFill>
                  <a:srgbClr val="000000"/>
                </a:solidFill>
                <a:latin typeface="Consolas" charset="0"/>
                <a:ea typeface="Consolas" charset="0"/>
                <a:cs typeface="Consolas" charset="0"/>
              </a:rPr>
              <a:t>grade_req</a:t>
            </a:r>
            <a:r>
              <a:rPr lang="en-US" sz="2400" dirty="0">
                <a:solidFill>
                  <a:srgbClr val="000000"/>
                </a:solidFill>
                <a:latin typeface="Consolas" charset="0"/>
                <a:ea typeface="Consolas" charset="0"/>
                <a:cs typeface="Consolas" charset="0"/>
              </a:rPr>
              <a:t>)</a:t>
            </a:r>
          </a:p>
          <a:p>
            <a:pPr lvl="0"/>
            <a:r>
              <a:rPr lang="en-US" sz="2400" dirty="0">
                <a:solidFill>
                  <a:srgbClr val="000000"/>
                </a:solidFill>
                <a:latin typeface="Consolas" charset="0"/>
                <a:ea typeface="Consolas" charset="0"/>
                <a:cs typeface="Consolas" charset="0"/>
              </a:rPr>
              <a:t>Assignments(</a:t>
            </a:r>
            <a:r>
              <a:rPr lang="en-US" sz="2400" dirty="0" err="1">
                <a:solidFill>
                  <a:srgbClr val="000000"/>
                </a:solidFill>
                <a:latin typeface="Consolas" charset="0"/>
                <a:ea typeface="Consolas" charset="0"/>
                <a:cs typeface="Consolas" charset="0"/>
              </a:rPr>
              <a:t>asg_name</a:t>
            </a:r>
            <a:r>
              <a:rPr lang="en-US" sz="2400" dirty="0">
                <a:solidFill>
                  <a:srgbClr val="000000"/>
                </a:solidFill>
                <a:latin typeface="Consolas" charset="0"/>
                <a:ea typeface="Consolas" charset="0"/>
                <a:cs typeface="Consolas" charset="0"/>
              </a:rPr>
              <a:t>, </a:t>
            </a:r>
            <a:r>
              <a:rPr lang="en-US" sz="2400" dirty="0" err="1">
                <a:solidFill>
                  <a:srgbClr val="000000"/>
                </a:solidFill>
                <a:latin typeface="Consolas" charset="0"/>
                <a:ea typeface="Consolas" charset="0"/>
                <a:cs typeface="Consolas" charset="0"/>
              </a:rPr>
              <a:t>asg_pts</a:t>
            </a:r>
            <a:r>
              <a:rPr lang="en-US" sz="2400" dirty="0">
                <a:solidFill>
                  <a:srgbClr val="000000"/>
                </a:solidFill>
                <a:latin typeface="Consolas" charset="0"/>
                <a:ea typeface="Consolas" charset="0"/>
                <a:cs typeface="Consolas" charset="0"/>
              </a:rPr>
              <a:t>)</a:t>
            </a:r>
          </a:p>
        </p:txBody>
      </p:sp>
      <p:sp>
        <p:nvSpPr>
          <p:cNvPr id="9" name="Bent-Up Arrow 8"/>
          <p:cNvSpPr/>
          <p:nvPr/>
        </p:nvSpPr>
        <p:spPr>
          <a:xfrm rot="5400000">
            <a:off x="2669024" y="2368540"/>
            <a:ext cx="788466" cy="710329"/>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801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Analytics Processing (</a:t>
            </a:r>
            <a:r>
              <a:rPr lang="en-US" b="1" dirty="0"/>
              <a:t>OLAP</a:t>
            </a:r>
            <a:r>
              <a:rPr lang="en-US" dirty="0"/>
              <a:t>)</a:t>
            </a:r>
          </a:p>
        </p:txBody>
      </p:sp>
      <p:sp>
        <p:nvSpPr>
          <p:cNvPr id="3" name="Content Placeholder 2"/>
          <p:cNvSpPr>
            <a:spLocks noGrp="1"/>
          </p:cNvSpPr>
          <p:nvPr>
            <p:ph idx="1"/>
          </p:nvPr>
        </p:nvSpPr>
        <p:spPr>
          <a:xfrm>
            <a:off x="838200" y="2073729"/>
            <a:ext cx="10515600" cy="4103235"/>
          </a:xfrm>
        </p:spPr>
        <p:txBody>
          <a:bodyPr>
            <a:normAutofit/>
          </a:bodyPr>
          <a:lstStyle/>
          <a:p>
            <a:pPr marL="0" indent="0">
              <a:buNone/>
            </a:pPr>
            <a:r>
              <a:rPr lang="en-US" dirty="0"/>
              <a:t>Users interact with multidimensional data:</a:t>
            </a:r>
          </a:p>
          <a:p>
            <a:r>
              <a:rPr lang="en-US" dirty="0"/>
              <a:t>Constructing ad-hoc and often complex SQL queries</a:t>
            </a:r>
          </a:p>
          <a:p>
            <a:r>
              <a:rPr lang="en-US" dirty="0"/>
              <a:t>Using graphical tools that to construct queries</a:t>
            </a:r>
          </a:p>
          <a:p>
            <a:pPr lvl="1"/>
            <a:r>
              <a:rPr lang="en-US" dirty="0"/>
              <a:t>e.g. Tableau</a:t>
            </a:r>
          </a:p>
          <a:p>
            <a:pPr marL="14287" indent="0">
              <a:buNone/>
            </a:pPr>
            <a:endParaRPr lang="en-US" dirty="0"/>
          </a:p>
          <a:p>
            <a:pPr marL="14287" indent="0">
              <a:buNone/>
            </a:pPr>
            <a:r>
              <a:rPr lang="en-US" dirty="0"/>
              <a:t>Let’s discuss some common types of queries used in OLAP.</a:t>
            </a:r>
          </a:p>
        </p:txBody>
      </p:sp>
    </p:spTree>
    <p:extLst>
      <p:ext uri="{BB962C8B-B14F-4D97-AF65-F5344CB8AC3E}">
        <p14:creationId xmlns:p14="http://schemas.microsoft.com/office/powerpoint/2010/main" val="183848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SQL to Big Data (with SQL)</a:t>
            </a:r>
          </a:p>
        </p:txBody>
      </p:sp>
      <p:sp>
        <p:nvSpPr>
          <p:cNvPr id="3" name="Content Placeholder 2"/>
          <p:cNvSpPr>
            <a:spLocks noGrp="1"/>
          </p:cNvSpPr>
          <p:nvPr>
            <p:ph idx="1"/>
          </p:nvPr>
        </p:nvSpPr>
        <p:spPr/>
        <p:txBody>
          <a:bodyPr/>
          <a:lstStyle/>
          <a:p>
            <a:r>
              <a:rPr lang="en-US" dirty="0"/>
              <a:t>Last week… </a:t>
            </a:r>
          </a:p>
          <a:p>
            <a:pPr lvl="1"/>
            <a:r>
              <a:rPr lang="en-US" dirty="0"/>
              <a:t>Databases</a:t>
            </a:r>
          </a:p>
          <a:p>
            <a:pPr lvl="1"/>
            <a:r>
              <a:rPr lang="en-US" dirty="0"/>
              <a:t>(Relational) Database Management Systems</a:t>
            </a:r>
          </a:p>
          <a:p>
            <a:pPr lvl="1"/>
            <a:r>
              <a:rPr lang="en-US" dirty="0"/>
              <a:t>SQL: Structured Query Language</a:t>
            </a:r>
          </a:p>
          <a:p>
            <a:r>
              <a:rPr lang="en-US" dirty="0"/>
              <a:t>Today</a:t>
            </a:r>
          </a:p>
          <a:p>
            <a:pPr lvl="1"/>
            <a:r>
              <a:rPr lang="en-US" dirty="0"/>
              <a:t>More on databases and database design</a:t>
            </a:r>
          </a:p>
          <a:p>
            <a:pPr lvl="1"/>
            <a:r>
              <a:rPr lang="en-US" dirty="0"/>
              <a:t>Enterprise data management and the data lake</a:t>
            </a:r>
          </a:p>
          <a:p>
            <a:pPr lvl="1"/>
            <a:r>
              <a:rPr lang="en-US" dirty="0"/>
              <a:t>Introduction to distributed data storage and processing</a:t>
            </a:r>
          </a:p>
          <a:p>
            <a:pPr lvl="1"/>
            <a:r>
              <a:rPr lang="en-US" dirty="0"/>
              <a:t>Spark</a:t>
            </a:r>
          </a:p>
        </p:txBody>
      </p:sp>
    </p:spTree>
    <p:extLst>
      <p:ext uri="{BB962C8B-B14F-4D97-AF65-F5344CB8AC3E}">
        <p14:creationId xmlns:p14="http://schemas.microsoft.com/office/powerpoint/2010/main" val="194497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Analytics Processing (</a:t>
            </a:r>
            <a:r>
              <a:rPr lang="en-US" b="1" dirty="0"/>
              <a:t>OLAP</a:t>
            </a:r>
            <a:r>
              <a:rPr lang="en-US" dirty="0"/>
              <a:t>)</a:t>
            </a:r>
          </a:p>
        </p:txBody>
      </p:sp>
      <p:sp>
        <p:nvSpPr>
          <p:cNvPr id="3" name="Content Placeholder 2"/>
          <p:cNvSpPr>
            <a:spLocks noGrp="1"/>
          </p:cNvSpPr>
          <p:nvPr>
            <p:ph idx="1"/>
          </p:nvPr>
        </p:nvSpPr>
        <p:spPr>
          <a:xfrm>
            <a:off x="838200" y="2073729"/>
            <a:ext cx="10515600" cy="4103235"/>
          </a:xfrm>
        </p:spPr>
        <p:txBody>
          <a:bodyPr>
            <a:normAutofit/>
          </a:bodyPr>
          <a:lstStyle/>
          <a:p>
            <a:pPr marL="0" indent="0">
              <a:buNone/>
            </a:pPr>
            <a:r>
              <a:rPr lang="en-US" dirty="0"/>
              <a:t>Users interact with multidimensional data:</a:t>
            </a:r>
          </a:p>
          <a:p>
            <a:r>
              <a:rPr lang="en-US" dirty="0"/>
              <a:t>Constructing ad-hoc and often complex SQL queries</a:t>
            </a:r>
          </a:p>
          <a:p>
            <a:r>
              <a:rPr lang="en-US" dirty="0"/>
              <a:t>Using graphical tools that to construct queries</a:t>
            </a:r>
          </a:p>
          <a:p>
            <a:r>
              <a:rPr lang="en-US" dirty="0"/>
              <a:t>Sharing views that summarize data across important dimensions</a:t>
            </a:r>
          </a:p>
        </p:txBody>
      </p:sp>
    </p:spTree>
    <p:extLst>
      <p:ext uri="{BB962C8B-B14F-4D97-AF65-F5344CB8AC3E}">
        <p14:creationId xmlns:p14="http://schemas.microsoft.com/office/powerpoint/2010/main" val="332586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Tabulation (Pivot Tables)</a:t>
            </a:r>
          </a:p>
        </p:txBody>
      </p:sp>
      <p:sp>
        <p:nvSpPr>
          <p:cNvPr id="4" name="Content Placeholder 3"/>
          <p:cNvSpPr>
            <a:spLocks noGrp="1"/>
          </p:cNvSpPr>
          <p:nvPr>
            <p:ph idx="1"/>
          </p:nvPr>
        </p:nvSpPr>
        <p:spPr>
          <a:xfrm>
            <a:off x="838200" y="3804557"/>
            <a:ext cx="10706100" cy="2710543"/>
          </a:xfrm>
        </p:spPr>
        <p:txBody>
          <a:bodyPr>
            <a:normAutofit/>
          </a:bodyPr>
          <a:lstStyle/>
          <a:p>
            <a:r>
              <a:rPr lang="en-US" dirty="0"/>
              <a:t>Aggregate data across pairs of dimensions</a:t>
            </a:r>
          </a:p>
          <a:p>
            <a:pPr lvl="1"/>
            <a:r>
              <a:rPr lang="en-US" b="1" dirty="0"/>
              <a:t>Pivot Tables:</a:t>
            </a:r>
            <a:r>
              <a:rPr lang="en-US" dirty="0"/>
              <a:t>  </a:t>
            </a:r>
            <a:r>
              <a:rPr lang="en-US" i="1" dirty="0"/>
              <a:t>graphical interface </a:t>
            </a:r>
            <a:r>
              <a:rPr lang="en-US" dirty="0"/>
              <a:t>to select dimensions and aggregation function (e.g., SUM, MAX, MEAN)</a:t>
            </a:r>
          </a:p>
          <a:p>
            <a:pPr lvl="1"/>
            <a:r>
              <a:rPr lang="en-US" b="1" dirty="0"/>
              <a:t>GROUP BY</a:t>
            </a:r>
            <a:r>
              <a:rPr lang="en-US" dirty="0"/>
              <a:t> queries</a:t>
            </a:r>
          </a:p>
          <a:p>
            <a:pPr marL="228600" lvl="1">
              <a:spcBef>
                <a:spcPts val="1000"/>
              </a:spcBef>
            </a:pPr>
            <a:r>
              <a:rPr lang="en-US" dirty="0"/>
              <a:t>Related to contingency tables and marginalization in stats.</a:t>
            </a:r>
          </a:p>
          <a:p>
            <a:r>
              <a:rPr lang="en-US" dirty="0"/>
              <a:t>What about many dimensions?</a:t>
            </a:r>
          </a:p>
          <a:p>
            <a:endParaRPr lang="en-US" i="1" dirty="0"/>
          </a:p>
        </p:txBody>
      </p:sp>
      <p:graphicFrame>
        <p:nvGraphicFramePr>
          <p:cNvPr id="150" name="Table 149"/>
          <p:cNvGraphicFramePr>
            <a:graphicFrameLocks noGrp="1"/>
          </p:cNvGraphicFramePr>
          <p:nvPr>
            <p:extLst/>
          </p:nvPr>
        </p:nvGraphicFramePr>
        <p:xfrm>
          <a:off x="1980474" y="1690689"/>
          <a:ext cx="3819903" cy="1854200"/>
        </p:xfrm>
        <a:graphic>
          <a:graphicData uri="http://schemas.openxmlformats.org/drawingml/2006/table">
            <a:tbl>
              <a:tblPr firstRow="1" bandRow="1">
                <a:tableStyleId>{5C22544A-7EE6-4342-B048-85BDC9FD1C3A}</a:tableStyleId>
              </a:tblPr>
              <a:tblGrid>
                <a:gridCol w="1273301">
                  <a:extLst>
                    <a:ext uri="{9D8B030D-6E8A-4147-A177-3AD203B41FA5}">
                      <a16:colId xmlns:a16="http://schemas.microsoft.com/office/drawing/2014/main" val="20000"/>
                    </a:ext>
                  </a:extLst>
                </a:gridCol>
                <a:gridCol w="1273301">
                  <a:extLst>
                    <a:ext uri="{9D8B030D-6E8A-4147-A177-3AD203B41FA5}">
                      <a16:colId xmlns:a16="http://schemas.microsoft.com/office/drawing/2014/main" val="20001"/>
                    </a:ext>
                  </a:extLst>
                </a:gridCol>
                <a:gridCol w="1273301">
                  <a:extLst>
                    <a:ext uri="{9D8B030D-6E8A-4147-A177-3AD203B41FA5}">
                      <a16:colId xmlns:a16="http://schemas.microsoft.com/office/drawing/2014/main" val="20002"/>
                    </a:ext>
                  </a:extLst>
                </a:gridCol>
              </a:tblGrid>
              <a:tr h="370840">
                <a:tc>
                  <a:txBody>
                    <a:bodyPr/>
                    <a:lstStyle/>
                    <a:p>
                      <a:r>
                        <a:rPr lang="en-US" dirty="0"/>
                        <a:t>Item</a:t>
                      </a:r>
                    </a:p>
                  </a:txBody>
                  <a:tcPr/>
                </a:tc>
                <a:tc>
                  <a:txBody>
                    <a:bodyPr/>
                    <a:lstStyle/>
                    <a:p>
                      <a:r>
                        <a:rPr lang="en-US" dirty="0"/>
                        <a:t>Color</a:t>
                      </a:r>
                    </a:p>
                  </a:txBody>
                  <a:tcPr/>
                </a:tc>
                <a:tc>
                  <a:txBody>
                    <a:bodyPr/>
                    <a:lstStyle/>
                    <a:p>
                      <a:r>
                        <a:rPr lang="en-US" dirty="0"/>
                        <a:t>Quantity</a:t>
                      </a:r>
                    </a:p>
                  </a:txBody>
                  <a:tcPr/>
                </a:tc>
                <a:extLst>
                  <a:ext uri="{0D108BD9-81ED-4DB2-BD59-A6C34878D82A}">
                    <a16:rowId xmlns:a16="http://schemas.microsoft.com/office/drawing/2014/main" val="10000"/>
                  </a:ext>
                </a:extLst>
              </a:tr>
              <a:tr h="370840">
                <a:tc>
                  <a:txBody>
                    <a:bodyPr/>
                    <a:lstStyle/>
                    <a:p>
                      <a:r>
                        <a:rPr lang="en-US" dirty="0"/>
                        <a:t>Desk</a:t>
                      </a:r>
                    </a:p>
                  </a:txBody>
                  <a:tcPr/>
                </a:tc>
                <a:tc>
                  <a:txBody>
                    <a:bodyPr/>
                    <a:lstStyle/>
                    <a:p>
                      <a:r>
                        <a:rPr lang="en-US" dirty="0"/>
                        <a:t>Blue</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Desk</a:t>
                      </a:r>
                    </a:p>
                  </a:txBody>
                  <a:tcPr/>
                </a:tc>
                <a:tc>
                  <a:txBody>
                    <a:bodyPr/>
                    <a:lstStyle/>
                    <a:p>
                      <a:r>
                        <a:rPr lang="en-US" dirty="0"/>
                        <a:t>Red</a:t>
                      </a:r>
                    </a:p>
                  </a:txBody>
                  <a:tcPr/>
                </a:tc>
                <a:tc>
                  <a:txBody>
                    <a:bodyPr/>
                    <a:lstStyle/>
                    <a:p>
                      <a:r>
                        <a:rPr lang="en-US" dirty="0"/>
                        <a:t>3</a:t>
                      </a:r>
                    </a:p>
                  </a:txBody>
                  <a:tcPr/>
                </a:tc>
                <a:extLst>
                  <a:ext uri="{0D108BD9-81ED-4DB2-BD59-A6C34878D82A}">
                    <a16:rowId xmlns:a16="http://schemas.microsoft.com/office/drawing/2014/main" val="10002"/>
                  </a:ext>
                </a:extLst>
              </a:tr>
              <a:tr h="370840">
                <a:tc>
                  <a:txBody>
                    <a:bodyPr/>
                    <a:lstStyle/>
                    <a:p>
                      <a:r>
                        <a:rPr lang="en-US" dirty="0"/>
                        <a:t>Sofa</a:t>
                      </a:r>
                    </a:p>
                  </a:txBody>
                  <a:tcPr/>
                </a:tc>
                <a:tc>
                  <a:txBody>
                    <a:bodyPr/>
                    <a:lstStyle/>
                    <a:p>
                      <a:r>
                        <a:rPr lang="en-US" dirty="0"/>
                        <a:t>Blue</a:t>
                      </a:r>
                    </a:p>
                  </a:txBody>
                  <a:tcPr/>
                </a:tc>
                <a:tc>
                  <a:txBody>
                    <a:bodyPr/>
                    <a:lstStyle/>
                    <a:p>
                      <a:r>
                        <a:rPr lang="en-US" dirty="0"/>
                        <a:t>4</a:t>
                      </a:r>
                    </a:p>
                  </a:txBody>
                  <a:tcPr/>
                </a:tc>
                <a:extLst>
                  <a:ext uri="{0D108BD9-81ED-4DB2-BD59-A6C34878D82A}">
                    <a16:rowId xmlns:a16="http://schemas.microsoft.com/office/drawing/2014/main" val="10003"/>
                  </a:ext>
                </a:extLst>
              </a:tr>
              <a:tr h="370840">
                <a:tc>
                  <a:txBody>
                    <a:bodyPr/>
                    <a:lstStyle/>
                    <a:p>
                      <a:r>
                        <a:rPr lang="en-US" dirty="0"/>
                        <a:t>Sofa</a:t>
                      </a:r>
                    </a:p>
                  </a:txBody>
                  <a:tcPr/>
                </a:tc>
                <a:tc>
                  <a:txBody>
                    <a:bodyPr/>
                    <a:lstStyle/>
                    <a:p>
                      <a:r>
                        <a:rPr lang="en-US" dirty="0"/>
                        <a:t>Red</a:t>
                      </a:r>
                    </a:p>
                  </a:txBody>
                  <a:tcPr/>
                </a:tc>
                <a:tc>
                  <a:txBody>
                    <a:bodyPr/>
                    <a:lstStyle/>
                    <a:p>
                      <a:r>
                        <a:rPr lang="en-US" dirty="0"/>
                        <a:t>5</a:t>
                      </a:r>
                    </a:p>
                  </a:txBody>
                  <a:tcPr/>
                </a:tc>
                <a:extLst>
                  <a:ext uri="{0D108BD9-81ED-4DB2-BD59-A6C34878D82A}">
                    <a16:rowId xmlns:a16="http://schemas.microsoft.com/office/drawing/2014/main" val="10004"/>
                  </a:ext>
                </a:extLst>
              </a:tr>
            </a:tbl>
          </a:graphicData>
        </a:graphic>
      </p:graphicFrame>
      <p:sp>
        <p:nvSpPr>
          <p:cNvPr id="7" name="Right Arrow 6"/>
          <p:cNvSpPr/>
          <p:nvPr/>
        </p:nvSpPr>
        <p:spPr>
          <a:xfrm>
            <a:off x="5927336" y="2491456"/>
            <a:ext cx="499462" cy="351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4" name="Table 83"/>
          <p:cNvGraphicFramePr>
            <a:graphicFrameLocks noGrp="1"/>
          </p:cNvGraphicFramePr>
          <p:nvPr>
            <p:extLst/>
          </p:nvPr>
        </p:nvGraphicFramePr>
        <p:xfrm>
          <a:off x="6785062" y="1742400"/>
          <a:ext cx="3457708" cy="1849120"/>
        </p:xfrm>
        <a:graphic>
          <a:graphicData uri="http://schemas.openxmlformats.org/drawingml/2006/table">
            <a:tbl>
              <a:tblPr firstRow="1" bandRow="1">
                <a:tableStyleId>{5C22544A-7EE6-4342-B048-85BDC9FD1C3A}</a:tableStyleId>
              </a:tblPr>
              <a:tblGrid>
                <a:gridCol w="424948">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784860">
                  <a:extLst>
                    <a:ext uri="{9D8B030D-6E8A-4147-A177-3AD203B41FA5}">
                      <a16:colId xmlns:a16="http://schemas.microsoft.com/office/drawing/2014/main" val="20002"/>
                    </a:ext>
                  </a:extLst>
                </a:gridCol>
                <a:gridCol w="769620">
                  <a:extLst>
                    <a:ext uri="{9D8B030D-6E8A-4147-A177-3AD203B41FA5}">
                      <a16:colId xmlns:a16="http://schemas.microsoft.com/office/drawing/2014/main" val="20003"/>
                    </a:ext>
                  </a:extLst>
                </a:gridCol>
                <a:gridCol w="792480">
                  <a:extLst>
                    <a:ext uri="{9D8B030D-6E8A-4147-A177-3AD203B41FA5}">
                      <a16:colId xmlns:a16="http://schemas.microsoft.com/office/drawing/2014/main" val="20004"/>
                    </a:ext>
                  </a:extLst>
                </a:gridCol>
              </a:tblGrid>
              <a:tr h="334242">
                <a:tc>
                  <a:txBody>
                    <a:bodyPr/>
                    <a:lstStyle/>
                    <a:p>
                      <a:endParaRPr lang="en-US" dirty="0"/>
                    </a:p>
                  </a:txBody>
                  <a:tcPr>
                    <a:noFill/>
                  </a:tcPr>
                </a:tc>
                <a:tc>
                  <a:txBody>
                    <a:bodyPr/>
                    <a:lstStyle/>
                    <a:p>
                      <a:endParaRPr lang="en-US" dirty="0"/>
                    </a:p>
                  </a:txBody>
                  <a:tcPr>
                    <a:noFill/>
                  </a:tcPr>
                </a:tc>
                <a:tc gridSpan="3">
                  <a:txBody>
                    <a:bodyPr/>
                    <a:lstStyle/>
                    <a:p>
                      <a:pPr algn="ctr"/>
                      <a:r>
                        <a:rPr lang="en-US" dirty="0"/>
                        <a:t>Item</a:t>
                      </a:r>
                    </a:p>
                  </a:txBody>
                  <a:tcPr>
                    <a:solidFill>
                      <a:schemeClr val="tx1"/>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dirty="0"/>
                    </a:p>
                  </a:txBody>
                  <a:tcPr>
                    <a:noFill/>
                  </a:tcPr>
                </a:tc>
                <a:tc>
                  <a:txBody>
                    <a:bodyPr/>
                    <a:lstStyle/>
                    <a:p>
                      <a:endParaRPr lang="en-US" dirty="0"/>
                    </a:p>
                  </a:txBody>
                  <a:tcPr>
                    <a:noFill/>
                  </a:tcPr>
                </a:tc>
                <a:tc>
                  <a:txBody>
                    <a:bodyPr/>
                    <a:lstStyle/>
                    <a:p>
                      <a:pPr marL="0" algn="ctr" defTabSz="914400" rtl="0" eaLnBrk="1" latinLnBrk="0" hangingPunct="1"/>
                      <a:r>
                        <a:rPr lang="en-US" sz="1800" b="0" kern="1200" dirty="0">
                          <a:solidFill>
                            <a:schemeClr val="lt1"/>
                          </a:solidFill>
                          <a:latin typeface="+mn-lt"/>
                          <a:ea typeface="+mn-ea"/>
                          <a:cs typeface="+mn-cs"/>
                        </a:rPr>
                        <a:t>Desk</a:t>
                      </a:r>
                    </a:p>
                  </a:txBody>
                  <a:tcPr>
                    <a:solidFill>
                      <a:schemeClr val="accent1"/>
                    </a:solidFill>
                  </a:tcPr>
                </a:tc>
                <a:tc>
                  <a:txBody>
                    <a:bodyPr/>
                    <a:lstStyle/>
                    <a:p>
                      <a:pPr marL="0" algn="ctr" defTabSz="914400" rtl="0" eaLnBrk="1" latinLnBrk="0" hangingPunct="1"/>
                      <a:r>
                        <a:rPr lang="en-US" sz="1800" b="0" kern="1200" dirty="0">
                          <a:solidFill>
                            <a:schemeClr val="lt1"/>
                          </a:solidFill>
                          <a:latin typeface="+mn-lt"/>
                          <a:ea typeface="+mn-ea"/>
                          <a:cs typeface="+mn-cs"/>
                        </a:rPr>
                        <a:t>Sofa</a:t>
                      </a:r>
                    </a:p>
                  </a:txBody>
                  <a:tcPr>
                    <a:solidFill>
                      <a:schemeClr val="accent1"/>
                    </a:solidFill>
                  </a:tcPr>
                </a:tc>
                <a:tc>
                  <a:txBody>
                    <a:bodyPr/>
                    <a:lstStyle/>
                    <a:p>
                      <a:pPr marL="0" algn="ctr" defTabSz="914400" rtl="0" eaLnBrk="1" latinLnBrk="0" hangingPunct="1"/>
                      <a:r>
                        <a:rPr lang="en-US" sz="1800" b="1" i="1" kern="1200" dirty="0">
                          <a:solidFill>
                            <a:schemeClr val="lt1"/>
                          </a:solidFill>
                          <a:latin typeface="+mn-lt"/>
                          <a:ea typeface="+mn-ea"/>
                          <a:cs typeface="+mn-cs"/>
                        </a:rPr>
                        <a:t>Sum</a:t>
                      </a:r>
                    </a:p>
                  </a:txBody>
                  <a:tcPr>
                    <a:solidFill>
                      <a:schemeClr val="accent1"/>
                    </a:solidFill>
                  </a:tcPr>
                </a:tc>
                <a:extLst>
                  <a:ext uri="{0D108BD9-81ED-4DB2-BD59-A6C34878D82A}">
                    <a16:rowId xmlns:a16="http://schemas.microsoft.com/office/drawing/2014/main" val="10001"/>
                  </a:ext>
                </a:extLst>
              </a:tr>
              <a:tr h="370840">
                <a:tc rowSpan="3">
                  <a:txBody>
                    <a:bodyPr/>
                    <a:lstStyle/>
                    <a:p>
                      <a:pPr marL="0" algn="ctr" defTabSz="914400" rtl="0" eaLnBrk="1" latinLnBrk="0" hangingPunct="1"/>
                      <a:r>
                        <a:rPr lang="en-US" sz="1800" b="1" kern="1200" dirty="0">
                          <a:solidFill>
                            <a:schemeClr val="lt1"/>
                          </a:solidFill>
                          <a:latin typeface="+mn-lt"/>
                          <a:ea typeface="+mn-ea"/>
                          <a:cs typeface="+mn-cs"/>
                        </a:rPr>
                        <a:t>Color</a:t>
                      </a:r>
                    </a:p>
                  </a:txBody>
                  <a:tcPr vert="vert270" anchor="ctr">
                    <a:solidFill>
                      <a:schemeClr val="tx1"/>
                    </a:solidFill>
                  </a:tcPr>
                </a:tc>
                <a:tc>
                  <a:txBody>
                    <a:bodyPr/>
                    <a:lstStyle/>
                    <a:p>
                      <a:pPr marL="0" algn="l" defTabSz="914400" rtl="0" eaLnBrk="1" latinLnBrk="0" hangingPunct="1"/>
                      <a:r>
                        <a:rPr lang="en-US" sz="1800" b="0" kern="1200" dirty="0">
                          <a:solidFill>
                            <a:schemeClr val="lt1"/>
                          </a:solidFill>
                          <a:latin typeface="+mn-lt"/>
                          <a:ea typeface="+mn-ea"/>
                          <a:cs typeface="+mn-cs"/>
                        </a:rPr>
                        <a:t>Blue</a:t>
                      </a:r>
                    </a:p>
                  </a:txBody>
                  <a:tcPr>
                    <a:solidFill>
                      <a:schemeClr val="accent1"/>
                    </a:solidFill>
                  </a:tcPr>
                </a:tc>
                <a:tc>
                  <a:txBody>
                    <a:bodyPr/>
                    <a:lstStyle/>
                    <a:p>
                      <a:r>
                        <a:rPr lang="en-US" dirty="0"/>
                        <a:t>2</a:t>
                      </a:r>
                    </a:p>
                  </a:txBody>
                  <a:tcPr/>
                </a:tc>
                <a:tc>
                  <a:txBody>
                    <a:bodyPr/>
                    <a:lstStyle/>
                    <a:p>
                      <a:r>
                        <a:rPr lang="en-US" dirty="0"/>
                        <a:t>4</a:t>
                      </a:r>
                    </a:p>
                  </a:txBody>
                  <a:tcPr/>
                </a:tc>
                <a:tc>
                  <a:txBody>
                    <a:bodyPr/>
                    <a:lstStyle/>
                    <a:p>
                      <a:r>
                        <a:rPr lang="en-US" b="1" i="1" dirty="0"/>
                        <a:t>6</a:t>
                      </a:r>
                    </a:p>
                  </a:txBody>
                  <a:tcPr/>
                </a:tc>
                <a:extLst>
                  <a:ext uri="{0D108BD9-81ED-4DB2-BD59-A6C34878D82A}">
                    <a16:rowId xmlns:a16="http://schemas.microsoft.com/office/drawing/2014/main" val="10002"/>
                  </a:ext>
                </a:extLst>
              </a:tr>
              <a:tr h="370840">
                <a:tc vMerge="1">
                  <a:txBody>
                    <a:bodyPr/>
                    <a:lstStyle/>
                    <a:p>
                      <a:pPr marL="0" algn="l" defTabSz="914400" rtl="0" eaLnBrk="1" latinLnBrk="0" hangingPunct="1"/>
                      <a:endParaRPr lang="en-US" sz="1800" b="1" kern="1200" dirty="0">
                        <a:solidFill>
                          <a:schemeClr val="lt1"/>
                        </a:solidFill>
                        <a:latin typeface="+mn-lt"/>
                        <a:ea typeface="+mn-ea"/>
                        <a:cs typeface="+mn-cs"/>
                      </a:endParaRPr>
                    </a:p>
                  </a:txBody>
                  <a:tcPr>
                    <a:solidFill>
                      <a:schemeClr val="accent1"/>
                    </a:solidFill>
                  </a:tcPr>
                </a:tc>
                <a:tc>
                  <a:txBody>
                    <a:bodyPr/>
                    <a:lstStyle/>
                    <a:p>
                      <a:pPr marL="0" algn="l" defTabSz="914400" rtl="0" eaLnBrk="1" latinLnBrk="0" hangingPunct="1"/>
                      <a:r>
                        <a:rPr lang="en-US" sz="1800" b="0" kern="1200" dirty="0">
                          <a:solidFill>
                            <a:schemeClr val="lt1"/>
                          </a:solidFill>
                          <a:latin typeface="+mn-lt"/>
                          <a:ea typeface="+mn-ea"/>
                          <a:cs typeface="+mn-cs"/>
                        </a:rPr>
                        <a:t>Red</a:t>
                      </a:r>
                    </a:p>
                  </a:txBody>
                  <a:tcPr>
                    <a:solidFill>
                      <a:schemeClr val="accent1"/>
                    </a:solidFill>
                  </a:tcPr>
                </a:tc>
                <a:tc>
                  <a:txBody>
                    <a:bodyPr/>
                    <a:lstStyle/>
                    <a:p>
                      <a:r>
                        <a:rPr lang="en-US" dirty="0"/>
                        <a:t>3</a:t>
                      </a:r>
                    </a:p>
                  </a:txBody>
                  <a:tcPr/>
                </a:tc>
                <a:tc>
                  <a:txBody>
                    <a:bodyPr/>
                    <a:lstStyle/>
                    <a:p>
                      <a:r>
                        <a:rPr lang="en-US" dirty="0"/>
                        <a:t>5</a:t>
                      </a:r>
                    </a:p>
                  </a:txBody>
                  <a:tcPr/>
                </a:tc>
                <a:tc>
                  <a:txBody>
                    <a:bodyPr/>
                    <a:lstStyle/>
                    <a:p>
                      <a:r>
                        <a:rPr lang="en-US" b="1" i="1" dirty="0"/>
                        <a:t>8</a:t>
                      </a:r>
                    </a:p>
                  </a:txBody>
                  <a:tcPr/>
                </a:tc>
                <a:extLst>
                  <a:ext uri="{0D108BD9-81ED-4DB2-BD59-A6C34878D82A}">
                    <a16:rowId xmlns:a16="http://schemas.microsoft.com/office/drawing/2014/main" val="10003"/>
                  </a:ext>
                </a:extLst>
              </a:tr>
              <a:tr h="370840">
                <a:tc vMerge="1">
                  <a:txBody>
                    <a:bodyPr/>
                    <a:lstStyle/>
                    <a:p>
                      <a:pPr marL="0" algn="l" defTabSz="914400" rtl="0" eaLnBrk="1" latinLnBrk="0" hangingPunct="1"/>
                      <a:endParaRPr lang="en-US" sz="1800" b="1" kern="1200" dirty="0">
                        <a:solidFill>
                          <a:schemeClr val="lt1"/>
                        </a:solidFill>
                        <a:latin typeface="+mn-lt"/>
                        <a:ea typeface="+mn-ea"/>
                        <a:cs typeface="+mn-cs"/>
                      </a:endParaRPr>
                    </a:p>
                  </a:txBody>
                  <a:tcPr>
                    <a:solidFill>
                      <a:schemeClr val="accent1"/>
                    </a:solidFill>
                  </a:tcPr>
                </a:tc>
                <a:tc>
                  <a:txBody>
                    <a:bodyPr/>
                    <a:lstStyle/>
                    <a:p>
                      <a:pPr marL="0" algn="l" defTabSz="914400" rtl="0" eaLnBrk="1" latinLnBrk="0" hangingPunct="1"/>
                      <a:r>
                        <a:rPr lang="en-US" sz="1800" b="1" i="1" kern="1200" dirty="0">
                          <a:solidFill>
                            <a:schemeClr val="lt1"/>
                          </a:solidFill>
                          <a:latin typeface="+mn-lt"/>
                          <a:ea typeface="+mn-ea"/>
                          <a:cs typeface="+mn-cs"/>
                        </a:rPr>
                        <a:t>Sum</a:t>
                      </a:r>
                    </a:p>
                  </a:txBody>
                  <a:tcPr>
                    <a:solidFill>
                      <a:schemeClr val="accent1"/>
                    </a:solidFill>
                  </a:tcPr>
                </a:tc>
                <a:tc>
                  <a:txBody>
                    <a:bodyPr/>
                    <a:lstStyle/>
                    <a:p>
                      <a:r>
                        <a:rPr lang="en-US" b="1" i="1" dirty="0"/>
                        <a:t>5</a:t>
                      </a:r>
                    </a:p>
                  </a:txBody>
                  <a:tcPr/>
                </a:tc>
                <a:tc>
                  <a:txBody>
                    <a:bodyPr/>
                    <a:lstStyle/>
                    <a:p>
                      <a:r>
                        <a:rPr lang="en-US" b="1" i="1" dirty="0"/>
                        <a:t>9</a:t>
                      </a:r>
                    </a:p>
                  </a:txBody>
                  <a:tcPr/>
                </a:tc>
                <a:tc>
                  <a:txBody>
                    <a:bodyPr/>
                    <a:lstStyle/>
                    <a:p>
                      <a:r>
                        <a:rPr lang="en-US" b="1" i="1" dirty="0"/>
                        <a:t>14</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6249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p:cNvGrpSpPr/>
          <p:nvPr/>
        </p:nvGrpSpPr>
        <p:grpSpPr>
          <a:xfrm>
            <a:off x="7732535" y="238796"/>
            <a:ext cx="2458078" cy="2071811"/>
            <a:chOff x="2236232" y="836619"/>
            <a:chExt cx="2458078" cy="2071811"/>
          </a:xfrm>
        </p:grpSpPr>
        <p:grpSp>
          <p:nvGrpSpPr>
            <p:cNvPr id="118" name="Group 117"/>
            <p:cNvGrpSpPr/>
            <p:nvPr/>
          </p:nvGrpSpPr>
          <p:grpSpPr>
            <a:xfrm>
              <a:off x="2236232" y="2263649"/>
              <a:ext cx="1890772" cy="643231"/>
              <a:chOff x="2195545" y="1443703"/>
              <a:chExt cx="1890772" cy="643231"/>
            </a:xfrm>
          </p:grpSpPr>
          <p:sp>
            <p:nvSpPr>
              <p:cNvPr id="147" name="Cube 146"/>
              <p:cNvSpPr/>
              <p:nvPr/>
            </p:nvSpPr>
            <p:spPr>
              <a:xfrm>
                <a:off x="2195545" y="1443703"/>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a:t>80</a:t>
                </a:r>
                <a:endParaRPr lang="en-US" sz="2000" dirty="0"/>
              </a:p>
            </p:txBody>
          </p:sp>
          <p:sp>
            <p:nvSpPr>
              <p:cNvPr id="148" name="Cube 147"/>
              <p:cNvSpPr/>
              <p:nvPr/>
            </p:nvSpPr>
            <p:spPr>
              <a:xfrm>
                <a:off x="2767162" y="1443703"/>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27</a:t>
                </a:r>
              </a:p>
            </p:txBody>
          </p:sp>
          <p:sp>
            <p:nvSpPr>
              <p:cNvPr id="152" name="Cube 151"/>
              <p:cNvSpPr/>
              <p:nvPr/>
            </p:nvSpPr>
            <p:spPr>
              <a:xfrm>
                <a:off x="3338779" y="1443703"/>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75</a:t>
                </a:r>
              </a:p>
            </p:txBody>
          </p:sp>
        </p:grpSp>
        <p:grpSp>
          <p:nvGrpSpPr>
            <p:cNvPr id="119" name="Group 118"/>
            <p:cNvGrpSpPr/>
            <p:nvPr/>
          </p:nvGrpSpPr>
          <p:grpSpPr>
            <a:xfrm>
              <a:off x="2236232" y="1787973"/>
              <a:ext cx="1890772" cy="643231"/>
              <a:chOff x="2195545" y="1443703"/>
              <a:chExt cx="1890772" cy="643231"/>
            </a:xfrm>
          </p:grpSpPr>
          <p:sp>
            <p:nvSpPr>
              <p:cNvPr id="141" name="Cube 140"/>
              <p:cNvSpPr/>
              <p:nvPr/>
            </p:nvSpPr>
            <p:spPr>
              <a:xfrm>
                <a:off x="2195545" y="1443703"/>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63</a:t>
                </a:r>
              </a:p>
            </p:txBody>
          </p:sp>
          <p:sp>
            <p:nvSpPr>
              <p:cNvPr id="142" name="Cube 141"/>
              <p:cNvSpPr/>
              <p:nvPr/>
            </p:nvSpPr>
            <p:spPr>
              <a:xfrm>
                <a:off x="2767162" y="1443703"/>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38</a:t>
                </a:r>
              </a:p>
            </p:txBody>
          </p:sp>
          <p:sp>
            <p:nvSpPr>
              <p:cNvPr id="143" name="Cube 142"/>
              <p:cNvSpPr/>
              <p:nvPr/>
            </p:nvSpPr>
            <p:spPr>
              <a:xfrm>
                <a:off x="3338779" y="1443703"/>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75</a:t>
                </a:r>
              </a:p>
            </p:txBody>
          </p:sp>
        </p:grpSp>
        <p:grpSp>
          <p:nvGrpSpPr>
            <p:cNvPr id="120" name="Group 119"/>
            <p:cNvGrpSpPr/>
            <p:nvPr/>
          </p:nvGrpSpPr>
          <p:grpSpPr>
            <a:xfrm>
              <a:off x="2236232" y="1312296"/>
              <a:ext cx="1890772" cy="643231"/>
              <a:chOff x="2195545" y="1443703"/>
              <a:chExt cx="1890772" cy="643231"/>
            </a:xfrm>
          </p:grpSpPr>
          <p:sp>
            <p:nvSpPr>
              <p:cNvPr id="138" name="Cube 137"/>
              <p:cNvSpPr/>
              <p:nvPr/>
            </p:nvSpPr>
            <p:spPr>
              <a:xfrm>
                <a:off x="2195545" y="1443703"/>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63</a:t>
                </a:r>
              </a:p>
            </p:txBody>
          </p:sp>
          <p:sp>
            <p:nvSpPr>
              <p:cNvPr id="139" name="Cube 138"/>
              <p:cNvSpPr/>
              <p:nvPr/>
            </p:nvSpPr>
            <p:spPr>
              <a:xfrm>
                <a:off x="2767162" y="1443703"/>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38</a:t>
                </a:r>
              </a:p>
            </p:txBody>
          </p:sp>
          <p:sp>
            <p:nvSpPr>
              <p:cNvPr id="140" name="Cube 139"/>
              <p:cNvSpPr/>
              <p:nvPr/>
            </p:nvSpPr>
            <p:spPr>
              <a:xfrm>
                <a:off x="3338779" y="1443703"/>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75</a:t>
                </a:r>
              </a:p>
            </p:txBody>
          </p:sp>
        </p:grpSp>
        <p:grpSp>
          <p:nvGrpSpPr>
            <p:cNvPr id="121" name="Group 120"/>
            <p:cNvGrpSpPr/>
            <p:nvPr/>
          </p:nvGrpSpPr>
          <p:grpSpPr>
            <a:xfrm>
              <a:off x="2236232" y="836619"/>
              <a:ext cx="1890772" cy="643231"/>
              <a:chOff x="2234219" y="836619"/>
              <a:chExt cx="1890772" cy="643231"/>
            </a:xfrm>
          </p:grpSpPr>
          <p:sp>
            <p:nvSpPr>
              <p:cNvPr id="127" name="Cube 126"/>
              <p:cNvSpPr/>
              <p:nvPr/>
            </p:nvSpPr>
            <p:spPr>
              <a:xfrm>
                <a:off x="2234219" y="836619"/>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63</a:t>
                </a:r>
              </a:p>
            </p:txBody>
          </p:sp>
          <p:sp>
            <p:nvSpPr>
              <p:cNvPr id="136" name="Cube 135"/>
              <p:cNvSpPr/>
              <p:nvPr/>
            </p:nvSpPr>
            <p:spPr>
              <a:xfrm>
                <a:off x="2805836" y="836619"/>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38</a:t>
                </a:r>
              </a:p>
            </p:txBody>
          </p:sp>
          <p:sp>
            <p:nvSpPr>
              <p:cNvPr id="137" name="Cube 136"/>
              <p:cNvSpPr/>
              <p:nvPr/>
            </p:nvSpPr>
            <p:spPr>
              <a:xfrm>
                <a:off x="3377453" y="836619"/>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75</a:t>
                </a:r>
              </a:p>
            </p:txBody>
          </p:sp>
        </p:grpSp>
        <p:grpSp>
          <p:nvGrpSpPr>
            <p:cNvPr id="122" name="Group 121"/>
            <p:cNvGrpSpPr/>
            <p:nvPr/>
          </p:nvGrpSpPr>
          <p:grpSpPr>
            <a:xfrm>
              <a:off x="3946772" y="836619"/>
              <a:ext cx="747538" cy="2071811"/>
              <a:chOff x="3946772" y="836619"/>
              <a:chExt cx="747538" cy="2071811"/>
            </a:xfrm>
          </p:grpSpPr>
          <p:sp>
            <p:nvSpPr>
              <p:cNvPr id="123" name="Cube 122"/>
              <p:cNvSpPr/>
              <p:nvPr/>
            </p:nvSpPr>
            <p:spPr>
              <a:xfrm>
                <a:off x="3946772" y="2265199"/>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48</a:t>
                </a:r>
              </a:p>
            </p:txBody>
          </p:sp>
          <p:sp>
            <p:nvSpPr>
              <p:cNvPr id="124" name="Cube 123"/>
              <p:cNvSpPr/>
              <p:nvPr/>
            </p:nvSpPr>
            <p:spPr>
              <a:xfrm>
                <a:off x="3946772" y="1789094"/>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100</a:t>
                </a:r>
              </a:p>
            </p:txBody>
          </p:sp>
          <p:sp>
            <p:nvSpPr>
              <p:cNvPr id="125" name="Cube 124"/>
              <p:cNvSpPr/>
              <p:nvPr/>
            </p:nvSpPr>
            <p:spPr>
              <a:xfrm>
                <a:off x="3946772" y="1312989"/>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28</a:t>
                </a:r>
              </a:p>
            </p:txBody>
          </p:sp>
          <p:sp>
            <p:nvSpPr>
              <p:cNvPr id="126" name="Cube 125"/>
              <p:cNvSpPr/>
              <p:nvPr/>
            </p:nvSpPr>
            <p:spPr>
              <a:xfrm>
                <a:off x="3946772" y="836619"/>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176</a:t>
                </a:r>
              </a:p>
            </p:txBody>
          </p:sp>
        </p:grpSp>
      </p:grpSp>
      <p:sp>
        <p:nvSpPr>
          <p:cNvPr id="2" name="Title 1"/>
          <p:cNvSpPr>
            <a:spLocks noGrp="1"/>
          </p:cNvSpPr>
          <p:nvPr>
            <p:ph type="title"/>
          </p:nvPr>
        </p:nvSpPr>
        <p:spPr/>
        <p:txBody>
          <a:bodyPr/>
          <a:lstStyle/>
          <a:p>
            <a:r>
              <a:rPr lang="en-US" dirty="0"/>
              <a:t>Cube Operator</a:t>
            </a:r>
          </a:p>
        </p:txBody>
      </p:sp>
      <p:sp>
        <p:nvSpPr>
          <p:cNvPr id="3" name="Content Placeholder 2"/>
          <p:cNvSpPr>
            <a:spLocks noGrp="1"/>
          </p:cNvSpPr>
          <p:nvPr>
            <p:ph idx="1"/>
          </p:nvPr>
        </p:nvSpPr>
        <p:spPr>
          <a:xfrm>
            <a:off x="779978" y="1490718"/>
            <a:ext cx="4866215" cy="2184087"/>
          </a:xfrm>
        </p:spPr>
        <p:txBody>
          <a:bodyPr/>
          <a:lstStyle/>
          <a:p>
            <a:r>
              <a:rPr lang="en-US" dirty="0"/>
              <a:t>Generalizes cross-tabulation to higher dimensions.</a:t>
            </a:r>
          </a:p>
        </p:txBody>
      </p:sp>
      <p:sp>
        <p:nvSpPr>
          <p:cNvPr id="5" name="TextBox 4"/>
          <p:cNvSpPr txBox="1"/>
          <p:nvPr/>
        </p:nvSpPr>
        <p:spPr>
          <a:xfrm>
            <a:off x="7333110" y="3368951"/>
            <a:ext cx="971741" cy="369332"/>
          </a:xfrm>
          <a:prstGeom prst="rect">
            <a:avLst/>
          </a:prstGeom>
          <a:noFill/>
        </p:spPr>
        <p:txBody>
          <a:bodyPr wrap="none" rtlCol="0">
            <a:spAutoFit/>
          </a:bodyPr>
          <a:lstStyle/>
          <a:p>
            <a:r>
              <a:rPr lang="en-US" dirty="0">
                <a:solidFill>
                  <a:schemeClr val="accent6">
                    <a:lumMod val="75000"/>
                  </a:schemeClr>
                </a:solidFill>
              </a:rPr>
              <a:t>Time Id</a:t>
            </a:r>
          </a:p>
        </p:txBody>
      </p:sp>
      <p:grpSp>
        <p:nvGrpSpPr>
          <p:cNvPr id="6" name="Group 5"/>
          <p:cNvGrpSpPr/>
          <p:nvPr/>
        </p:nvGrpSpPr>
        <p:grpSpPr>
          <a:xfrm>
            <a:off x="7074256" y="3059707"/>
            <a:ext cx="1474681" cy="369332"/>
            <a:chOff x="1442893" y="3957950"/>
            <a:chExt cx="1668984" cy="369332"/>
          </a:xfrm>
        </p:grpSpPr>
        <p:sp>
          <p:nvSpPr>
            <p:cNvPr id="56" name="TextBox 55"/>
            <p:cNvSpPr txBox="1"/>
            <p:nvPr/>
          </p:nvSpPr>
          <p:spPr>
            <a:xfrm>
              <a:off x="1442893" y="3957950"/>
              <a:ext cx="354136" cy="369332"/>
            </a:xfrm>
            <a:prstGeom prst="rect">
              <a:avLst/>
            </a:prstGeom>
            <a:noFill/>
          </p:spPr>
          <p:txBody>
            <a:bodyPr wrap="none" rtlCol="0">
              <a:spAutoFit/>
            </a:bodyPr>
            <a:lstStyle/>
            <a:p>
              <a:pPr algn="ctr"/>
              <a:r>
                <a:rPr lang="en-US" dirty="0">
                  <a:solidFill>
                    <a:schemeClr val="accent6">
                      <a:lumMod val="75000"/>
                    </a:schemeClr>
                  </a:solidFill>
                </a:rPr>
                <a:t>1</a:t>
              </a:r>
            </a:p>
          </p:txBody>
        </p:sp>
        <p:sp>
          <p:nvSpPr>
            <p:cNvPr id="57" name="TextBox 56"/>
            <p:cNvSpPr txBox="1"/>
            <p:nvPr/>
          </p:nvSpPr>
          <p:spPr>
            <a:xfrm>
              <a:off x="2100319" y="3957950"/>
              <a:ext cx="354135" cy="369332"/>
            </a:xfrm>
            <a:prstGeom prst="rect">
              <a:avLst/>
            </a:prstGeom>
            <a:noFill/>
          </p:spPr>
          <p:txBody>
            <a:bodyPr wrap="none" rtlCol="0">
              <a:spAutoFit/>
            </a:bodyPr>
            <a:lstStyle/>
            <a:p>
              <a:pPr algn="ctr"/>
              <a:r>
                <a:rPr lang="en-US" dirty="0">
                  <a:solidFill>
                    <a:schemeClr val="accent6">
                      <a:lumMod val="75000"/>
                    </a:schemeClr>
                  </a:solidFill>
                </a:rPr>
                <a:t>2</a:t>
              </a:r>
            </a:p>
          </p:txBody>
        </p:sp>
        <p:sp>
          <p:nvSpPr>
            <p:cNvPr id="58" name="TextBox 57"/>
            <p:cNvSpPr txBox="1"/>
            <p:nvPr/>
          </p:nvSpPr>
          <p:spPr>
            <a:xfrm>
              <a:off x="2757742" y="3957950"/>
              <a:ext cx="354135" cy="369332"/>
            </a:xfrm>
            <a:prstGeom prst="rect">
              <a:avLst/>
            </a:prstGeom>
            <a:noFill/>
          </p:spPr>
          <p:txBody>
            <a:bodyPr wrap="none" rtlCol="0">
              <a:spAutoFit/>
            </a:bodyPr>
            <a:lstStyle/>
            <a:p>
              <a:pPr algn="ctr"/>
              <a:r>
                <a:rPr lang="en-US" dirty="0">
                  <a:solidFill>
                    <a:schemeClr val="accent6">
                      <a:lumMod val="75000"/>
                    </a:schemeClr>
                  </a:solidFill>
                </a:rPr>
                <a:t>3</a:t>
              </a:r>
            </a:p>
          </p:txBody>
        </p:sp>
      </p:grpSp>
      <p:sp>
        <p:nvSpPr>
          <p:cNvPr id="16" name="TextBox 15"/>
          <p:cNvSpPr txBox="1"/>
          <p:nvPr/>
        </p:nvSpPr>
        <p:spPr>
          <a:xfrm rot="18876336">
            <a:off x="7405100" y="306393"/>
            <a:ext cx="312907" cy="369332"/>
          </a:xfrm>
          <a:prstGeom prst="rect">
            <a:avLst/>
          </a:prstGeom>
          <a:noFill/>
        </p:spPr>
        <p:txBody>
          <a:bodyPr wrap="none" rtlCol="0">
            <a:spAutoFit/>
          </a:bodyPr>
          <a:lstStyle/>
          <a:p>
            <a:pPr algn="ctr"/>
            <a:r>
              <a:rPr lang="en-US" dirty="0">
                <a:solidFill>
                  <a:schemeClr val="accent6">
                    <a:lumMod val="75000"/>
                  </a:schemeClr>
                </a:solidFill>
              </a:rPr>
              <a:t>5</a:t>
            </a:r>
          </a:p>
        </p:txBody>
      </p:sp>
      <p:sp>
        <p:nvSpPr>
          <p:cNvPr id="12" name="TextBox 11"/>
          <p:cNvSpPr txBox="1"/>
          <p:nvPr/>
        </p:nvSpPr>
        <p:spPr>
          <a:xfrm rot="16200000">
            <a:off x="5757076" y="2203849"/>
            <a:ext cx="1343638" cy="369332"/>
          </a:xfrm>
          <a:prstGeom prst="rect">
            <a:avLst/>
          </a:prstGeom>
          <a:noFill/>
        </p:spPr>
        <p:txBody>
          <a:bodyPr wrap="none" rtlCol="0">
            <a:spAutoFit/>
          </a:bodyPr>
          <a:lstStyle/>
          <a:p>
            <a:r>
              <a:rPr lang="en-US" dirty="0">
                <a:solidFill>
                  <a:schemeClr val="accent6">
                    <a:lumMod val="75000"/>
                  </a:schemeClr>
                </a:solidFill>
              </a:rPr>
              <a:t>Product Id</a:t>
            </a:r>
          </a:p>
        </p:txBody>
      </p:sp>
      <p:sp>
        <p:nvSpPr>
          <p:cNvPr id="13" name="TextBox 12"/>
          <p:cNvSpPr txBox="1"/>
          <p:nvPr/>
        </p:nvSpPr>
        <p:spPr>
          <a:xfrm rot="19047463">
            <a:off x="6411766" y="330134"/>
            <a:ext cx="1441420" cy="369332"/>
          </a:xfrm>
          <a:prstGeom prst="rect">
            <a:avLst/>
          </a:prstGeom>
          <a:noFill/>
        </p:spPr>
        <p:txBody>
          <a:bodyPr wrap="none" rtlCol="0">
            <a:spAutoFit/>
          </a:bodyPr>
          <a:lstStyle/>
          <a:p>
            <a:r>
              <a:rPr lang="en-US" dirty="0">
                <a:solidFill>
                  <a:schemeClr val="accent6">
                    <a:lumMod val="75000"/>
                  </a:schemeClr>
                </a:solidFill>
              </a:rPr>
              <a:t>Location Id</a:t>
            </a:r>
          </a:p>
        </p:txBody>
      </p:sp>
      <p:sp>
        <p:nvSpPr>
          <p:cNvPr id="72" name="TextBox 71"/>
          <p:cNvSpPr txBox="1"/>
          <p:nvPr/>
        </p:nvSpPr>
        <p:spPr>
          <a:xfrm rot="18876336">
            <a:off x="7642346" y="93986"/>
            <a:ext cx="285655" cy="369332"/>
          </a:xfrm>
          <a:prstGeom prst="rect">
            <a:avLst/>
          </a:prstGeom>
          <a:noFill/>
        </p:spPr>
        <p:txBody>
          <a:bodyPr wrap="none" rtlCol="0">
            <a:spAutoFit/>
          </a:bodyPr>
          <a:lstStyle/>
          <a:p>
            <a:pPr algn="ctr"/>
            <a:r>
              <a:rPr lang="en-US" b="1" dirty="0">
                <a:solidFill>
                  <a:schemeClr val="accent2"/>
                </a:solidFill>
              </a:rPr>
              <a:t>*</a:t>
            </a:r>
          </a:p>
        </p:txBody>
      </p:sp>
      <p:grpSp>
        <p:nvGrpSpPr>
          <p:cNvPr id="18" name="Group 17"/>
          <p:cNvGrpSpPr/>
          <p:nvPr/>
        </p:nvGrpSpPr>
        <p:grpSpPr>
          <a:xfrm>
            <a:off x="6566849" y="634167"/>
            <a:ext cx="2813375" cy="2487899"/>
            <a:chOff x="5042848" y="634166"/>
            <a:chExt cx="2813375" cy="2487899"/>
          </a:xfrm>
        </p:grpSpPr>
        <p:sp>
          <p:nvSpPr>
            <p:cNvPr id="102" name="Cube 101"/>
            <p:cNvSpPr/>
            <p:nvPr/>
          </p:nvSpPr>
          <p:spPr>
            <a:xfrm>
              <a:off x="5965451" y="1925738"/>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103" name="Cube 102"/>
            <p:cNvSpPr/>
            <p:nvPr/>
          </p:nvSpPr>
          <p:spPr>
            <a:xfrm>
              <a:off x="6537068" y="1925738"/>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104" name="Cube 103"/>
            <p:cNvSpPr/>
            <p:nvPr/>
          </p:nvSpPr>
          <p:spPr>
            <a:xfrm>
              <a:off x="7108685" y="1925738"/>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sp>
          <p:nvSpPr>
            <p:cNvPr id="105" name="Cube 104"/>
            <p:cNvSpPr/>
            <p:nvPr/>
          </p:nvSpPr>
          <p:spPr>
            <a:xfrm>
              <a:off x="5965451" y="1449633"/>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106" name="Cube 105"/>
            <p:cNvSpPr/>
            <p:nvPr/>
          </p:nvSpPr>
          <p:spPr>
            <a:xfrm>
              <a:off x="6537068" y="1449633"/>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107" name="Cube 106"/>
            <p:cNvSpPr/>
            <p:nvPr/>
          </p:nvSpPr>
          <p:spPr>
            <a:xfrm>
              <a:off x="7108685" y="1449633"/>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sp>
          <p:nvSpPr>
            <p:cNvPr id="108" name="Cube 107"/>
            <p:cNvSpPr/>
            <p:nvPr/>
          </p:nvSpPr>
          <p:spPr>
            <a:xfrm>
              <a:off x="5965451" y="973528"/>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109" name="Cube 108"/>
            <p:cNvSpPr/>
            <p:nvPr/>
          </p:nvSpPr>
          <p:spPr>
            <a:xfrm>
              <a:off x="6537068" y="973528"/>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110" name="Cube 109"/>
            <p:cNvSpPr/>
            <p:nvPr/>
          </p:nvSpPr>
          <p:spPr>
            <a:xfrm>
              <a:off x="7108685" y="973528"/>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85" name="Cube 84"/>
            <p:cNvSpPr/>
            <p:nvPr/>
          </p:nvSpPr>
          <p:spPr>
            <a:xfrm>
              <a:off x="5716914" y="2181504"/>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86" name="Cube 85"/>
            <p:cNvSpPr/>
            <p:nvPr/>
          </p:nvSpPr>
          <p:spPr>
            <a:xfrm>
              <a:off x="6288531" y="2181504"/>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87" name="Cube 86"/>
            <p:cNvSpPr/>
            <p:nvPr/>
          </p:nvSpPr>
          <p:spPr>
            <a:xfrm>
              <a:off x="6860148" y="2181504"/>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sp>
          <p:nvSpPr>
            <p:cNvPr id="88" name="Cube 87"/>
            <p:cNvSpPr/>
            <p:nvPr/>
          </p:nvSpPr>
          <p:spPr>
            <a:xfrm>
              <a:off x="5716914" y="1705399"/>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89" name="Cube 88"/>
            <p:cNvSpPr/>
            <p:nvPr/>
          </p:nvSpPr>
          <p:spPr>
            <a:xfrm>
              <a:off x="6288531" y="1705399"/>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90" name="Cube 89"/>
            <p:cNvSpPr/>
            <p:nvPr/>
          </p:nvSpPr>
          <p:spPr>
            <a:xfrm>
              <a:off x="6860148" y="1705399"/>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sp>
          <p:nvSpPr>
            <p:cNvPr id="91" name="Cube 90"/>
            <p:cNvSpPr/>
            <p:nvPr/>
          </p:nvSpPr>
          <p:spPr>
            <a:xfrm>
              <a:off x="5716914" y="1229294"/>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92" name="Cube 91"/>
            <p:cNvSpPr/>
            <p:nvPr/>
          </p:nvSpPr>
          <p:spPr>
            <a:xfrm>
              <a:off x="6288531" y="1229294"/>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93" name="Cube 92"/>
            <p:cNvSpPr/>
            <p:nvPr/>
          </p:nvSpPr>
          <p:spPr>
            <a:xfrm>
              <a:off x="6860148" y="1229294"/>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8" name="TextBox 7"/>
            <p:cNvSpPr txBox="1"/>
            <p:nvPr/>
          </p:nvSpPr>
          <p:spPr>
            <a:xfrm rot="16200000">
              <a:off x="5006941" y="2716826"/>
              <a:ext cx="441146" cy="369332"/>
            </a:xfrm>
            <a:prstGeom prst="rect">
              <a:avLst/>
            </a:prstGeom>
          </p:spPr>
          <p:txBody>
            <a:bodyPr wrap="none" rtlCol="0">
              <a:spAutoFit/>
            </a:bodyPr>
            <a:lstStyle/>
            <a:p>
              <a:pPr algn="ctr"/>
              <a:r>
                <a:rPr lang="en-US" dirty="0">
                  <a:solidFill>
                    <a:schemeClr val="accent6">
                      <a:lumMod val="75000"/>
                    </a:schemeClr>
                  </a:solidFill>
                </a:rPr>
                <a:t>11</a:t>
              </a:r>
            </a:p>
          </p:txBody>
        </p:sp>
        <p:sp>
          <p:nvSpPr>
            <p:cNvPr id="9" name="TextBox 8"/>
            <p:cNvSpPr txBox="1"/>
            <p:nvPr/>
          </p:nvSpPr>
          <p:spPr>
            <a:xfrm rot="16200000">
              <a:off x="5006941" y="2228378"/>
              <a:ext cx="441146" cy="369332"/>
            </a:xfrm>
            <a:prstGeom prst="rect">
              <a:avLst/>
            </a:prstGeom>
          </p:spPr>
          <p:txBody>
            <a:bodyPr wrap="none" rtlCol="0">
              <a:spAutoFit/>
            </a:bodyPr>
            <a:lstStyle/>
            <a:p>
              <a:pPr algn="ctr"/>
              <a:r>
                <a:rPr lang="en-US" dirty="0">
                  <a:solidFill>
                    <a:schemeClr val="accent6">
                      <a:lumMod val="75000"/>
                    </a:schemeClr>
                  </a:solidFill>
                </a:rPr>
                <a:t>12</a:t>
              </a:r>
            </a:p>
          </p:txBody>
        </p:sp>
        <p:sp>
          <p:nvSpPr>
            <p:cNvPr id="10" name="TextBox 9"/>
            <p:cNvSpPr txBox="1"/>
            <p:nvPr/>
          </p:nvSpPr>
          <p:spPr>
            <a:xfrm rot="16200000">
              <a:off x="5006941" y="1739930"/>
              <a:ext cx="441146" cy="369332"/>
            </a:xfrm>
            <a:prstGeom prst="rect">
              <a:avLst/>
            </a:prstGeom>
          </p:spPr>
          <p:txBody>
            <a:bodyPr wrap="none" rtlCol="0">
              <a:spAutoFit/>
            </a:bodyPr>
            <a:lstStyle/>
            <a:p>
              <a:pPr algn="ctr"/>
              <a:r>
                <a:rPr lang="en-US" dirty="0">
                  <a:solidFill>
                    <a:schemeClr val="accent6">
                      <a:lumMod val="75000"/>
                    </a:schemeClr>
                  </a:solidFill>
                </a:rPr>
                <a:t>13</a:t>
              </a:r>
            </a:p>
          </p:txBody>
        </p:sp>
        <p:sp>
          <p:nvSpPr>
            <p:cNvPr id="14" name="TextBox 13"/>
            <p:cNvSpPr txBox="1"/>
            <p:nvPr/>
          </p:nvSpPr>
          <p:spPr>
            <a:xfrm rot="18876336">
              <a:off x="5288156" y="907556"/>
              <a:ext cx="312907" cy="369332"/>
            </a:xfrm>
            <a:prstGeom prst="rect">
              <a:avLst/>
            </a:prstGeom>
            <a:noFill/>
          </p:spPr>
          <p:txBody>
            <a:bodyPr wrap="none" rtlCol="0">
              <a:spAutoFit/>
            </a:bodyPr>
            <a:lstStyle/>
            <a:p>
              <a:pPr algn="ctr"/>
              <a:r>
                <a:rPr lang="en-US" dirty="0">
                  <a:solidFill>
                    <a:schemeClr val="accent6">
                      <a:lumMod val="75000"/>
                    </a:schemeClr>
                  </a:solidFill>
                </a:rPr>
                <a:t>1</a:t>
              </a:r>
            </a:p>
          </p:txBody>
        </p:sp>
        <p:sp>
          <p:nvSpPr>
            <p:cNvPr id="15" name="TextBox 14"/>
            <p:cNvSpPr txBox="1"/>
            <p:nvPr/>
          </p:nvSpPr>
          <p:spPr>
            <a:xfrm rot="18876336">
              <a:off x="5585635" y="605954"/>
              <a:ext cx="312907" cy="369332"/>
            </a:xfrm>
            <a:prstGeom prst="rect">
              <a:avLst/>
            </a:prstGeom>
            <a:noFill/>
          </p:spPr>
          <p:txBody>
            <a:bodyPr wrap="none" rtlCol="0">
              <a:spAutoFit/>
            </a:bodyPr>
            <a:lstStyle/>
            <a:p>
              <a:pPr algn="ctr"/>
              <a:r>
                <a:rPr lang="en-US" dirty="0">
                  <a:solidFill>
                    <a:schemeClr val="accent6">
                      <a:lumMod val="75000"/>
                    </a:schemeClr>
                  </a:solidFill>
                </a:rPr>
                <a:t>2</a:t>
              </a:r>
            </a:p>
          </p:txBody>
        </p:sp>
        <p:sp>
          <p:nvSpPr>
            <p:cNvPr id="29" name="Cube 28"/>
            <p:cNvSpPr/>
            <p:nvPr/>
          </p:nvSpPr>
          <p:spPr>
            <a:xfrm>
              <a:off x="5468234" y="2442927"/>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30" name="Cube 29"/>
            <p:cNvSpPr/>
            <p:nvPr/>
          </p:nvSpPr>
          <p:spPr>
            <a:xfrm>
              <a:off x="6039851" y="2442927"/>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31" name="Cube 30"/>
            <p:cNvSpPr/>
            <p:nvPr/>
          </p:nvSpPr>
          <p:spPr>
            <a:xfrm>
              <a:off x="6611468" y="2442927"/>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sp>
          <p:nvSpPr>
            <p:cNvPr id="26" name="Cube 25"/>
            <p:cNvSpPr/>
            <p:nvPr/>
          </p:nvSpPr>
          <p:spPr>
            <a:xfrm>
              <a:off x="5468234" y="196682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27" name="Cube 26"/>
            <p:cNvSpPr/>
            <p:nvPr/>
          </p:nvSpPr>
          <p:spPr>
            <a:xfrm>
              <a:off x="6039851" y="196682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28" name="Cube 27"/>
            <p:cNvSpPr/>
            <p:nvPr/>
          </p:nvSpPr>
          <p:spPr>
            <a:xfrm>
              <a:off x="6611468" y="196682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sp>
          <p:nvSpPr>
            <p:cNvPr id="23" name="Cube 22"/>
            <p:cNvSpPr/>
            <p:nvPr/>
          </p:nvSpPr>
          <p:spPr>
            <a:xfrm>
              <a:off x="5468234" y="1490717"/>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24" name="Cube 23"/>
            <p:cNvSpPr/>
            <p:nvPr/>
          </p:nvSpPr>
          <p:spPr>
            <a:xfrm>
              <a:off x="6039851" y="1490717"/>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25" name="Cube 24"/>
            <p:cNvSpPr/>
            <p:nvPr/>
          </p:nvSpPr>
          <p:spPr>
            <a:xfrm>
              <a:off x="6611468" y="1490717"/>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sp>
        <p:nvSpPr>
          <p:cNvPr id="149" name="Rectangle 148"/>
          <p:cNvSpPr/>
          <p:nvPr/>
        </p:nvSpPr>
        <p:spPr>
          <a:xfrm>
            <a:off x="769909" y="2944791"/>
            <a:ext cx="5837030" cy="1311128"/>
          </a:xfrm>
          <a:prstGeom prst="rect">
            <a:avLst/>
          </a:prstGeom>
        </p:spPr>
        <p:txBody>
          <a:bodyPr wrap="square">
            <a:spAutoFit/>
          </a:bodyPr>
          <a:lstStyle/>
          <a:p>
            <a:pPr marL="228600" indent="-228600">
              <a:lnSpc>
                <a:spcPct val="90000"/>
              </a:lnSpc>
              <a:spcBef>
                <a:spcPts val="1000"/>
              </a:spcBef>
              <a:buFont typeface="Wingdings" charset="2"/>
              <a:buChar char="Ø"/>
            </a:pPr>
            <a:r>
              <a:rPr lang="en-US" sz="2800">
                <a:solidFill>
                  <a:prstClr val="black"/>
                </a:solidFill>
              </a:rPr>
              <a:t>In SQL:</a:t>
            </a:r>
            <a:endParaRPr lang="en-US" b="1"/>
          </a:p>
          <a:p>
            <a:r>
              <a:rPr lang="en-US" b="1" dirty="0"/>
              <a:t>SELECT</a:t>
            </a:r>
            <a:r>
              <a:rPr lang="en-US" dirty="0"/>
              <a:t> Item, Color, </a:t>
            </a:r>
            <a:r>
              <a:rPr lang="en-US" b="1" dirty="0"/>
              <a:t>SUM</a:t>
            </a:r>
            <a:r>
              <a:rPr lang="en-US" dirty="0"/>
              <a:t>(Quantity) </a:t>
            </a:r>
            <a:r>
              <a:rPr lang="en-US" b="1" dirty="0"/>
              <a:t>AS</a:t>
            </a:r>
            <a:r>
              <a:rPr lang="en-US" dirty="0"/>
              <a:t> </a:t>
            </a:r>
            <a:r>
              <a:rPr lang="en-US" dirty="0" err="1"/>
              <a:t>QtySum</a:t>
            </a:r>
            <a:r>
              <a:rPr lang="en-US" dirty="0"/>
              <a:t> </a:t>
            </a:r>
            <a:r>
              <a:rPr lang="en-US" b="1" dirty="0"/>
              <a:t>FROM</a:t>
            </a:r>
            <a:r>
              <a:rPr lang="en-US" dirty="0"/>
              <a:t> Furniture </a:t>
            </a:r>
          </a:p>
          <a:p>
            <a:r>
              <a:rPr lang="en-US" b="1" dirty="0"/>
              <a:t>GROUP</a:t>
            </a:r>
            <a:r>
              <a:rPr lang="en-US" dirty="0"/>
              <a:t> </a:t>
            </a:r>
            <a:r>
              <a:rPr lang="en-US" b="1" dirty="0"/>
              <a:t>BY</a:t>
            </a:r>
            <a:r>
              <a:rPr lang="en-US" dirty="0"/>
              <a:t> </a:t>
            </a:r>
            <a:r>
              <a:rPr lang="en-US" b="1" i="1" u="sng" dirty="0"/>
              <a:t>CUBE</a:t>
            </a:r>
            <a:r>
              <a:rPr lang="en-US" dirty="0"/>
              <a:t> (Item, Color);</a:t>
            </a:r>
          </a:p>
        </p:txBody>
      </p:sp>
      <p:graphicFrame>
        <p:nvGraphicFramePr>
          <p:cNvPr id="150" name="Table 149"/>
          <p:cNvGraphicFramePr>
            <a:graphicFrameLocks noGrp="1"/>
          </p:cNvGraphicFramePr>
          <p:nvPr>
            <p:extLst/>
          </p:nvPr>
        </p:nvGraphicFramePr>
        <p:xfrm>
          <a:off x="2041562" y="4631845"/>
          <a:ext cx="3819903" cy="1854200"/>
        </p:xfrm>
        <a:graphic>
          <a:graphicData uri="http://schemas.openxmlformats.org/drawingml/2006/table">
            <a:tbl>
              <a:tblPr firstRow="1" bandRow="1">
                <a:tableStyleId>{5C22544A-7EE6-4342-B048-85BDC9FD1C3A}</a:tableStyleId>
              </a:tblPr>
              <a:tblGrid>
                <a:gridCol w="1273301">
                  <a:extLst>
                    <a:ext uri="{9D8B030D-6E8A-4147-A177-3AD203B41FA5}">
                      <a16:colId xmlns:a16="http://schemas.microsoft.com/office/drawing/2014/main" val="20000"/>
                    </a:ext>
                  </a:extLst>
                </a:gridCol>
                <a:gridCol w="1273301">
                  <a:extLst>
                    <a:ext uri="{9D8B030D-6E8A-4147-A177-3AD203B41FA5}">
                      <a16:colId xmlns:a16="http://schemas.microsoft.com/office/drawing/2014/main" val="20001"/>
                    </a:ext>
                  </a:extLst>
                </a:gridCol>
                <a:gridCol w="1273301">
                  <a:extLst>
                    <a:ext uri="{9D8B030D-6E8A-4147-A177-3AD203B41FA5}">
                      <a16:colId xmlns:a16="http://schemas.microsoft.com/office/drawing/2014/main" val="20002"/>
                    </a:ext>
                  </a:extLst>
                </a:gridCol>
              </a:tblGrid>
              <a:tr h="370840">
                <a:tc>
                  <a:txBody>
                    <a:bodyPr/>
                    <a:lstStyle/>
                    <a:p>
                      <a:r>
                        <a:rPr lang="en-US" dirty="0"/>
                        <a:t>Item</a:t>
                      </a:r>
                    </a:p>
                  </a:txBody>
                  <a:tcPr/>
                </a:tc>
                <a:tc>
                  <a:txBody>
                    <a:bodyPr/>
                    <a:lstStyle/>
                    <a:p>
                      <a:r>
                        <a:rPr lang="en-US" dirty="0"/>
                        <a:t>Color</a:t>
                      </a:r>
                    </a:p>
                  </a:txBody>
                  <a:tcPr/>
                </a:tc>
                <a:tc>
                  <a:txBody>
                    <a:bodyPr/>
                    <a:lstStyle/>
                    <a:p>
                      <a:r>
                        <a:rPr lang="en-US" dirty="0"/>
                        <a:t>Quantity</a:t>
                      </a:r>
                    </a:p>
                  </a:txBody>
                  <a:tcPr/>
                </a:tc>
                <a:extLst>
                  <a:ext uri="{0D108BD9-81ED-4DB2-BD59-A6C34878D82A}">
                    <a16:rowId xmlns:a16="http://schemas.microsoft.com/office/drawing/2014/main" val="10000"/>
                  </a:ext>
                </a:extLst>
              </a:tr>
              <a:tr h="370840">
                <a:tc>
                  <a:txBody>
                    <a:bodyPr/>
                    <a:lstStyle/>
                    <a:p>
                      <a:r>
                        <a:rPr lang="en-US" dirty="0"/>
                        <a:t>Desk</a:t>
                      </a:r>
                    </a:p>
                  </a:txBody>
                  <a:tcPr/>
                </a:tc>
                <a:tc>
                  <a:txBody>
                    <a:bodyPr/>
                    <a:lstStyle/>
                    <a:p>
                      <a:r>
                        <a:rPr lang="en-US" dirty="0"/>
                        <a:t>Blue</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Desk</a:t>
                      </a:r>
                    </a:p>
                  </a:txBody>
                  <a:tcPr/>
                </a:tc>
                <a:tc>
                  <a:txBody>
                    <a:bodyPr/>
                    <a:lstStyle/>
                    <a:p>
                      <a:r>
                        <a:rPr lang="en-US" dirty="0"/>
                        <a:t>Red</a:t>
                      </a:r>
                    </a:p>
                  </a:txBody>
                  <a:tcPr/>
                </a:tc>
                <a:tc>
                  <a:txBody>
                    <a:bodyPr/>
                    <a:lstStyle/>
                    <a:p>
                      <a:r>
                        <a:rPr lang="en-US" dirty="0"/>
                        <a:t>3</a:t>
                      </a:r>
                    </a:p>
                  </a:txBody>
                  <a:tcPr/>
                </a:tc>
                <a:extLst>
                  <a:ext uri="{0D108BD9-81ED-4DB2-BD59-A6C34878D82A}">
                    <a16:rowId xmlns:a16="http://schemas.microsoft.com/office/drawing/2014/main" val="10002"/>
                  </a:ext>
                </a:extLst>
              </a:tr>
              <a:tr h="370840">
                <a:tc>
                  <a:txBody>
                    <a:bodyPr/>
                    <a:lstStyle/>
                    <a:p>
                      <a:r>
                        <a:rPr lang="en-US" dirty="0"/>
                        <a:t>Sofa</a:t>
                      </a:r>
                    </a:p>
                  </a:txBody>
                  <a:tcPr/>
                </a:tc>
                <a:tc>
                  <a:txBody>
                    <a:bodyPr/>
                    <a:lstStyle/>
                    <a:p>
                      <a:r>
                        <a:rPr lang="en-US" dirty="0"/>
                        <a:t>Blue</a:t>
                      </a:r>
                    </a:p>
                  </a:txBody>
                  <a:tcPr/>
                </a:tc>
                <a:tc>
                  <a:txBody>
                    <a:bodyPr/>
                    <a:lstStyle/>
                    <a:p>
                      <a:r>
                        <a:rPr lang="en-US" dirty="0"/>
                        <a:t>4</a:t>
                      </a:r>
                    </a:p>
                  </a:txBody>
                  <a:tcPr/>
                </a:tc>
                <a:extLst>
                  <a:ext uri="{0D108BD9-81ED-4DB2-BD59-A6C34878D82A}">
                    <a16:rowId xmlns:a16="http://schemas.microsoft.com/office/drawing/2014/main" val="10003"/>
                  </a:ext>
                </a:extLst>
              </a:tr>
              <a:tr h="370840">
                <a:tc>
                  <a:txBody>
                    <a:bodyPr/>
                    <a:lstStyle/>
                    <a:p>
                      <a:r>
                        <a:rPr lang="en-US" dirty="0"/>
                        <a:t>Sofa</a:t>
                      </a:r>
                    </a:p>
                  </a:txBody>
                  <a:tcPr/>
                </a:tc>
                <a:tc>
                  <a:txBody>
                    <a:bodyPr/>
                    <a:lstStyle/>
                    <a:p>
                      <a:r>
                        <a:rPr lang="en-US" dirty="0"/>
                        <a:t>Red</a:t>
                      </a:r>
                    </a:p>
                  </a:txBody>
                  <a:tcPr/>
                </a:tc>
                <a:tc>
                  <a:txBody>
                    <a:bodyPr/>
                    <a:lstStyle/>
                    <a:p>
                      <a:r>
                        <a:rPr lang="en-US" dirty="0"/>
                        <a:t>5</a:t>
                      </a:r>
                    </a:p>
                  </a:txBody>
                  <a:tcPr/>
                </a:tc>
                <a:extLst>
                  <a:ext uri="{0D108BD9-81ED-4DB2-BD59-A6C34878D82A}">
                    <a16:rowId xmlns:a16="http://schemas.microsoft.com/office/drawing/2014/main" val="10004"/>
                  </a:ext>
                </a:extLst>
              </a:tr>
            </a:tbl>
          </a:graphicData>
        </a:graphic>
      </p:graphicFrame>
      <p:graphicFrame>
        <p:nvGraphicFramePr>
          <p:cNvPr id="151" name="Table 150"/>
          <p:cNvGraphicFramePr>
            <a:graphicFrameLocks noGrp="1"/>
          </p:cNvGraphicFramePr>
          <p:nvPr>
            <p:extLst/>
          </p:nvPr>
        </p:nvGraphicFramePr>
        <p:xfrm>
          <a:off x="6695283" y="3720534"/>
          <a:ext cx="3819903" cy="3048000"/>
        </p:xfrm>
        <a:graphic>
          <a:graphicData uri="http://schemas.openxmlformats.org/drawingml/2006/table">
            <a:tbl>
              <a:tblPr firstRow="1" bandRow="1">
                <a:tableStyleId>{5C22544A-7EE6-4342-B048-85BDC9FD1C3A}</a:tableStyleId>
              </a:tblPr>
              <a:tblGrid>
                <a:gridCol w="1273301">
                  <a:extLst>
                    <a:ext uri="{9D8B030D-6E8A-4147-A177-3AD203B41FA5}">
                      <a16:colId xmlns:a16="http://schemas.microsoft.com/office/drawing/2014/main" val="20000"/>
                    </a:ext>
                  </a:extLst>
                </a:gridCol>
                <a:gridCol w="1273301">
                  <a:extLst>
                    <a:ext uri="{9D8B030D-6E8A-4147-A177-3AD203B41FA5}">
                      <a16:colId xmlns:a16="http://schemas.microsoft.com/office/drawing/2014/main" val="20001"/>
                    </a:ext>
                  </a:extLst>
                </a:gridCol>
                <a:gridCol w="1273301">
                  <a:extLst>
                    <a:ext uri="{9D8B030D-6E8A-4147-A177-3AD203B41FA5}">
                      <a16:colId xmlns:a16="http://schemas.microsoft.com/office/drawing/2014/main" val="20002"/>
                    </a:ext>
                  </a:extLst>
                </a:gridCol>
              </a:tblGrid>
              <a:tr h="299326">
                <a:tc>
                  <a:txBody>
                    <a:bodyPr/>
                    <a:lstStyle/>
                    <a:p>
                      <a:r>
                        <a:rPr lang="en-US" sz="1400" dirty="0"/>
                        <a:t>Item</a:t>
                      </a:r>
                    </a:p>
                  </a:txBody>
                  <a:tcPr/>
                </a:tc>
                <a:tc>
                  <a:txBody>
                    <a:bodyPr/>
                    <a:lstStyle/>
                    <a:p>
                      <a:r>
                        <a:rPr lang="en-US" sz="1400" dirty="0"/>
                        <a:t>Color</a:t>
                      </a:r>
                    </a:p>
                  </a:txBody>
                  <a:tcPr/>
                </a:tc>
                <a:tc>
                  <a:txBody>
                    <a:bodyPr/>
                    <a:lstStyle/>
                    <a:p>
                      <a:r>
                        <a:rPr lang="en-US" sz="1400" dirty="0" err="1"/>
                        <a:t>QtySum</a:t>
                      </a:r>
                      <a:endParaRPr lang="en-US" sz="1400" dirty="0"/>
                    </a:p>
                  </a:txBody>
                  <a:tcPr/>
                </a:tc>
                <a:extLst>
                  <a:ext uri="{0D108BD9-81ED-4DB2-BD59-A6C34878D82A}">
                    <a16:rowId xmlns:a16="http://schemas.microsoft.com/office/drawing/2014/main" val="10000"/>
                  </a:ext>
                </a:extLst>
              </a:tr>
              <a:tr h="299326">
                <a:tc>
                  <a:txBody>
                    <a:bodyPr/>
                    <a:lstStyle/>
                    <a:p>
                      <a:r>
                        <a:rPr lang="en-US" sz="1400" dirty="0"/>
                        <a:t>Desk</a:t>
                      </a:r>
                    </a:p>
                  </a:txBody>
                  <a:tcPr/>
                </a:tc>
                <a:tc>
                  <a:txBody>
                    <a:bodyPr/>
                    <a:lstStyle/>
                    <a:p>
                      <a:r>
                        <a:rPr lang="en-US" sz="1400" dirty="0"/>
                        <a:t>Blue</a:t>
                      </a:r>
                    </a:p>
                  </a:txBody>
                  <a:tcPr/>
                </a:tc>
                <a:tc>
                  <a:txBody>
                    <a:bodyPr/>
                    <a:lstStyle/>
                    <a:p>
                      <a:r>
                        <a:rPr lang="en-US" sz="1400" dirty="0"/>
                        <a:t>2</a:t>
                      </a:r>
                    </a:p>
                  </a:txBody>
                  <a:tcPr/>
                </a:tc>
                <a:extLst>
                  <a:ext uri="{0D108BD9-81ED-4DB2-BD59-A6C34878D82A}">
                    <a16:rowId xmlns:a16="http://schemas.microsoft.com/office/drawing/2014/main" val="10001"/>
                  </a:ext>
                </a:extLst>
              </a:tr>
              <a:tr h="299326">
                <a:tc>
                  <a:txBody>
                    <a:bodyPr/>
                    <a:lstStyle/>
                    <a:p>
                      <a:r>
                        <a:rPr lang="en-US" sz="1400" dirty="0"/>
                        <a:t>Desk</a:t>
                      </a:r>
                    </a:p>
                  </a:txBody>
                  <a:tcPr/>
                </a:tc>
                <a:tc>
                  <a:txBody>
                    <a:bodyPr/>
                    <a:lstStyle/>
                    <a:p>
                      <a:r>
                        <a:rPr lang="en-US" sz="1400" dirty="0"/>
                        <a:t>Red</a:t>
                      </a:r>
                    </a:p>
                  </a:txBody>
                  <a:tcPr/>
                </a:tc>
                <a:tc>
                  <a:txBody>
                    <a:bodyPr/>
                    <a:lstStyle/>
                    <a:p>
                      <a:r>
                        <a:rPr lang="en-US" sz="1400" dirty="0"/>
                        <a:t>3</a:t>
                      </a:r>
                    </a:p>
                  </a:txBody>
                  <a:tcPr/>
                </a:tc>
                <a:extLst>
                  <a:ext uri="{0D108BD9-81ED-4DB2-BD59-A6C34878D82A}">
                    <a16:rowId xmlns:a16="http://schemas.microsoft.com/office/drawing/2014/main" val="10002"/>
                  </a:ext>
                </a:extLst>
              </a:tr>
              <a:tr h="299326">
                <a:tc>
                  <a:txBody>
                    <a:bodyPr/>
                    <a:lstStyle/>
                    <a:p>
                      <a:r>
                        <a:rPr lang="en-US" sz="1400" dirty="0"/>
                        <a:t>Desk</a:t>
                      </a:r>
                    </a:p>
                  </a:txBody>
                  <a:tcPr/>
                </a:tc>
                <a:tc>
                  <a:txBody>
                    <a:bodyPr/>
                    <a:lstStyle/>
                    <a:p>
                      <a:r>
                        <a:rPr lang="en-US" sz="1400" dirty="0"/>
                        <a:t>*</a:t>
                      </a:r>
                    </a:p>
                  </a:txBody>
                  <a:tcPr/>
                </a:tc>
                <a:tc>
                  <a:txBody>
                    <a:bodyPr/>
                    <a:lstStyle/>
                    <a:p>
                      <a:r>
                        <a:rPr lang="en-US" sz="1400" dirty="0"/>
                        <a:t>5</a:t>
                      </a:r>
                    </a:p>
                  </a:txBody>
                  <a:tcPr/>
                </a:tc>
                <a:extLst>
                  <a:ext uri="{0D108BD9-81ED-4DB2-BD59-A6C34878D82A}">
                    <a16:rowId xmlns:a16="http://schemas.microsoft.com/office/drawing/2014/main" val="10003"/>
                  </a:ext>
                </a:extLst>
              </a:tr>
              <a:tr h="299326">
                <a:tc>
                  <a:txBody>
                    <a:bodyPr/>
                    <a:lstStyle/>
                    <a:p>
                      <a:r>
                        <a:rPr lang="en-US" sz="1400" dirty="0"/>
                        <a:t>Sofa</a:t>
                      </a:r>
                    </a:p>
                  </a:txBody>
                  <a:tcPr/>
                </a:tc>
                <a:tc>
                  <a:txBody>
                    <a:bodyPr/>
                    <a:lstStyle/>
                    <a:p>
                      <a:r>
                        <a:rPr lang="en-US" sz="1400" dirty="0"/>
                        <a:t>Blue</a:t>
                      </a:r>
                    </a:p>
                  </a:txBody>
                  <a:tcPr/>
                </a:tc>
                <a:tc>
                  <a:txBody>
                    <a:bodyPr/>
                    <a:lstStyle/>
                    <a:p>
                      <a:r>
                        <a:rPr lang="en-US" sz="1400" dirty="0"/>
                        <a:t>4</a:t>
                      </a:r>
                    </a:p>
                  </a:txBody>
                  <a:tcPr/>
                </a:tc>
                <a:extLst>
                  <a:ext uri="{0D108BD9-81ED-4DB2-BD59-A6C34878D82A}">
                    <a16:rowId xmlns:a16="http://schemas.microsoft.com/office/drawing/2014/main" val="10004"/>
                  </a:ext>
                </a:extLst>
              </a:tr>
              <a:tr h="299326">
                <a:tc>
                  <a:txBody>
                    <a:bodyPr/>
                    <a:lstStyle/>
                    <a:p>
                      <a:r>
                        <a:rPr lang="en-US" sz="1400" dirty="0"/>
                        <a:t>Sofa</a:t>
                      </a:r>
                    </a:p>
                  </a:txBody>
                  <a:tcPr/>
                </a:tc>
                <a:tc>
                  <a:txBody>
                    <a:bodyPr/>
                    <a:lstStyle/>
                    <a:p>
                      <a:r>
                        <a:rPr lang="en-US" sz="1400" dirty="0"/>
                        <a:t>Red</a:t>
                      </a:r>
                    </a:p>
                  </a:txBody>
                  <a:tcPr/>
                </a:tc>
                <a:tc>
                  <a:txBody>
                    <a:bodyPr/>
                    <a:lstStyle/>
                    <a:p>
                      <a:r>
                        <a:rPr lang="en-US" sz="1400" dirty="0"/>
                        <a:t>5</a:t>
                      </a:r>
                    </a:p>
                  </a:txBody>
                  <a:tcPr/>
                </a:tc>
                <a:extLst>
                  <a:ext uri="{0D108BD9-81ED-4DB2-BD59-A6C34878D82A}">
                    <a16:rowId xmlns:a16="http://schemas.microsoft.com/office/drawing/2014/main" val="10005"/>
                  </a:ext>
                </a:extLst>
              </a:tr>
              <a:tr h="299326">
                <a:tc>
                  <a:txBody>
                    <a:bodyPr/>
                    <a:lstStyle/>
                    <a:p>
                      <a:r>
                        <a:rPr lang="en-US" sz="1400" dirty="0"/>
                        <a:t>Sofa</a:t>
                      </a:r>
                    </a:p>
                  </a:txBody>
                  <a:tcPr/>
                </a:tc>
                <a:tc>
                  <a:txBody>
                    <a:bodyPr/>
                    <a:lstStyle/>
                    <a:p>
                      <a:r>
                        <a:rPr lang="en-US" sz="1400" dirty="0"/>
                        <a:t>*</a:t>
                      </a:r>
                    </a:p>
                  </a:txBody>
                  <a:tcPr/>
                </a:tc>
                <a:tc>
                  <a:txBody>
                    <a:bodyPr/>
                    <a:lstStyle/>
                    <a:p>
                      <a:r>
                        <a:rPr lang="en-US" sz="1400" dirty="0"/>
                        <a:t>9</a:t>
                      </a:r>
                    </a:p>
                  </a:txBody>
                  <a:tcPr/>
                </a:tc>
                <a:extLst>
                  <a:ext uri="{0D108BD9-81ED-4DB2-BD59-A6C34878D82A}">
                    <a16:rowId xmlns:a16="http://schemas.microsoft.com/office/drawing/2014/main" val="10006"/>
                  </a:ext>
                </a:extLst>
              </a:tr>
              <a:tr h="299326">
                <a:tc>
                  <a:txBody>
                    <a:bodyPr/>
                    <a:lstStyle/>
                    <a:p>
                      <a:r>
                        <a:rPr lang="en-US" sz="1400" dirty="0"/>
                        <a:t>*</a:t>
                      </a:r>
                    </a:p>
                  </a:txBody>
                  <a:tcPr/>
                </a:tc>
                <a:tc>
                  <a:txBody>
                    <a:bodyPr/>
                    <a:lstStyle/>
                    <a:p>
                      <a:r>
                        <a:rPr lang="en-US" sz="1400" dirty="0"/>
                        <a:t>*</a:t>
                      </a:r>
                    </a:p>
                  </a:txBody>
                  <a:tcPr/>
                </a:tc>
                <a:tc>
                  <a:txBody>
                    <a:bodyPr/>
                    <a:lstStyle/>
                    <a:p>
                      <a:r>
                        <a:rPr lang="en-US" sz="1400" dirty="0"/>
                        <a:t>14</a:t>
                      </a:r>
                    </a:p>
                  </a:txBody>
                  <a:tcPr/>
                </a:tc>
                <a:extLst>
                  <a:ext uri="{0D108BD9-81ED-4DB2-BD59-A6C34878D82A}">
                    <a16:rowId xmlns:a16="http://schemas.microsoft.com/office/drawing/2014/main" val="10007"/>
                  </a:ext>
                </a:extLst>
              </a:tr>
              <a:tr h="299326">
                <a:tc>
                  <a:txBody>
                    <a:bodyPr/>
                    <a:lstStyle/>
                    <a:p>
                      <a:r>
                        <a:rPr lang="en-US" sz="1400" dirty="0"/>
                        <a:t>*</a:t>
                      </a:r>
                    </a:p>
                  </a:txBody>
                  <a:tcPr/>
                </a:tc>
                <a:tc>
                  <a:txBody>
                    <a:bodyPr/>
                    <a:lstStyle/>
                    <a:p>
                      <a:r>
                        <a:rPr lang="en-US" sz="1400" dirty="0"/>
                        <a:t>Blue</a:t>
                      </a:r>
                    </a:p>
                  </a:txBody>
                  <a:tcPr/>
                </a:tc>
                <a:tc>
                  <a:txBody>
                    <a:bodyPr/>
                    <a:lstStyle/>
                    <a:p>
                      <a:r>
                        <a:rPr lang="en-US" sz="1400" dirty="0"/>
                        <a:t>6</a:t>
                      </a:r>
                    </a:p>
                  </a:txBody>
                  <a:tcPr/>
                </a:tc>
                <a:extLst>
                  <a:ext uri="{0D108BD9-81ED-4DB2-BD59-A6C34878D82A}">
                    <a16:rowId xmlns:a16="http://schemas.microsoft.com/office/drawing/2014/main" val="10008"/>
                  </a:ext>
                </a:extLst>
              </a:tr>
              <a:tr h="299326">
                <a:tc>
                  <a:txBody>
                    <a:bodyPr/>
                    <a:lstStyle/>
                    <a:p>
                      <a:r>
                        <a:rPr lang="en-US" sz="1400" dirty="0"/>
                        <a:t>*</a:t>
                      </a:r>
                    </a:p>
                  </a:txBody>
                  <a:tcPr/>
                </a:tc>
                <a:tc>
                  <a:txBody>
                    <a:bodyPr/>
                    <a:lstStyle/>
                    <a:p>
                      <a:r>
                        <a:rPr lang="en-US" sz="1400" dirty="0"/>
                        <a:t>Red</a:t>
                      </a:r>
                    </a:p>
                  </a:txBody>
                  <a:tcPr/>
                </a:tc>
                <a:tc>
                  <a:txBody>
                    <a:bodyPr/>
                    <a:lstStyle/>
                    <a:p>
                      <a:r>
                        <a:rPr lang="en-US" sz="1400" dirty="0"/>
                        <a:t>8</a:t>
                      </a:r>
                    </a:p>
                  </a:txBody>
                  <a:tcPr/>
                </a:tc>
                <a:extLst>
                  <a:ext uri="{0D108BD9-81ED-4DB2-BD59-A6C34878D82A}">
                    <a16:rowId xmlns:a16="http://schemas.microsoft.com/office/drawing/2014/main" val="10009"/>
                  </a:ext>
                </a:extLst>
              </a:tr>
            </a:tbl>
          </a:graphicData>
        </a:graphic>
      </p:graphicFrame>
      <p:sp>
        <p:nvSpPr>
          <p:cNvPr id="7" name="Right Arrow 6"/>
          <p:cNvSpPr/>
          <p:nvPr/>
        </p:nvSpPr>
        <p:spPr>
          <a:xfrm>
            <a:off x="5988424" y="5432612"/>
            <a:ext cx="499462" cy="351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8673115" y="463555"/>
            <a:ext cx="1694695" cy="3136800"/>
            <a:chOff x="7149114" y="463555"/>
            <a:chExt cx="1694695" cy="3136800"/>
          </a:xfrm>
        </p:grpSpPr>
        <p:sp>
          <p:nvSpPr>
            <p:cNvPr id="4" name="TextBox 3"/>
            <p:cNvSpPr txBox="1"/>
            <p:nvPr/>
          </p:nvSpPr>
          <p:spPr>
            <a:xfrm>
              <a:off x="7149114" y="3231023"/>
              <a:ext cx="1694695" cy="369332"/>
            </a:xfrm>
            <a:prstGeom prst="rect">
              <a:avLst/>
            </a:prstGeom>
            <a:noFill/>
          </p:spPr>
          <p:txBody>
            <a:bodyPr wrap="none" rtlCol="0">
              <a:spAutoFit/>
            </a:bodyPr>
            <a:lstStyle/>
            <a:p>
              <a:r>
                <a:rPr lang="en-US"/>
                <a:t>What is here?</a:t>
              </a:r>
            </a:p>
          </p:txBody>
        </p:sp>
        <p:cxnSp>
          <p:nvCxnSpPr>
            <p:cNvPr id="17" name="Curved Connector 16"/>
            <p:cNvCxnSpPr>
              <a:stCxn id="4" idx="3"/>
            </p:cNvCxnSpPr>
            <p:nvPr/>
          </p:nvCxnSpPr>
          <p:spPr>
            <a:xfrm flipH="1" flipV="1">
              <a:off x="8665997" y="463555"/>
              <a:ext cx="177812" cy="2952134"/>
            </a:xfrm>
            <a:prstGeom prst="curvedConnector4">
              <a:avLst>
                <a:gd name="adj1" fmla="val -128563"/>
                <a:gd name="adj2" fmla="val 53128"/>
              </a:avLst>
            </a:prstGeom>
            <a:ln>
              <a:tailEnd type="triangle"/>
            </a:ln>
          </p:spPr>
          <p:style>
            <a:lnRef idx="3">
              <a:schemeClr val="dk1"/>
            </a:lnRef>
            <a:fillRef idx="0">
              <a:schemeClr val="dk1"/>
            </a:fillRef>
            <a:effectRef idx="2">
              <a:schemeClr val="dk1"/>
            </a:effectRef>
            <a:fontRef idx="minor">
              <a:schemeClr val="tx1"/>
            </a:fontRef>
          </p:style>
        </p:cxnSp>
      </p:grpSp>
      <p:grpSp>
        <p:nvGrpSpPr>
          <p:cNvPr id="145" name="Group 144"/>
          <p:cNvGrpSpPr/>
          <p:nvPr/>
        </p:nvGrpSpPr>
        <p:grpSpPr>
          <a:xfrm>
            <a:off x="7489452" y="497159"/>
            <a:ext cx="2460091" cy="2071811"/>
            <a:chOff x="5965451" y="681574"/>
            <a:chExt cx="2460091" cy="2071811"/>
          </a:xfrm>
        </p:grpSpPr>
        <p:sp>
          <p:nvSpPr>
            <p:cNvPr id="111" name="Cube 110"/>
            <p:cNvSpPr/>
            <p:nvPr/>
          </p:nvSpPr>
          <p:spPr>
            <a:xfrm>
              <a:off x="5965451" y="681574"/>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63</a:t>
              </a:r>
            </a:p>
          </p:txBody>
        </p:sp>
        <p:sp>
          <p:nvSpPr>
            <p:cNvPr id="112" name="Cube 111"/>
            <p:cNvSpPr/>
            <p:nvPr/>
          </p:nvSpPr>
          <p:spPr>
            <a:xfrm>
              <a:off x="6537068" y="681574"/>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38</a:t>
              </a:r>
            </a:p>
          </p:txBody>
        </p:sp>
        <p:sp>
          <p:nvSpPr>
            <p:cNvPr id="113" name="Cube 112"/>
            <p:cNvSpPr/>
            <p:nvPr/>
          </p:nvSpPr>
          <p:spPr>
            <a:xfrm>
              <a:off x="7108685" y="681574"/>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75</a:t>
              </a:r>
            </a:p>
          </p:txBody>
        </p:sp>
        <p:sp>
          <p:nvSpPr>
            <p:cNvPr id="114" name="Cube 113"/>
            <p:cNvSpPr/>
            <p:nvPr/>
          </p:nvSpPr>
          <p:spPr>
            <a:xfrm>
              <a:off x="7678004" y="2110154"/>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48</a:t>
              </a:r>
            </a:p>
          </p:txBody>
        </p:sp>
        <p:sp>
          <p:nvSpPr>
            <p:cNvPr id="115" name="Cube 114"/>
            <p:cNvSpPr/>
            <p:nvPr/>
          </p:nvSpPr>
          <p:spPr>
            <a:xfrm>
              <a:off x="7678004" y="1634049"/>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100</a:t>
              </a:r>
            </a:p>
          </p:txBody>
        </p:sp>
        <p:sp>
          <p:nvSpPr>
            <p:cNvPr id="116" name="Cube 115"/>
            <p:cNvSpPr/>
            <p:nvPr/>
          </p:nvSpPr>
          <p:spPr>
            <a:xfrm>
              <a:off x="7678004" y="1157944"/>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28</a:t>
              </a:r>
            </a:p>
          </p:txBody>
        </p:sp>
        <p:sp>
          <p:nvSpPr>
            <p:cNvPr id="117" name="Cube 116"/>
            <p:cNvSpPr/>
            <p:nvPr/>
          </p:nvSpPr>
          <p:spPr>
            <a:xfrm>
              <a:off x="7678004" y="681574"/>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176</a:t>
              </a:r>
            </a:p>
          </p:txBody>
        </p:sp>
      </p:grpSp>
      <p:grpSp>
        <p:nvGrpSpPr>
          <p:cNvPr id="144" name="Group 143"/>
          <p:cNvGrpSpPr/>
          <p:nvPr/>
        </p:nvGrpSpPr>
        <p:grpSpPr>
          <a:xfrm>
            <a:off x="7240915" y="752925"/>
            <a:ext cx="2460091" cy="2071811"/>
            <a:chOff x="5716914" y="937340"/>
            <a:chExt cx="2460091" cy="2071811"/>
          </a:xfrm>
        </p:grpSpPr>
        <p:sp>
          <p:nvSpPr>
            <p:cNvPr id="94" name="Cube 93"/>
            <p:cNvSpPr/>
            <p:nvPr/>
          </p:nvSpPr>
          <p:spPr>
            <a:xfrm>
              <a:off x="5716914" y="937340"/>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000" dirty="0"/>
            </a:p>
          </p:txBody>
        </p:sp>
        <p:sp>
          <p:nvSpPr>
            <p:cNvPr id="95" name="Cube 94"/>
            <p:cNvSpPr/>
            <p:nvPr/>
          </p:nvSpPr>
          <p:spPr>
            <a:xfrm>
              <a:off x="6288531" y="937340"/>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000" dirty="0"/>
            </a:p>
          </p:txBody>
        </p:sp>
        <p:sp>
          <p:nvSpPr>
            <p:cNvPr id="96" name="Cube 95"/>
            <p:cNvSpPr/>
            <p:nvPr/>
          </p:nvSpPr>
          <p:spPr>
            <a:xfrm>
              <a:off x="6860148" y="937340"/>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75</a:t>
              </a:r>
            </a:p>
          </p:txBody>
        </p:sp>
        <p:sp>
          <p:nvSpPr>
            <p:cNvPr id="97" name="Cube 96"/>
            <p:cNvSpPr/>
            <p:nvPr/>
          </p:nvSpPr>
          <p:spPr>
            <a:xfrm>
              <a:off x="7429467" y="2365920"/>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000" dirty="0"/>
            </a:p>
          </p:txBody>
        </p:sp>
        <p:sp>
          <p:nvSpPr>
            <p:cNvPr id="98" name="Cube 97"/>
            <p:cNvSpPr/>
            <p:nvPr/>
          </p:nvSpPr>
          <p:spPr>
            <a:xfrm>
              <a:off x="7429467" y="1889815"/>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dirty="0"/>
            </a:p>
          </p:txBody>
        </p:sp>
        <p:sp>
          <p:nvSpPr>
            <p:cNvPr id="99" name="Cube 98"/>
            <p:cNvSpPr/>
            <p:nvPr/>
          </p:nvSpPr>
          <p:spPr>
            <a:xfrm>
              <a:off x="7429467" y="1413710"/>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000" dirty="0"/>
            </a:p>
          </p:txBody>
        </p:sp>
        <p:sp>
          <p:nvSpPr>
            <p:cNvPr id="100" name="Cube 99"/>
            <p:cNvSpPr/>
            <p:nvPr/>
          </p:nvSpPr>
          <p:spPr>
            <a:xfrm>
              <a:off x="7429467" y="937340"/>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176</a:t>
              </a:r>
            </a:p>
          </p:txBody>
        </p:sp>
      </p:grpSp>
      <p:grpSp>
        <p:nvGrpSpPr>
          <p:cNvPr id="135" name="Group 134"/>
          <p:cNvGrpSpPr/>
          <p:nvPr/>
        </p:nvGrpSpPr>
        <p:grpSpPr>
          <a:xfrm>
            <a:off x="6558245" y="1014348"/>
            <a:ext cx="2894081" cy="2412231"/>
            <a:chOff x="5034244" y="1198763"/>
            <a:chExt cx="2894081" cy="2412231"/>
          </a:xfrm>
        </p:grpSpPr>
        <p:sp>
          <p:nvSpPr>
            <p:cNvPr id="74" name="Cube 73"/>
            <p:cNvSpPr/>
            <p:nvPr/>
          </p:nvSpPr>
          <p:spPr>
            <a:xfrm>
              <a:off x="5468234" y="1198763"/>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63</a:t>
              </a:r>
            </a:p>
          </p:txBody>
        </p:sp>
        <p:sp>
          <p:nvSpPr>
            <p:cNvPr id="75" name="Cube 74"/>
            <p:cNvSpPr/>
            <p:nvPr/>
          </p:nvSpPr>
          <p:spPr>
            <a:xfrm>
              <a:off x="6039851" y="1198763"/>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38</a:t>
              </a:r>
            </a:p>
          </p:txBody>
        </p:sp>
        <p:sp>
          <p:nvSpPr>
            <p:cNvPr id="76" name="Cube 75"/>
            <p:cNvSpPr/>
            <p:nvPr/>
          </p:nvSpPr>
          <p:spPr>
            <a:xfrm>
              <a:off x="6611468" y="1198763"/>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75</a:t>
              </a:r>
            </a:p>
          </p:txBody>
        </p:sp>
        <p:sp>
          <p:nvSpPr>
            <p:cNvPr id="77" name="Cube 76"/>
            <p:cNvSpPr/>
            <p:nvPr/>
          </p:nvSpPr>
          <p:spPr>
            <a:xfrm>
              <a:off x="7180787" y="2627343"/>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48</a:t>
              </a:r>
            </a:p>
          </p:txBody>
        </p:sp>
        <p:sp>
          <p:nvSpPr>
            <p:cNvPr id="78" name="Cube 77"/>
            <p:cNvSpPr/>
            <p:nvPr/>
          </p:nvSpPr>
          <p:spPr>
            <a:xfrm>
              <a:off x="7180787" y="2151238"/>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100</a:t>
              </a:r>
            </a:p>
          </p:txBody>
        </p:sp>
        <p:sp>
          <p:nvSpPr>
            <p:cNvPr id="79" name="Cube 78"/>
            <p:cNvSpPr/>
            <p:nvPr/>
          </p:nvSpPr>
          <p:spPr>
            <a:xfrm>
              <a:off x="7180787" y="1675133"/>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28</a:t>
              </a:r>
            </a:p>
          </p:txBody>
        </p:sp>
        <p:sp>
          <p:nvSpPr>
            <p:cNvPr id="80" name="Cube 79"/>
            <p:cNvSpPr/>
            <p:nvPr/>
          </p:nvSpPr>
          <p:spPr>
            <a:xfrm>
              <a:off x="7180787" y="1198763"/>
              <a:ext cx="747538" cy="643231"/>
            </a:xfrm>
            <a:prstGeom prst="cube">
              <a:avLst>
                <a:gd name="adj" fmla="val 342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176</a:t>
              </a:r>
            </a:p>
          </p:txBody>
        </p:sp>
        <p:sp>
          <p:nvSpPr>
            <p:cNvPr id="81" name="TextBox 80"/>
            <p:cNvSpPr txBox="1"/>
            <p:nvPr/>
          </p:nvSpPr>
          <p:spPr>
            <a:xfrm>
              <a:off x="7293124" y="3241662"/>
              <a:ext cx="285655" cy="369332"/>
            </a:xfrm>
            <a:prstGeom prst="rect">
              <a:avLst/>
            </a:prstGeom>
            <a:noFill/>
          </p:spPr>
          <p:txBody>
            <a:bodyPr wrap="none" rtlCol="0">
              <a:spAutoFit/>
            </a:bodyPr>
            <a:lstStyle/>
            <a:p>
              <a:pPr algn="ctr"/>
              <a:r>
                <a:rPr lang="en-US" b="1" dirty="0">
                  <a:solidFill>
                    <a:schemeClr val="accent2"/>
                  </a:solidFill>
                </a:rPr>
                <a:t>*</a:t>
              </a:r>
            </a:p>
          </p:txBody>
        </p:sp>
        <p:sp>
          <p:nvSpPr>
            <p:cNvPr id="82" name="TextBox 81"/>
            <p:cNvSpPr txBox="1"/>
            <p:nvPr/>
          </p:nvSpPr>
          <p:spPr>
            <a:xfrm rot="16200000">
              <a:off x="5076082" y="1447976"/>
              <a:ext cx="285655" cy="369332"/>
            </a:xfrm>
            <a:prstGeom prst="rect">
              <a:avLst/>
            </a:prstGeom>
          </p:spPr>
          <p:txBody>
            <a:bodyPr wrap="none" rtlCol="0">
              <a:spAutoFit/>
            </a:bodyPr>
            <a:lstStyle/>
            <a:p>
              <a:pPr algn="ctr"/>
              <a:r>
                <a:rPr lang="en-US" b="1" dirty="0">
                  <a:solidFill>
                    <a:schemeClr val="accent2"/>
                  </a:solidFill>
                </a:rPr>
                <a:t>*</a:t>
              </a:r>
            </a:p>
          </p:txBody>
        </p:sp>
      </p:grpSp>
    </p:spTree>
    <p:extLst>
      <p:ext uri="{BB962C8B-B14F-4D97-AF65-F5344CB8AC3E}">
        <p14:creationId xmlns:p14="http://schemas.microsoft.com/office/powerpoint/2010/main" val="192548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500"/>
                                        <p:tgtEl>
                                          <p:spTgt spid="1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37" presetClass="exit" presetSubtype="0" fill="hold" nodeType="clickEffect">
                                  <p:stCondLst>
                                    <p:cond delay="0"/>
                                  </p:stCondLst>
                                  <p:childTnLst>
                                    <p:animEffect transition="out" filter="fade">
                                      <p:cBhvr>
                                        <p:cTn id="26" dur="1000"/>
                                        <p:tgtEl>
                                          <p:spTgt spid="18"/>
                                        </p:tgtEl>
                                      </p:cBhvr>
                                    </p:animEffect>
                                    <p:anim calcmode="lin" valueType="num">
                                      <p:cBhvr>
                                        <p:cTn id="27" dur="1000"/>
                                        <p:tgtEl>
                                          <p:spTgt spid="18"/>
                                        </p:tgtEl>
                                        <p:attrNameLst>
                                          <p:attrName>ppt_x</p:attrName>
                                        </p:attrNameLst>
                                      </p:cBhvr>
                                      <p:tavLst>
                                        <p:tav tm="0">
                                          <p:val>
                                            <p:strVal val="ppt_x"/>
                                          </p:val>
                                        </p:tav>
                                        <p:tav tm="100000">
                                          <p:val>
                                            <p:strVal val="ppt_x"/>
                                          </p:val>
                                        </p:tav>
                                      </p:tavLst>
                                    </p:anim>
                                    <p:anim calcmode="lin" valueType="num">
                                      <p:cBhvr>
                                        <p:cTn id="28" dur="100" decel="100000"/>
                                        <p:tgtEl>
                                          <p:spTgt spid="18"/>
                                        </p:tgtEl>
                                        <p:attrNameLst>
                                          <p:attrName>ppt_y</p:attrName>
                                        </p:attrNameLst>
                                      </p:cBhvr>
                                      <p:tavLst>
                                        <p:tav tm="0">
                                          <p:val>
                                            <p:strVal val="ppt_y"/>
                                          </p:val>
                                        </p:tav>
                                        <p:tav tm="100000">
                                          <p:val>
                                            <p:strVal val="ppt_y-.03"/>
                                          </p:val>
                                        </p:tav>
                                      </p:tavLst>
                                    </p:anim>
                                    <p:anim calcmode="lin" valueType="num">
                                      <p:cBhvr>
                                        <p:cTn id="29" dur="900" accel="100000">
                                          <p:stCondLst>
                                            <p:cond delay="100"/>
                                          </p:stCondLst>
                                        </p:cTn>
                                        <p:tgtEl>
                                          <p:spTgt spid="18"/>
                                        </p:tgtEl>
                                        <p:attrNameLst>
                                          <p:attrName>ppt_y</p:attrName>
                                        </p:attrNameLst>
                                      </p:cBhvr>
                                      <p:tavLst>
                                        <p:tav tm="0">
                                          <p:val>
                                            <p:strVal val="ppt_y"/>
                                          </p:val>
                                        </p:tav>
                                        <p:tav tm="100000">
                                          <p:val>
                                            <p:strVal val="ppt_y+1"/>
                                          </p:val>
                                        </p:tav>
                                      </p:tavLst>
                                    </p:anim>
                                    <p:set>
                                      <p:cBhvr>
                                        <p:cTn id="30" dur="1" fill="hold">
                                          <p:stCondLst>
                                            <p:cond delay="999"/>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9"/>
                                        </p:tgtEl>
                                        <p:attrNameLst>
                                          <p:attrName>style.visibility</p:attrName>
                                        </p:attrNameLst>
                                      </p:cBhvr>
                                      <p:to>
                                        <p:strVal val="visible"/>
                                      </p:to>
                                    </p:set>
                                    <p:animEffect transition="in" filter="fade">
                                      <p:cBhvr>
                                        <p:cTn id="40" dur="500"/>
                                        <p:tgtEl>
                                          <p:spTgt spid="149"/>
                                        </p:tgtEl>
                                      </p:cBhvr>
                                    </p:animEffect>
                                  </p:childTnLst>
                                </p:cTn>
                              </p:par>
                              <p:par>
                                <p:cTn id="41" presetID="10" presetClass="entr" presetSubtype="0" fill="hold" nodeType="withEffect">
                                  <p:stCondLst>
                                    <p:cond delay="0"/>
                                  </p:stCondLst>
                                  <p:childTnLst>
                                    <p:set>
                                      <p:cBhvr>
                                        <p:cTn id="42" dur="1" fill="hold">
                                          <p:stCondLst>
                                            <p:cond delay="0"/>
                                          </p:stCondLst>
                                        </p:cTn>
                                        <p:tgtEl>
                                          <p:spTgt spid="150"/>
                                        </p:tgtEl>
                                        <p:attrNameLst>
                                          <p:attrName>style.visibility</p:attrName>
                                        </p:attrNameLst>
                                      </p:cBhvr>
                                      <p:to>
                                        <p:strVal val="visible"/>
                                      </p:to>
                                    </p:set>
                                    <p:animEffect transition="in" filter="fade">
                                      <p:cBhvr>
                                        <p:cTn id="43" dur="500"/>
                                        <p:tgtEl>
                                          <p:spTgt spid="15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animEffect transition="in" filter="fade">
                                      <p:cBhvr>
                                        <p:cTn id="51"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2738970" y="2742196"/>
            <a:ext cx="6809959" cy="1325563"/>
          </a:xfrm>
        </p:spPr>
        <p:txBody>
          <a:bodyPr/>
          <a:lstStyle/>
          <a:p>
            <a:pPr algn="ctr"/>
            <a:r>
              <a:rPr lang="en-US" dirty="0"/>
              <a:t>OLAP Queries</a:t>
            </a:r>
          </a:p>
        </p:txBody>
      </p:sp>
      <p:sp>
        <p:nvSpPr>
          <p:cNvPr id="3" name="Content Placeholder 2"/>
          <p:cNvSpPr>
            <a:spLocks noGrp="1"/>
          </p:cNvSpPr>
          <p:nvPr>
            <p:ph idx="1"/>
          </p:nvPr>
        </p:nvSpPr>
        <p:spPr>
          <a:xfrm>
            <a:off x="1504884" y="657664"/>
            <a:ext cx="11571890" cy="4351338"/>
          </a:xfrm>
        </p:spPr>
        <p:txBody>
          <a:bodyPr>
            <a:normAutofit/>
          </a:bodyPr>
          <a:lstStyle/>
          <a:p>
            <a:r>
              <a:rPr lang="en-US" b="1" dirty="0"/>
              <a:t>Slicing:</a:t>
            </a:r>
            <a:r>
              <a:rPr lang="en-US" dirty="0"/>
              <a:t> </a:t>
            </a:r>
            <a:r>
              <a:rPr lang="en-US" i="1" dirty="0"/>
              <a:t>selecting a value for a dimension</a:t>
            </a:r>
          </a:p>
          <a:p>
            <a:endParaRPr lang="en-US" i="1" dirty="0"/>
          </a:p>
          <a:p>
            <a:pPr lvl="1"/>
            <a:endParaRPr lang="en-US" i="1" dirty="0"/>
          </a:p>
          <a:p>
            <a:endParaRPr lang="en-US" i="1" dirty="0"/>
          </a:p>
          <a:p>
            <a:endParaRPr lang="en-US" dirty="0"/>
          </a:p>
          <a:p>
            <a:r>
              <a:rPr lang="en-US" b="1" dirty="0"/>
              <a:t>Dicing:</a:t>
            </a:r>
            <a:r>
              <a:rPr lang="en-US" dirty="0"/>
              <a:t> </a:t>
            </a:r>
            <a:r>
              <a:rPr lang="en-US" i="1" dirty="0"/>
              <a:t>selecting a range of values in multiple dimension</a:t>
            </a:r>
          </a:p>
          <a:p>
            <a:endParaRPr lang="en-US" dirty="0"/>
          </a:p>
        </p:txBody>
      </p:sp>
      <p:grpSp>
        <p:nvGrpSpPr>
          <p:cNvPr id="18" name="Group 17"/>
          <p:cNvGrpSpPr/>
          <p:nvPr/>
        </p:nvGrpSpPr>
        <p:grpSpPr>
          <a:xfrm>
            <a:off x="3931231" y="1320788"/>
            <a:ext cx="1890772" cy="1595441"/>
            <a:chOff x="3490739" y="3862042"/>
            <a:chExt cx="1890772" cy="1595441"/>
          </a:xfrm>
        </p:grpSpPr>
        <p:grpSp>
          <p:nvGrpSpPr>
            <p:cNvPr id="45" name="Group 44"/>
            <p:cNvGrpSpPr/>
            <p:nvPr/>
          </p:nvGrpSpPr>
          <p:grpSpPr>
            <a:xfrm>
              <a:off x="3490739" y="4814252"/>
              <a:ext cx="1890772" cy="643231"/>
              <a:chOff x="3490739" y="4814252"/>
              <a:chExt cx="1890772" cy="643231"/>
            </a:xfrm>
          </p:grpSpPr>
          <p:sp>
            <p:nvSpPr>
              <p:cNvPr id="54" name="Cube 53"/>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55" name="Cube 54"/>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56" name="Cube 55"/>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grpSp>
          <p:nvGrpSpPr>
            <p:cNvPr id="46" name="Group 45"/>
            <p:cNvGrpSpPr/>
            <p:nvPr/>
          </p:nvGrpSpPr>
          <p:grpSpPr>
            <a:xfrm>
              <a:off x="3490739" y="4338147"/>
              <a:ext cx="1890772" cy="643231"/>
              <a:chOff x="3490739" y="4814252"/>
              <a:chExt cx="1890772" cy="643231"/>
            </a:xfrm>
          </p:grpSpPr>
          <p:sp>
            <p:nvSpPr>
              <p:cNvPr id="51" name="Cube 50"/>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52" name="Cube 51"/>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53" name="Cube 52"/>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grpSp>
        <p:grpSp>
          <p:nvGrpSpPr>
            <p:cNvPr id="47" name="Group 46"/>
            <p:cNvGrpSpPr/>
            <p:nvPr/>
          </p:nvGrpSpPr>
          <p:grpSpPr>
            <a:xfrm>
              <a:off x="3490739" y="3862042"/>
              <a:ext cx="1890772" cy="643231"/>
              <a:chOff x="3490739" y="4814252"/>
              <a:chExt cx="1890772" cy="643231"/>
            </a:xfrm>
          </p:grpSpPr>
          <p:sp>
            <p:nvSpPr>
              <p:cNvPr id="48" name="Cube 47"/>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49" name="Cube 48"/>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50" name="Cube 49"/>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grpSp>
      <p:grpSp>
        <p:nvGrpSpPr>
          <p:cNvPr id="19" name="Group 18"/>
          <p:cNvGrpSpPr/>
          <p:nvPr/>
        </p:nvGrpSpPr>
        <p:grpSpPr>
          <a:xfrm>
            <a:off x="3638317" y="1592783"/>
            <a:ext cx="1890772" cy="1595441"/>
            <a:chOff x="3490739" y="3862042"/>
            <a:chExt cx="1890772" cy="1595441"/>
          </a:xfrm>
        </p:grpSpPr>
        <p:grpSp>
          <p:nvGrpSpPr>
            <p:cNvPr id="33" name="Group 32"/>
            <p:cNvGrpSpPr/>
            <p:nvPr/>
          </p:nvGrpSpPr>
          <p:grpSpPr>
            <a:xfrm>
              <a:off x="3490739" y="4814252"/>
              <a:ext cx="1890772" cy="643231"/>
              <a:chOff x="3490739" y="4814252"/>
              <a:chExt cx="1890772" cy="643231"/>
            </a:xfrm>
          </p:grpSpPr>
          <p:sp>
            <p:nvSpPr>
              <p:cNvPr id="42" name="Cube 41"/>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sp>
            <p:nvSpPr>
              <p:cNvPr id="43" name="Cube 42"/>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7</a:t>
                </a:r>
              </a:p>
            </p:txBody>
          </p:sp>
          <p:sp>
            <p:nvSpPr>
              <p:cNvPr id="44" name="Cube 43"/>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6</a:t>
                </a:r>
              </a:p>
            </p:txBody>
          </p:sp>
        </p:grpSp>
        <p:grpSp>
          <p:nvGrpSpPr>
            <p:cNvPr id="34" name="Group 33"/>
            <p:cNvGrpSpPr/>
            <p:nvPr/>
          </p:nvGrpSpPr>
          <p:grpSpPr>
            <a:xfrm>
              <a:off x="3490739" y="4338147"/>
              <a:ext cx="1890772" cy="643231"/>
              <a:chOff x="3490739" y="4814252"/>
              <a:chExt cx="1890772" cy="643231"/>
            </a:xfrm>
          </p:grpSpPr>
          <p:sp>
            <p:nvSpPr>
              <p:cNvPr id="39" name="Cube 38"/>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9</a:t>
                </a:r>
              </a:p>
            </p:txBody>
          </p:sp>
          <p:sp>
            <p:nvSpPr>
              <p:cNvPr id="41" name="Cube 40"/>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grpSp>
        <p:grpSp>
          <p:nvGrpSpPr>
            <p:cNvPr id="35" name="Group 34"/>
            <p:cNvGrpSpPr/>
            <p:nvPr/>
          </p:nvGrpSpPr>
          <p:grpSpPr>
            <a:xfrm>
              <a:off x="3490739" y="3862042"/>
              <a:ext cx="1890772" cy="643231"/>
              <a:chOff x="3490739" y="4814252"/>
              <a:chExt cx="1890772" cy="643231"/>
            </a:xfrm>
          </p:grpSpPr>
          <p:sp>
            <p:nvSpPr>
              <p:cNvPr id="36" name="Cube 35"/>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33</a:t>
                </a:r>
              </a:p>
            </p:txBody>
          </p:sp>
          <p:sp>
            <p:nvSpPr>
              <p:cNvPr id="37" name="Cube 36"/>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42</a:t>
                </a:r>
              </a:p>
            </p:txBody>
          </p:sp>
          <p:sp>
            <p:nvSpPr>
              <p:cNvPr id="38" name="Cube 37"/>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a:t>
                </a:r>
              </a:p>
            </p:txBody>
          </p:sp>
        </p:grpSp>
      </p:grpSp>
      <p:grpSp>
        <p:nvGrpSpPr>
          <p:cNvPr id="20" name="Group 19"/>
          <p:cNvGrpSpPr/>
          <p:nvPr/>
        </p:nvGrpSpPr>
        <p:grpSpPr>
          <a:xfrm>
            <a:off x="3371736" y="1871728"/>
            <a:ext cx="1890772" cy="1595441"/>
            <a:chOff x="3490739" y="3862042"/>
            <a:chExt cx="1890772" cy="1595441"/>
          </a:xfrm>
        </p:grpSpPr>
        <p:grpSp>
          <p:nvGrpSpPr>
            <p:cNvPr id="21" name="Group 20"/>
            <p:cNvGrpSpPr/>
            <p:nvPr/>
          </p:nvGrpSpPr>
          <p:grpSpPr>
            <a:xfrm>
              <a:off x="3490739" y="4814252"/>
              <a:ext cx="1890772" cy="643231"/>
              <a:chOff x="3490739" y="4814252"/>
              <a:chExt cx="1890772" cy="643231"/>
            </a:xfrm>
          </p:grpSpPr>
          <p:sp>
            <p:nvSpPr>
              <p:cNvPr id="30" name="Cube 29"/>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31" name="Cube 30"/>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32" name="Cube 31"/>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grpSp>
          <p:nvGrpSpPr>
            <p:cNvPr id="22" name="Group 21"/>
            <p:cNvGrpSpPr/>
            <p:nvPr/>
          </p:nvGrpSpPr>
          <p:grpSpPr>
            <a:xfrm>
              <a:off x="3490739" y="4338147"/>
              <a:ext cx="1890772" cy="643231"/>
              <a:chOff x="3490739" y="4814252"/>
              <a:chExt cx="1890772" cy="643231"/>
            </a:xfrm>
          </p:grpSpPr>
          <p:sp>
            <p:nvSpPr>
              <p:cNvPr id="27" name="Cube 26"/>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28" name="Cube 27"/>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29" name="Cube 28"/>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grpSp>
        <p:grpSp>
          <p:nvGrpSpPr>
            <p:cNvPr id="23" name="Group 22"/>
            <p:cNvGrpSpPr/>
            <p:nvPr/>
          </p:nvGrpSpPr>
          <p:grpSpPr>
            <a:xfrm>
              <a:off x="3490739" y="3862042"/>
              <a:ext cx="1890772" cy="643231"/>
              <a:chOff x="3490739" y="4814252"/>
              <a:chExt cx="1890772" cy="643231"/>
            </a:xfrm>
          </p:grpSpPr>
          <p:sp>
            <p:nvSpPr>
              <p:cNvPr id="24" name="Cube 23"/>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25" name="Cube 24"/>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26" name="Cube 25"/>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grpSp>
      <p:grpSp>
        <p:nvGrpSpPr>
          <p:cNvPr id="68" name="Group 67"/>
          <p:cNvGrpSpPr/>
          <p:nvPr/>
        </p:nvGrpSpPr>
        <p:grpSpPr>
          <a:xfrm>
            <a:off x="8357545" y="1550112"/>
            <a:ext cx="1890772" cy="1595441"/>
            <a:chOff x="3490739" y="3862042"/>
            <a:chExt cx="1890772" cy="1595441"/>
          </a:xfrm>
        </p:grpSpPr>
        <p:grpSp>
          <p:nvGrpSpPr>
            <p:cNvPr id="69" name="Group 68"/>
            <p:cNvGrpSpPr/>
            <p:nvPr/>
          </p:nvGrpSpPr>
          <p:grpSpPr>
            <a:xfrm>
              <a:off x="3490739" y="4814252"/>
              <a:ext cx="1890772" cy="643231"/>
              <a:chOff x="3490739" y="4814252"/>
              <a:chExt cx="1890772" cy="643231"/>
            </a:xfrm>
          </p:grpSpPr>
          <p:sp>
            <p:nvSpPr>
              <p:cNvPr id="77" name="Cube 76"/>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sp>
            <p:nvSpPr>
              <p:cNvPr id="78" name="Cube 77"/>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7</a:t>
                </a:r>
              </a:p>
            </p:txBody>
          </p:sp>
          <p:sp>
            <p:nvSpPr>
              <p:cNvPr id="79" name="Cube 78"/>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6</a:t>
                </a:r>
              </a:p>
            </p:txBody>
          </p:sp>
        </p:grpSp>
        <p:grpSp>
          <p:nvGrpSpPr>
            <p:cNvPr id="70" name="Group 69"/>
            <p:cNvGrpSpPr/>
            <p:nvPr/>
          </p:nvGrpSpPr>
          <p:grpSpPr>
            <a:xfrm>
              <a:off x="3490739" y="4338147"/>
              <a:ext cx="1890772" cy="643231"/>
              <a:chOff x="3490739" y="4814252"/>
              <a:chExt cx="1890772" cy="643231"/>
            </a:xfrm>
          </p:grpSpPr>
          <p:sp>
            <p:nvSpPr>
              <p:cNvPr id="75" name="Cube 74"/>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9</a:t>
                </a:r>
              </a:p>
            </p:txBody>
          </p:sp>
          <p:sp>
            <p:nvSpPr>
              <p:cNvPr id="76" name="Cube 75"/>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grpSp>
        <p:grpSp>
          <p:nvGrpSpPr>
            <p:cNvPr id="71" name="Group 70"/>
            <p:cNvGrpSpPr/>
            <p:nvPr/>
          </p:nvGrpSpPr>
          <p:grpSpPr>
            <a:xfrm>
              <a:off x="3490739" y="3862042"/>
              <a:ext cx="1890772" cy="643231"/>
              <a:chOff x="3490739" y="4814252"/>
              <a:chExt cx="1890772" cy="643231"/>
            </a:xfrm>
          </p:grpSpPr>
          <p:sp>
            <p:nvSpPr>
              <p:cNvPr id="72" name="Cube 71"/>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33</a:t>
                </a:r>
              </a:p>
            </p:txBody>
          </p:sp>
          <p:sp>
            <p:nvSpPr>
              <p:cNvPr id="73" name="Cube 72"/>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42</a:t>
                </a:r>
              </a:p>
            </p:txBody>
          </p:sp>
          <p:sp>
            <p:nvSpPr>
              <p:cNvPr id="74" name="Cube 73"/>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a:t>
                </a:r>
              </a:p>
            </p:txBody>
          </p:sp>
        </p:grpSp>
      </p:grpSp>
      <p:grpSp>
        <p:nvGrpSpPr>
          <p:cNvPr id="118" name="Group 117"/>
          <p:cNvGrpSpPr/>
          <p:nvPr/>
        </p:nvGrpSpPr>
        <p:grpSpPr>
          <a:xfrm>
            <a:off x="3043490" y="4157133"/>
            <a:ext cx="2450267" cy="2146381"/>
            <a:chOff x="857338" y="4546018"/>
            <a:chExt cx="2450267" cy="2146381"/>
          </a:xfrm>
        </p:grpSpPr>
        <p:grpSp>
          <p:nvGrpSpPr>
            <p:cNvPr id="80" name="Group 79"/>
            <p:cNvGrpSpPr/>
            <p:nvPr/>
          </p:nvGrpSpPr>
          <p:grpSpPr>
            <a:xfrm>
              <a:off x="1416833" y="4546018"/>
              <a:ext cx="1890772" cy="1595441"/>
              <a:chOff x="3490739" y="3862042"/>
              <a:chExt cx="1890772" cy="1595441"/>
            </a:xfrm>
          </p:grpSpPr>
          <p:grpSp>
            <p:nvGrpSpPr>
              <p:cNvPr id="81" name="Group 80"/>
              <p:cNvGrpSpPr/>
              <p:nvPr/>
            </p:nvGrpSpPr>
            <p:grpSpPr>
              <a:xfrm>
                <a:off x="3490739" y="4814252"/>
                <a:ext cx="1890772" cy="643231"/>
                <a:chOff x="3490739" y="4814252"/>
                <a:chExt cx="1890772" cy="643231"/>
              </a:xfrm>
            </p:grpSpPr>
            <p:sp>
              <p:nvSpPr>
                <p:cNvPr id="90" name="Cube 89"/>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92" name="Cube 91"/>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grpSp>
            <p:nvGrpSpPr>
              <p:cNvPr id="82" name="Group 81"/>
              <p:cNvGrpSpPr/>
              <p:nvPr/>
            </p:nvGrpSpPr>
            <p:grpSpPr>
              <a:xfrm>
                <a:off x="3490739" y="4338147"/>
                <a:ext cx="1890772" cy="643231"/>
                <a:chOff x="3490739" y="4814252"/>
                <a:chExt cx="1890772" cy="643231"/>
              </a:xfrm>
            </p:grpSpPr>
            <p:sp>
              <p:nvSpPr>
                <p:cNvPr id="87" name="Cube 86"/>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88" name="Cube 87"/>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13</a:t>
                  </a:r>
                </a:p>
              </p:txBody>
            </p:sp>
            <p:sp>
              <p:nvSpPr>
                <p:cNvPr id="89" name="Cube 88"/>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42</a:t>
                  </a:r>
                </a:p>
              </p:txBody>
            </p:sp>
          </p:grpSp>
          <p:grpSp>
            <p:nvGrpSpPr>
              <p:cNvPr id="83" name="Group 82"/>
              <p:cNvGrpSpPr/>
              <p:nvPr/>
            </p:nvGrpSpPr>
            <p:grpSpPr>
              <a:xfrm>
                <a:off x="3490739" y="3862042"/>
                <a:ext cx="1890772" cy="643231"/>
                <a:chOff x="3490739" y="4814252"/>
                <a:chExt cx="1890772" cy="643231"/>
              </a:xfrm>
            </p:grpSpPr>
            <p:sp>
              <p:nvSpPr>
                <p:cNvPr id="84" name="Cube 83"/>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85" name="Cube 84"/>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a:t>
                  </a:r>
                </a:p>
              </p:txBody>
            </p:sp>
            <p:sp>
              <p:nvSpPr>
                <p:cNvPr id="86" name="Cube 85"/>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7</a:t>
                  </a:r>
                </a:p>
              </p:txBody>
            </p:sp>
          </p:grpSp>
        </p:grpSp>
        <p:grpSp>
          <p:nvGrpSpPr>
            <p:cNvPr id="94" name="Group 93"/>
            <p:cNvGrpSpPr/>
            <p:nvPr/>
          </p:nvGrpSpPr>
          <p:grpSpPr>
            <a:xfrm>
              <a:off x="1123919" y="5770223"/>
              <a:ext cx="1890772" cy="643231"/>
              <a:chOff x="3490739" y="4814252"/>
              <a:chExt cx="1890772" cy="643231"/>
            </a:xfrm>
          </p:grpSpPr>
          <p:sp>
            <p:nvSpPr>
              <p:cNvPr id="102" name="Cube 101"/>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sp>
            <p:nvSpPr>
              <p:cNvPr id="103" name="Cube 102"/>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7</a:t>
                </a:r>
              </a:p>
            </p:txBody>
          </p:sp>
          <p:sp>
            <p:nvSpPr>
              <p:cNvPr id="104" name="Cube 103"/>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6</a:t>
                </a:r>
              </a:p>
            </p:txBody>
          </p:sp>
        </p:grpSp>
        <p:sp>
          <p:nvSpPr>
            <p:cNvPr id="100" name="Cube 99"/>
            <p:cNvSpPr/>
            <p:nvPr/>
          </p:nvSpPr>
          <p:spPr>
            <a:xfrm>
              <a:off x="1123919" y="5294118"/>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9</a:t>
              </a:r>
            </a:p>
          </p:txBody>
        </p:sp>
        <p:sp>
          <p:nvSpPr>
            <p:cNvPr id="97" name="Cube 96"/>
            <p:cNvSpPr/>
            <p:nvPr/>
          </p:nvSpPr>
          <p:spPr>
            <a:xfrm>
              <a:off x="1123919" y="4818013"/>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33</a:t>
              </a:r>
            </a:p>
          </p:txBody>
        </p:sp>
        <p:grpSp>
          <p:nvGrpSpPr>
            <p:cNvPr id="106" name="Group 105"/>
            <p:cNvGrpSpPr/>
            <p:nvPr/>
          </p:nvGrpSpPr>
          <p:grpSpPr>
            <a:xfrm>
              <a:off x="857338" y="6049168"/>
              <a:ext cx="1890772" cy="643231"/>
              <a:chOff x="3490739" y="4814252"/>
              <a:chExt cx="1890772" cy="643231"/>
            </a:xfrm>
          </p:grpSpPr>
          <p:sp>
            <p:nvSpPr>
              <p:cNvPr id="115" name="Cube 114"/>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116" name="Cube 115"/>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117" name="Cube 116"/>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sp>
          <p:nvSpPr>
            <p:cNvPr id="112" name="Cube 111"/>
            <p:cNvSpPr/>
            <p:nvPr/>
          </p:nvSpPr>
          <p:spPr>
            <a:xfrm>
              <a:off x="857338" y="5573063"/>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109" name="Cube 108"/>
            <p:cNvSpPr/>
            <p:nvPr/>
          </p:nvSpPr>
          <p:spPr>
            <a:xfrm>
              <a:off x="857338" y="5096958"/>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grpSp>
      <p:grpSp>
        <p:nvGrpSpPr>
          <p:cNvPr id="4" name="Group 3"/>
          <p:cNvGrpSpPr/>
          <p:nvPr/>
        </p:nvGrpSpPr>
        <p:grpSpPr>
          <a:xfrm>
            <a:off x="3638317" y="4429128"/>
            <a:ext cx="1585736" cy="1398281"/>
            <a:chOff x="1428955" y="4818013"/>
            <a:chExt cx="1585736" cy="1398281"/>
          </a:xfrm>
        </p:grpSpPr>
        <p:sp>
          <p:nvSpPr>
            <p:cNvPr id="101" name="Cube 100"/>
            <p:cNvSpPr/>
            <p:nvPr/>
          </p:nvSpPr>
          <p:spPr>
            <a:xfrm>
              <a:off x="2267153" y="5294118"/>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sp>
          <p:nvSpPr>
            <p:cNvPr id="98" name="Cube 97"/>
            <p:cNvSpPr/>
            <p:nvPr/>
          </p:nvSpPr>
          <p:spPr>
            <a:xfrm>
              <a:off x="1695536" y="4818013"/>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42</a:t>
              </a:r>
            </a:p>
          </p:txBody>
        </p:sp>
        <p:sp>
          <p:nvSpPr>
            <p:cNvPr id="99" name="Cube 98"/>
            <p:cNvSpPr/>
            <p:nvPr/>
          </p:nvSpPr>
          <p:spPr>
            <a:xfrm>
              <a:off x="2267153" y="4818013"/>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a:t>
              </a:r>
            </a:p>
          </p:txBody>
        </p:sp>
        <p:sp>
          <p:nvSpPr>
            <p:cNvPr id="113" name="Cube 112"/>
            <p:cNvSpPr/>
            <p:nvPr/>
          </p:nvSpPr>
          <p:spPr>
            <a:xfrm>
              <a:off x="1428955" y="5573063"/>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114" name="Cube 113"/>
            <p:cNvSpPr/>
            <p:nvPr/>
          </p:nvSpPr>
          <p:spPr>
            <a:xfrm>
              <a:off x="2000572" y="5573063"/>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sp>
          <p:nvSpPr>
            <p:cNvPr id="110" name="Cube 109"/>
            <p:cNvSpPr/>
            <p:nvPr/>
          </p:nvSpPr>
          <p:spPr>
            <a:xfrm>
              <a:off x="1428955" y="5096958"/>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111" name="Cube 110"/>
            <p:cNvSpPr/>
            <p:nvPr/>
          </p:nvSpPr>
          <p:spPr>
            <a:xfrm>
              <a:off x="2000572" y="5096958"/>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grpSp>
        <p:nvGrpSpPr>
          <p:cNvPr id="119" name="Group 118"/>
          <p:cNvGrpSpPr/>
          <p:nvPr/>
        </p:nvGrpSpPr>
        <p:grpSpPr>
          <a:xfrm>
            <a:off x="8492397" y="4434065"/>
            <a:ext cx="1585736" cy="1398281"/>
            <a:chOff x="1428955" y="4818013"/>
            <a:chExt cx="1585736" cy="1398281"/>
          </a:xfrm>
        </p:grpSpPr>
        <p:sp>
          <p:nvSpPr>
            <p:cNvPr id="120" name="Cube 119"/>
            <p:cNvSpPr/>
            <p:nvPr/>
          </p:nvSpPr>
          <p:spPr>
            <a:xfrm>
              <a:off x="2267153" y="5294118"/>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sp>
          <p:nvSpPr>
            <p:cNvPr id="121" name="Cube 120"/>
            <p:cNvSpPr/>
            <p:nvPr/>
          </p:nvSpPr>
          <p:spPr>
            <a:xfrm>
              <a:off x="1695536" y="4818013"/>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42</a:t>
              </a:r>
            </a:p>
          </p:txBody>
        </p:sp>
        <p:sp>
          <p:nvSpPr>
            <p:cNvPr id="122" name="Cube 121"/>
            <p:cNvSpPr/>
            <p:nvPr/>
          </p:nvSpPr>
          <p:spPr>
            <a:xfrm>
              <a:off x="2267153" y="4818013"/>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a:t>
              </a:r>
            </a:p>
          </p:txBody>
        </p:sp>
        <p:sp>
          <p:nvSpPr>
            <p:cNvPr id="123" name="Cube 122"/>
            <p:cNvSpPr/>
            <p:nvPr/>
          </p:nvSpPr>
          <p:spPr>
            <a:xfrm>
              <a:off x="1428955" y="5573063"/>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124" name="Cube 123"/>
            <p:cNvSpPr/>
            <p:nvPr/>
          </p:nvSpPr>
          <p:spPr>
            <a:xfrm>
              <a:off x="2000572" y="5573063"/>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sp>
          <p:nvSpPr>
            <p:cNvPr id="125" name="Cube 124"/>
            <p:cNvSpPr/>
            <p:nvPr/>
          </p:nvSpPr>
          <p:spPr>
            <a:xfrm>
              <a:off x="1428955" y="5096958"/>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126" name="Cube 125"/>
            <p:cNvSpPr/>
            <p:nvPr/>
          </p:nvSpPr>
          <p:spPr>
            <a:xfrm>
              <a:off x="2000572" y="5096958"/>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spTree>
    <p:extLst>
      <p:ext uri="{BB962C8B-B14F-4D97-AF65-F5344CB8AC3E}">
        <p14:creationId xmlns:p14="http://schemas.microsoft.com/office/powerpoint/2010/main" val="33634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3.7037E-7 L 0.38268 -0.00255 " pathEditMode="relative" rAng="0" ptsTypes="AA">
                                      <p:cBhvr>
                                        <p:cTn id="6" dur="2000" fill="hold"/>
                                        <p:tgtEl>
                                          <p:spTgt spid="19"/>
                                        </p:tgtEl>
                                        <p:attrNameLst>
                                          <p:attrName>ppt_x</p:attrName>
                                          <p:attrName>ppt_y</p:attrName>
                                        </p:attrNameLst>
                                      </p:cBhvr>
                                      <p:rCtr x="19128" y="-139"/>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68"/>
                                        </p:tgtEl>
                                        <p:attrNameLst>
                                          <p:attrName>style.visibility</p:attrName>
                                        </p:attrNameLst>
                                      </p:cBhvr>
                                      <p:to>
                                        <p:strVal val="visible"/>
                                      </p:to>
                                    </p:set>
                                  </p:childTnLst>
                                </p:cTn>
                              </p:par>
                              <p:par>
                                <p:cTn id="10" presetID="10" presetClass="exit" presetSubtype="0" fill="hold" nodeType="with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500"/>
                                        <p:tgtEl>
                                          <p:spTgt spid="118"/>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1.45833E-6 4.81481E-6 L 0.3918 0.00138 " pathEditMode="relative" rAng="0" ptsTypes="AA">
                                      <p:cBhvr>
                                        <p:cTn id="29" dur="2000" fill="hold"/>
                                        <p:tgtEl>
                                          <p:spTgt spid="4"/>
                                        </p:tgtEl>
                                        <p:attrNameLst>
                                          <p:attrName>ppt_x</p:attrName>
                                          <p:attrName>ppt_y</p:attrName>
                                        </p:attrNameLst>
                                      </p:cBhvr>
                                      <p:rCtr x="19583" y="69"/>
                                    </p:animMotion>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19"/>
                                        </p:tgtEl>
                                        <p:attrNameLst>
                                          <p:attrName>style.visibility</p:attrName>
                                        </p:attrNameLst>
                                      </p:cBhvr>
                                      <p:to>
                                        <p:strVal val="visible"/>
                                      </p:to>
                                    </p:set>
                                    <p:animEffect transition="in" filter="fade">
                                      <p:cBhvr>
                                        <p:cTn id="33" dur="500"/>
                                        <p:tgtEl>
                                          <p:spTgt spid="119"/>
                                        </p:tgtEl>
                                      </p:cBhvr>
                                    </p:animEffect>
                                  </p:childTnLst>
                                </p:cTn>
                              </p:par>
                              <p:par>
                                <p:cTn id="34" presetID="10" presetClass="exit" presetSubtype="0" fill="hold" nodeType="withEffect">
                                  <p:stCondLst>
                                    <p:cond delay="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1936" y="375038"/>
            <a:ext cx="10673902" cy="4351338"/>
          </a:xfrm>
        </p:spPr>
        <p:txBody>
          <a:bodyPr>
            <a:normAutofit/>
          </a:bodyPr>
          <a:lstStyle/>
          <a:p>
            <a:r>
              <a:rPr lang="en-US" b="1" dirty="0"/>
              <a:t>Rollup:</a:t>
            </a:r>
            <a:r>
              <a:rPr lang="en-US" dirty="0"/>
              <a:t> </a:t>
            </a:r>
            <a:r>
              <a:rPr lang="en-US" i="1" dirty="0"/>
              <a:t>Aggregating along a dimension</a:t>
            </a:r>
          </a:p>
          <a:p>
            <a:endParaRPr lang="en-US" i="1" dirty="0"/>
          </a:p>
          <a:p>
            <a:endParaRPr lang="en-US" i="1" dirty="0"/>
          </a:p>
          <a:p>
            <a:endParaRPr lang="en-US" dirty="0"/>
          </a:p>
          <a:p>
            <a:endParaRPr lang="en-US" dirty="0"/>
          </a:p>
          <a:p>
            <a:r>
              <a:rPr lang="en-US" b="1" dirty="0"/>
              <a:t>Drill-Down:</a:t>
            </a:r>
            <a:r>
              <a:rPr lang="en-US" dirty="0"/>
              <a:t> </a:t>
            </a:r>
            <a:r>
              <a:rPr lang="en-US" i="1" dirty="0"/>
              <a:t>de-aggregating along a dimension</a:t>
            </a:r>
          </a:p>
        </p:txBody>
      </p:sp>
      <p:grpSp>
        <p:nvGrpSpPr>
          <p:cNvPr id="5" name="Group 4"/>
          <p:cNvGrpSpPr/>
          <p:nvPr/>
        </p:nvGrpSpPr>
        <p:grpSpPr>
          <a:xfrm>
            <a:off x="2681011" y="1038162"/>
            <a:ext cx="2450267" cy="2146381"/>
            <a:chOff x="1185585" y="1709673"/>
            <a:chExt cx="2450267" cy="2146381"/>
          </a:xfrm>
        </p:grpSpPr>
        <p:grpSp>
          <p:nvGrpSpPr>
            <p:cNvPr id="18" name="Group 17"/>
            <p:cNvGrpSpPr/>
            <p:nvPr/>
          </p:nvGrpSpPr>
          <p:grpSpPr>
            <a:xfrm>
              <a:off x="1745080" y="1709673"/>
              <a:ext cx="1890772" cy="1595441"/>
              <a:chOff x="3490739" y="3862042"/>
              <a:chExt cx="1890772" cy="1595441"/>
            </a:xfrm>
          </p:grpSpPr>
          <p:grpSp>
            <p:nvGrpSpPr>
              <p:cNvPr id="45" name="Group 44"/>
              <p:cNvGrpSpPr/>
              <p:nvPr/>
            </p:nvGrpSpPr>
            <p:grpSpPr>
              <a:xfrm>
                <a:off x="3490739" y="4814252"/>
                <a:ext cx="1890772" cy="643231"/>
                <a:chOff x="3490739" y="4814252"/>
                <a:chExt cx="1890772" cy="643231"/>
              </a:xfrm>
            </p:grpSpPr>
            <p:sp>
              <p:nvSpPr>
                <p:cNvPr id="54" name="Cube 53"/>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55" name="Cube 54"/>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56" name="Cube 55"/>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grpSp>
            <p:nvGrpSpPr>
              <p:cNvPr id="46" name="Group 45"/>
              <p:cNvGrpSpPr/>
              <p:nvPr/>
            </p:nvGrpSpPr>
            <p:grpSpPr>
              <a:xfrm>
                <a:off x="3490739" y="4338147"/>
                <a:ext cx="1890772" cy="643231"/>
                <a:chOff x="3490739" y="4814252"/>
                <a:chExt cx="1890772" cy="643231"/>
              </a:xfrm>
            </p:grpSpPr>
            <p:sp>
              <p:nvSpPr>
                <p:cNvPr id="51" name="Cube 50"/>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52" name="Cube 51"/>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53" name="Cube 52"/>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grpSp>
          <p:grpSp>
            <p:nvGrpSpPr>
              <p:cNvPr id="47" name="Group 46"/>
              <p:cNvGrpSpPr/>
              <p:nvPr/>
            </p:nvGrpSpPr>
            <p:grpSpPr>
              <a:xfrm>
                <a:off x="3490739" y="3862042"/>
                <a:ext cx="1890772" cy="643231"/>
                <a:chOff x="3490739" y="4814252"/>
                <a:chExt cx="1890772" cy="643231"/>
              </a:xfrm>
            </p:grpSpPr>
            <p:sp>
              <p:nvSpPr>
                <p:cNvPr id="48" name="Cube 47"/>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49" name="Cube 48"/>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50" name="Cube 49"/>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grpSp>
        <p:grpSp>
          <p:nvGrpSpPr>
            <p:cNvPr id="19" name="Group 18"/>
            <p:cNvGrpSpPr/>
            <p:nvPr/>
          </p:nvGrpSpPr>
          <p:grpSpPr>
            <a:xfrm>
              <a:off x="1452166" y="1981668"/>
              <a:ext cx="1890772" cy="1595441"/>
              <a:chOff x="3490739" y="3862042"/>
              <a:chExt cx="1890772" cy="1595441"/>
            </a:xfrm>
          </p:grpSpPr>
          <p:grpSp>
            <p:nvGrpSpPr>
              <p:cNvPr id="33" name="Group 32"/>
              <p:cNvGrpSpPr/>
              <p:nvPr/>
            </p:nvGrpSpPr>
            <p:grpSpPr>
              <a:xfrm>
                <a:off x="3490739" y="4814252"/>
                <a:ext cx="1890772" cy="643231"/>
                <a:chOff x="3490739" y="4814252"/>
                <a:chExt cx="1890772" cy="643231"/>
              </a:xfrm>
            </p:grpSpPr>
            <p:sp>
              <p:nvSpPr>
                <p:cNvPr id="42" name="Cube 41"/>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sp>
              <p:nvSpPr>
                <p:cNvPr id="43" name="Cube 42"/>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7</a:t>
                  </a:r>
                </a:p>
              </p:txBody>
            </p:sp>
            <p:sp>
              <p:nvSpPr>
                <p:cNvPr id="44" name="Cube 43"/>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6</a:t>
                  </a:r>
                </a:p>
              </p:txBody>
            </p:sp>
          </p:grpSp>
          <p:grpSp>
            <p:nvGrpSpPr>
              <p:cNvPr id="34" name="Group 33"/>
              <p:cNvGrpSpPr/>
              <p:nvPr/>
            </p:nvGrpSpPr>
            <p:grpSpPr>
              <a:xfrm>
                <a:off x="3490739" y="4338147"/>
                <a:ext cx="1890772" cy="643231"/>
                <a:chOff x="3490739" y="4814252"/>
                <a:chExt cx="1890772" cy="643231"/>
              </a:xfrm>
            </p:grpSpPr>
            <p:sp>
              <p:nvSpPr>
                <p:cNvPr id="39" name="Cube 38"/>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9</a:t>
                  </a:r>
                </a:p>
              </p:txBody>
            </p:sp>
            <p:sp>
              <p:nvSpPr>
                <p:cNvPr id="41" name="Cube 40"/>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grpSp>
          <p:grpSp>
            <p:nvGrpSpPr>
              <p:cNvPr id="35" name="Group 34"/>
              <p:cNvGrpSpPr/>
              <p:nvPr/>
            </p:nvGrpSpPr>
            <p:grpSpPr>
              <a:xfrm>
                <a:off x="3490739" y="3862042"/>
                <a:ext cx="1890772" cy="643231"/>
                <a:chOff x="3490739" y="4814252"/>
                <a:chExt cx="1890772" cy="643231"/>
              </a:xfrm>
            </p:grpSpPr>
            <p:sp>
              <p:nvSpPr>
                <p:cNvPr id="36" name="Cube 35"/>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33</a:t>
                  </a:r>
                </a:p>
              </p:txBody>
            </p:sp>
            <p:sp>
              <p:nvSpPr>
                <p:cNvPr id="37" name="Cube 36"/>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42</a:t>
                  </a:r>
                </a:p>
              </p:txBody>
            </p:sp>
            <p:sp>
              <p:nvSpPr>
                <p:cNvPr id="38" name="Cube 37"/>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a:t>
                  </a:r>
                </a:p>
              </p:txBody>
            </p:sp>
          </p:grpSp>
        </p:grpSp>
        <p:grpSp>
          <p:nvGrpSpPr>
            <p:cNvPr id="20" name="Group 19"/>
            <p:cNvGrpSpPr/>
            <p:nvPr/>
          </p:nvGrpSpPr>
          <p:grpSpPr>
            <a:xfrm>
              <a:off x="1185585" y="2260613"/>
              <a:ext cx="1890772" cy="1595441"/>
              <a:chOff x="3490739" y="3862042"/>
              <a:chExt cx="1890772" cy="1595441"/>
            </a:xfrm>
          </p:grpSpPr>
          <p:grpSp>
            <p:nvGrpSpPr>
              <p:cNvPr id="21" name="Group 20"/>
              <p:cNvGrpSpPr/>
              <p:nvPr/>
            </p:nvGrpSpPr>
            <p:grpSpPr>
              <a:xfrm>
                <a:off x="3490739" y="4814252"/>
                <a:ext cx="1890772" cy="643231"/>
                <a:chOff x="3490739" y="4814252"/>
                <a:chExt cx="1890772" cy="643231"/>
              </a:xfrm>
            </p:grpSpPr>
            <p:sp>
              <p:nvSpPr>
                <p:cNvPr id="30" name="Cube 29"/>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31" name="Cube 30"/>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32" name="Cube 31"/>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grpSp>
            <p:nvGrpSpPr>
              <p:cNvPr id="22" name="Group 21"/>
              <p:cNvGrpSpPr/>
              <p:nvPr/>
            </p:nvGrpSpPr>
            <p:grpSpPr>
              <a:xfrm>
                <a:off x="3490739" y="4338147"/>
                <a:ext cx="1890772" cy="643231"/>
                <a:chOff x="3490739" y="4814252"/>
                <a:chExt cx="1890772" cy="643231"/>
              </a:xfrm>
            </p:grpSpPr>
            <p:sp>
              <p:nvSpPr>
                <p:cNvPr id="27" name="Cube 26"/>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28" name="Cube 27"/>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29" name="Cube 28"/>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grpSp>
          <p:grpSp>
            <p:nvGrpSpPr>
              <p:cNvPr id="23" name="Group 22"/>
              <p:cNvGrpSpPr/>
              <p:nvPr/>
            </p:nvGrpSpPr>
            <p:grpSpPr>
              <a:xfrm>
                <a:off x="3490739" y="3862042"/>
                <a:ext cx="1890772" cy="643231"/>
                <a:chOff x="3490739" y="4814252"/>
                <a:chExt cx="1890772" cy="643231"/>
              </a:xfrm>
            </p:grpSpPr>
            <p:sp>
              <p:nvSpPr>
                <p:cNvPr id="24" name="Cube 23"/>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25" name="Cube 24"/>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26" name="Cube 25"/>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grpSp>
      </p:grpSp>
      <p:grpSp>
        <p:nvGrpSpPr>
          <p:cNvPr id="105" name="Group 104"/>
          <p:cNvGrpSpPr/>
          <p:nvPr/>
        </p:nvGrpSpPr>
        <p:grpSpPr>
          <a:xfrm>
            <a:off x="6654641" y="992016"/>
            <a:ext cx="1890772" cy="1595441"/>
            <a:chOff x="3490739" y="3862042"/>
            <a:chExt cx="1890772" cy="1595441"/>
          </a:xfrm>
        </p:grpSpPr>
        <p:grpSp>
          <p:nvGrpSpPr>
            <p:cNvPr id="150" name="Group 149"/>
            <p:cNvGrpSpPr/>
            <p:nvPr/>
          </p:nvGrpSpPr>
          <p:grpSpPr>
            <a:xfrm>
              <a:off x="3490739" y="4814252"/>
              <a:ext cx="1890772" cy="643231"/>
              <a:chOff x="3490739" y="4814252"/>
              <a:chExt cx="1890772" cy="643231"/>
            </a:xfrm>
          </p:grpSpPr>
          <p:sp>
            <p:nvSpPr>
              <p:cNvPr id="159" name="Cube 158"/>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160" name="Cube 159"/>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161" name="Cube 160"/>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grpSp>
          <p:nvGrpSpPr>
            <p:cNvPr id="151" name="Group 150"/>
            <p:cNvGrpSpPr/>
            <p:nvPr/>
          </p:nvGrpSpPr>
          <p:grpSpPr>
            <a:xfrm>
              <a:off x="3490739" y="4338147"/>
              <a:ext cx="1890772" cy="643231"/>
              <a:chOff x="3490739" y="4814252"/>
              <a:chExt cx="1890772" cy="643231"/>
            </a:xfrm>
          </p:grpSpPr>
          <p:sp>
            <p:nvSpPr>
              <p:cNvPr id="156" name="Cube 155"/>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157" name="Cube 156"/>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158" name="Cube 157"/>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grpSp>
        <p:grpSp>
          <p:nvGrpSpPr>
            <p:cNvPr id="152" name="Group 151"/>
            <p:cNvGrpSpPr/>
            <p:nvPr/>
          </p:nvGrpSpPr>
          <p:grpSpPr>
            <a:xfrm>
              <a:off x="3490739" y="3862042"/>
              <a:ext cx="1890772" cy="643231"/>
              <a:chOff x="3490739" y="4814252"/>
              <a:chExt cx="1890772" cy="643231"/>
            </a:xfrm>
          </p:grpSpPr>
          <p:sp>
            <p:nvSpPr>
              <p:cNvPr id="153" name="Cube 152"/>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154" name="Cube 153"/>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155" name="Cube 154"/>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grpSp>
      <p:grpSp>
        <p:nvGrpSpPr>
          <p:cNvPr id="107" name="Group 106"/>
          <p:cNvGrpSpPr/>
          <p:nvPr/>
        </p:nvGrpSpPr>
        <p:grpSpPr>
          <a:xfrm>
            <a:off x="6361727" y="1264011"/>
            <a:ext cx="1890772" cy="1595441"/>
            <a:chOff x="3490739" y="3862042"/>
            <a:chExt cx="1890772" cy="1595441"/>
          </a:xfrm>
        </p:grpSpPr>
        <p:grpSp>
          <p:nvGrpSpPr>
            <p:cNvPr id="139" name="Group 138"/>
            <p:cNvGrpSpPr/>
            <p:nvPr/>
          </p:nvGrpSpPr>
          <p:grpSpPr>
            <a:xfrm>
              <a:off x="3490739" y="4814252"/>
              <a:ext cx="1890772" cy="643231"/>
              <a:chOff x="3490739" y="4814252"/>
              <a:chExt cx="1890772" cy="643231"/>
            </a:xfrm>
          </p:grpSpPr>
          <p:sp>
            <p:nvSpPr>
              <p:cNvPr id="147" name="Cube 146"/>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sp>
            <p:nvSpPr>
              <p:cNvPr id="148" name="Cube 147"/>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7</a:t>
                </a:r>
              </a:p>
            </p:txBody>
          </p:sp>
          <p:sp>
            <p:nvSpPr>
              <p:cNvPr id="149" name="Cube 148"/>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6</a:t>
                </a:r>
              </a:p>
            </p:txBody>
          </p:sp>
        </p:grpSp>
        <p:grpSp>
          <p:nvGrpSpPr>
            <p:cNvPr id="140" name="Group 139"/>
            <p:cNvGrpSpPr/>
            <p:nvPr/>
          </p:nvGrpSpPr>
          <p:grpSpPr>
            <a:xfrm>
              <a:off x="3490739" y="4338147"/>
              <a:ext cx="1890772" cy="643231"/>
              <a:chOff x="3490739" y="4814252"/>
              <a:chExt cx="1890772" cy="643231"/>
            </a:xfrm>
          </p:grpSpPr>
          <p:sp>
            <p:nvSpPr>
              <p:cNvPr id="145" name="Cube 144"/>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9</a:t>
                </a:r>
              </a:p>
            </p:txBody>
          </p:sp>
          <p:sp>
            <p:nvSpPr>
              <p:cNvPr id="146" name="Cube 145"/>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grpSp>
        <p:grpSp>
          <p:nvGrpSpPr>
            <p:cNvPr id="141" name="Group 140"/>
            <p:cNvGrpSpPr/>
            <p:nvPr/>
          </p:nvGrpSpPr>
          <p:grpSpPr>
            <a:xfrm>
              <a:off x="3490739" y="3862042"/>
              <a:ext cx="1890772" cy="643231"/>
              <a:chOff x="3490739" y="4814252"/>
              <a:chExt cx="1890772" cy="643231"/>
            </a:xfrm>
          </p:grpSpPr>
          <p:sp>
            <p:nvSpPr>
              <p:cNvPr id="142" name="Cube 141"/>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33</a:t>
                </a:r>
              </a:p>
            </p:txBody>
          </p:sp>
          <p:sp>
            <p:nvSpPr>
              <p:cNvPr id="143" name="Cube 142"/>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42</a:t>
                </a:r>
              </a:p>
            </p:txBody>
          </p:sp>
          <p:sp>
            <p:nvSpPr>
              <p:cNvPr id="144" name="Cube 143"/>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a:t>
                </a:r>
              </a:p>
            </p:txBody>
          </p:sp>
        </p:grpSp>
      </p:grpSp>
      <p:grpSp>
        <p:nvGrpSpPr>
          <p:cNvPr id="108" name="Group 107"/>
          <p:cNvGrpSpPr/>
          <p:nvPr/>
        </p:nvGrpSpPr>
        <p:grpSpPr>
          <a:xfrm>
            <a:off x="6095146" y="1542956"/>
            <a:ext cx="1890772" cy="1595441"/>
            <a:chOff x="3490739" y="3862042"/>
            <a:chExt cx="1890772" cy="1595441"/>
          </a:xfrm>
        </p:grpSpPr>
        <p:grpSp>
          <p:nvGrpSpPr>
            <p:cNvPr id="127" name="Group 126"/>
            <p:cNvGrpSpPr/>
            <p:nvPr/>
          </p:nvGrpSpPr>
          <p:grpSpPr>
            <a:xfrm>
              <a:off x="3490739" y="4814252"/>
              <a:ext cx="1890772" cy="643231"/>
              <a:chOff x="3490739" y="4814252"/>
              <a:chExt cx="1890772" cy="643231"/>
            </a:xfrm>
          </p:grpSpPr>
          <p:sp>
            <p:nvSpPr>
              <p:cNvPr id="136" name="Cube 135"/>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137" name="Cube 136"/>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138" name="Cube 137"/>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grpSp>
          <p:nvGrpSpPr>
            <p:cNvPr id="128" name="Group 127"/>
            <p:cNvGrpSpPr/>
            <p:nvPr/>
          </p:nvGrpSpPr>
          <p:grpSpPr>
            <a:xfrm>
              <a:off x="3490739" y="4338147"/>
              <a:ext cx="1890772" cy="643231"/>
              <a:chOff x="3490739" y="4814252"/>
              <a:chExt cx="1890772" cy="643231"/>
            </a:xfrm>
          </p:grpSpPr>
          <p:sp>
            <p:nvSpPr>
              <p:cNvPr id="133" name="Cube 132"/>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134" name="Cube 133"/>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135" name="Cube 134"/>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grpSp>
        <p:grpSp>
          <p:nvGrpSpPr>
            <p:cNvPr id="129" name="Group 128"/>
            <p:cNvGrpSpPr/>
            <p:nvPr/>
          </p:nvGrpSpPr>
          <p:grpSpPr>
            <a:xfrm>
              <a:off x="3490739" y="3862042"/>
              <a:ext cx="1890772" cy="643231"/>
              <a:chOff x="3490739" y="4814252"/>
              <a:chExt cx="1890772" cy="643231"/>
            </a:xfrm>
          </p:grpSpPr>
          <p:sp>
            <p:nvSpPr>
              <p:cNvPr id="130" name="Cube 129"/>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131" name="Cube 130"/>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132" name="Cube 131"/>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grpSp>
      <p:cxnSp>
        <p:nvCxnSpPr>
          <p:cNvPr id="7" name="Straight Arrow Connector 6"/>
          <p:cNvCxnSpPr/>
          <p:nvPr/>
        </p:nvCxnSpPr>
        <p:spPr>
          <a:xfrm flipH="1">
            <a:off x="2541659" y="932997"/>
            <a:ext cx="756490" cy="767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5976914" y="875390"/>
            <a:ext cx="2712720" cy="2120991"/>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Group 161"/>
          <p:cNvGrpSpPr/>
          <p:nvPr/>
        </p:nvGrpSpPr>
        <p:grpSpPr>
          <a:xfrm>
            <a:off x="6095146" y="1542956"/>
            <a:ext cx="1890772" cy="1595441"/>
            <a:chOff x="3490739" y="3862042"/>
            <a:chExt cx="1890772" cy="1595441"/>
          </a:xfrm>
        </p:grpSpPr>
        <p:grpSp>
          <p:nvGrpSpPr>
            <p:cNvPr id="163" name="Group 162"/>
            <p:cNvGrpSpPr/>
            <p:nvPr/>
          </p:nvGrpSpPr>
          <p:grpSpPr>
            <a:xfrm>
              <a:off x="3490739" y="4814252"/>
              <a:ext cx="1890772" cy="643231"/>
              <a:chOff x="3490739" y="4814252"/>
              <a:chExt cx="1890772" cy="643231"/>
            </a:xfrm>
          </p:grpSpPr>
          <p:sp>
            <p:nvSpPr>
              <p:cNvPr id="172" name="Cube 171"/>
              <p:cNvSpPr/>
              <p:nvPr/>
            </p:nvSpPr>
            <p:spPr>
              <a:xfrm>
                <a:off x="3490739"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93</a:t>
                </a:r>
              </a:p>
            </p:txBody>
          </p:sp>
          <p:sp>
            <p:nvSpPr>
              <p:cNvPr id="173" name="Cube 172"/>
              <p:cNvSpPr/>
              <p:nvPr/>
            </p:nvSpPr>
            <p:spPr>
              <a:xfrm>
                <a:off x="4062356"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91</a:t>
                </a:r>
              </a:p>
            </p:txBody>
          </p:sp>
          <p:sp>
            <p:nvSpPr>
              <p:cNvPr id="174" name="Cube 173"/>
              <p:cNvSpPr/>
              <p:nvPr/>
            </p:nvSpPr>
            <p:spPr>
              <a:xfrm>
                <a:off x="4633973"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56</a:t>
                </a:r>
              </a:p>
            </p:txBody>
          </p:sp>
        </p:grpSp>
        <p:grpSp>
          <p:nvGrpSpPr>
            <p:cNvPr id="164" name="Group 163"/>
            <p:cNvGrpSpPr/>
            <p:nvPr/>
          </p:nvGrpSpPr>
          <p:grpSpPr>
            <a:xfrm>
              <a:off x="3490739" y="4338147"/>
              <a:ext cx="1890772" cy="643231"/>
              <a:chOff x="3490739" y="4814252"/>
              <a:chExt cx="1890772" cy="643231"/>
            </a:xfrm>
          </p:grpSpPr>
          <p:sp>
            <p:nvSpPr>
              <p:cNvPr id="169" name="Cube 168"/>
              <p:cNvSpPr/>
              <p:nvPr/>
            </p:nvSpPr>
            <p:spPr>
              <a:xfrm>
                <a:off x="3490739"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59</a:t>
                </a:r>
              </a:p>
            </p:txBody>
          </p:sp>
          <p:sp>
            <p:nvSpPr>
              <p:cNvPr id="170" name="Cube 169"/>
              <p:cNvSpPr/>
              <p:nvPr/>
            </p:nvSpPr>
            <p:spPr>
              <a:xfrm>
                <a:off x="4062356"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42</a:t>
                </a:r>
              </a:p>
            </p:txBody>
          </p:sp>
          <p:sp>
            <p:nvSpPr>
              <p:cNvPr id="171" name="Cube 170"/>
              <p:cNvSpPr/>
              <p:nvPr/>
            </p:nvSpPr>
            <p:spPr>
              <a:xfrm>
                <a:off x="4633973"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67</a:t>
                </a:r>
              </a:p>
            </p:txBody>
          </p:sp>
        </p:grpSp>
        <p:grpSp>
          <p:nvGrpSpPr>
            <p:cNvPr id="165" name="Group 164"/>
            <p:cNvGrpSpPr/>
            <p:nvPr/>
          </p:nvGrpSpPr>
          <p:grpSpPr>
            <a:xfrm>
              <a:off x="3490739" y="3862042"/>
              <a:ext cx="1890772" cy="643231"/>
              <a:chOff x="3490739" y="4814252"/>
              <a:chExt cx="1890772" cy="643231"/>
            </a:xfrm>
          </p:grpSpPr>
          <p:sp>
            <p:nvSpPr>
              <p:cNvPr id="166" name="Cube 165"/>
              <p:cNvSpPr/>
              <p:nvPr/>
            </p:nvSpPr>
            <p:spPr>
              <a:xfrm>
                <a:off x="3490739"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87</a:t>
                </a:r>
              </a:p>
            </p:txBody>
          </p:sp>
          <p:sp>
            <p:nvSpPr>
              <p:cNvPr id="167" name="Cube 166"/>
              <p:cNvSpPr/>
              <p:nvPr/>
            </p:nvSpPr>
            <p:spPr>
              <a:xfrm>
                <a:off x="4062356"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120</a:t>
                </a:r>
              </a:p>
            </p:txBody>
          </p:sp>
          <p:sp>
            <p:nvSpPr>
              <p:cNvPr id="168" name="Cube 167"/>
              <p:cNvSpPr/>
              <p:nvPr/>
            </p:nvSpPr>
            <p:spPr>
              <a:xfrm>
                <a:off x="4633973"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75</a:t>
                </a:r>
              </a:p>
            </p:txBody>
          </p:sp>
        </p:grpSp>
      </p:grpSp>
      <p:grpSp>
        <p:nvGrpSpPr>
          <p:cNvPr id="348" name="Group 347"/>
          <p:cNvGrpSpPr/>
          <p:nvPr/>
        </p:nvGrpSpPr>
        <p:grpSpPr>
          <a:xfrm>
            <a:off x="1953178" y="4139133"/>
            <a:ext cx="3123527" cy="2290403"/>
            <a:chOff x="301310" y="4476170"/>
            <a:chExt cx="3123527" cy="2290403"/>
          </a:xfrm>
        </p:grpSpPr>
        <p:grpSp>
          <p:nvGrpSpPr>
            <p:cNvPr id="175" name="Group 174"/>
            <p:cNvGrpSpPr/>
            <p:nvPr/>
          </p:nvGrpSpPr>
          <p:grpSpPr>
            <a:xfrm>
              <a:off x="974570" y="4620192"/>
              <a:ext cx="2450267" cy="2146381"/>
              <a:chOff x="1185585" y="1709673"/>
              <a:chExt cx="2450267" cy="2146381"/>
            </a:xfrm>
          </p:grpSpPr>
          <p:grpSp>
            <p:nvGrpSpPr>
              <p:cNvPr id="176" name="Group 175"/>
              <p:cNvGrpSpPr/>
              <p:nvPr/>
            </p:nvGrpSpPr>
            <p:grpSpPr>
              <a:xfrm>
                <a:off x="1745080" y="1709673"/>
                <a:ext cx="1890772" cy="1595441"/>
                <a:chOff x="3490739" y="3862042"/>
                <a:chExt cx="1890772" cy="1595441"/>
              </a:xfrm>
            </p:grpSpPr>
            <p:grpSp>
              <p:nvGrpSpPr>
                <p:cNvPr id="202" name="Group 201"/>
                <p:cNvGrpSpPr/>
                <p:nvPr/>
              </p:nvGrpSpPr>
              <p:grpSpPr>
                <a:xfrm>
                  <a:off x="3490739" y="4814252"/>
                  <a:ext cx="1890772" cy="643231"/>
                  <a:chOff x="3490739" y="4814252"/>
                  <a:chExt cx="1890772" cy="643231"/>
                </a:xfrm>
              </p:grpSpPr>
              <p:sp>
                <p:nvSpPr>
                  <p:cNvPr id="211" name="Cube 210"/>
                  <p:cNvSpPr/>
                  <p:nvPr/>
                </p:nvSpPr>
                <p:spPr>
                  <a:xfrm>
                    <a:off x="3490739"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25</a:t>
                    </a:r>
                  </a:p>
                </p:txBody>
              </p:sp>
              <p:sp>
                <p:nvSpPr>
                  <p:cNvPr id="212" name="Cube 211"/>
                  <p:cNvSpPr/>
                  <p:nvPr/>
                </p:nvSpPr>
                <p:spPr>
                  <a:xfrm>
                    <a:off x="4062356"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8</a:t>
                    </a:r>
                  </a:p>
                </p:txBody>
              </p:sp>
              <p:sp>
                <p:nvSpPr>
                  <p:cNvPr id="213" name="Cube 212"/>
                  <p:cNvSpPr/>
                  <p:nvPr/>
                </p:nvSpPr>
                <p:spPr>
                  <a:xfrm>
                    <a:off x="4633973"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15</a:t>
                    </a:r>
                  </a:p>
                </p:txBody>
              </p:sp>
            </p:grpSp>
            <p:grpSp>
              <p:nvGrpSpPr>
                <p:cNvPr id="203" name="Group 202"/>
                <p:cNvGrpSpPr/>
                <p:nvPr/>
              </p:nvGrpSpPr>
              <p:grpSpPr>
                <a:xfrm>
                  <a:off x="3490739" y="4338147"/>
                  <a:ext cx="1890772" cy="643231"/>
                  <a:chOff x="3490739" y="4814252"/>
                  <a:chExt cx="1890772" cy="643231"/>
                </a:xfrm>
              </p:grpSpPr>
              <p:sp>
                <p:nvSpPr>
                  <p:cNvPr id="208" name="Cube 207"/>
                  <p:cNvSpPr/>
                  <p:nvPr/>
                </p:nvSpPr>
                <p:spPr>
                  <a:xfrm>
                    <a:off x="3490739"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30</a:t>
                    </a:r>
                  </a:p>
                </p:txBody>
              </p:sp>
              <p:sp>
                <p:nvSpPr>
                  <p:cNvPr id="209" name="Cube 208"/>
                  <p:cNvSpPr/>
                  <p:nvPr/>
                </p:nvSpPr>
                <p:spPr>
                  <a:xfrm>
                    <a:off x="4062356"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20</a:t>
                    </a:r>
                  </a:p>
                </p:txBody>
              </p:sp>
              <p:sp>
                <p:nvSpPr>
                  <p:cNvPr id="210" name="Cube 209"/>
                  <p:cNvSpPr/>
                  <p:nvPr/>
                </p:nvSpPr>
                <p:spPr>
                  <a:xfrm>
                    <a:off x="4633973"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50</a:t>
                    </a:r>
                  </a:p>
                </p:txBody>
              </p:sp>
            </p:grpSp>
            <p:grpSp>
              <p:nvGrpSpPr>
                <p:cNvPr id="204" name="Group 203"/>
                <p:cNvGrpSpPr/>
                <p:nvPr/>
              </p:nvGrpSpPr>
              <p:grpSpPr>
                <a:xfrm>
                  <a:off x="3490739" y="3862042"/>
                  <a:ext cx="1890772" cy="643231"/>
                  <a:chOff x="3490739" y="4814252"/>
                  <a:chExt cx="1890772" cy="643231"/>
                </a:xfrm>
              </p:grpSpPr>
              <p:sp>
                <p:nvSpPr>
                  <p:cNvPr id="205" name="Cube 204"/>
                  <p:cNvSpPr/>
                  <p:nvPr/>
                </p:nvSpPr>
                <p:spPr>
                  <a:xfrm>
                    <a:off x="3490739"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8</a:t>
                    </a:r>
                  </a:p>
                </p:txBody>
              </p:sp>
              <p:sp>
                <p:nvSpPr>
                  <p:cNvPr id="206" name="Cube 205"/>
                  <p:cNvSpPr/>
                  <p:nvPr/>
                </p:nvSpPr>
                <p:spPr>
                  <a:xfrm>
                    <a:off x="4062356"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10</a:t>
                    </a:r>
                  </a:p>
                </p:txBody>
              </p:sp>
              <p:sp>
                <p:nvSpPr>
                  <p:cNvPr id="207" name="Cube 206"/>
                  <p:cNvSpPr/>
                  <p:nvPr/>
                </p:nvSpPr>
                <p:spPr>
                  <a:xfrm>
                    <a:off x="4633973"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10</a:t>
                    </a:r>
                  </a:p>
                </p:txBody>
              </p:sp>
            </p:grpSp>
          </p:grpSp>
          <p:grpSp>
            <p:nvGrpSpPr>
              <p:cNvPr id="177" name="Group 176"/>
              <p:cNvGrpSpPr/>
              <p:nvPr/>
            </p:nvGrpSpPr>
            <p:grpSpPr>
              <a:xfrm>
                <a:off x="1452166" y="1981668"/>
                <a:ext cx="1890772" cy="1595441"/>
                <a:chOff x="3490739" y="3862042"/>
                <a:chExt cx="1890772" cy="1595441"/>
              </a:xfrm>
            </p:grpSpPr>
            <p:grpSp>
              <p:nvGrpSpPr>
                <p:cNvPr id="191" name="Group 190"/>
                <p:cNvGrpSpPr/>
                <p:nvPr/>
              </p:nvGrpSpPr>
              <p:grpSpPr>
                <a:xfrm>
                  <a:off x="3490739" y="4814252"/>
                  <a:ext cx="1890772" cy="643231"/>
                  <a:chOff x="3490739" y="4814252"/>
                  <a:chExt cx="1890772" cy="643231"/>
                </a:xfrm>
              </p:grpSpPr>
              <p:sp>
                <p:nvSpPr>
                  <p:cNvPr id="199" name="Cube 198"/>
                  <p:cNvSpPr/>
                  <p:nvPr/>
                </p:nvSpPr>
                <p:spPr>
                  <a:xfrm>
                    <a:off x="3490739"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3</a:t>
                    </a:r>
                  </a:p>
                </p:txBody>
              </p:sp>
              <p:sp>
                <p:nvSpPr>
                  <p:cNvPr id="200" name="Cube 199"/>
                  <p:cNvSpPr/>
                  <p:nvPr/>
                </p:nvSpPr>
                <p:spPr>
                  <a:xfrm>
                    <a:off x="4062356"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7</a:t>
                    </a:r>
                  </a:p>
                </p:txBody>
              </p:sp>
              <p:sp>
                <p:nvSpPr>
                  <p:cNvPr id="201" name="Cube 200"/>
                  <p:cNvSpPr/>
                  <p:nvPr/>
                </p:nvSpPr>
                <p:spPr>
                  <a:xfrm>
                    <a:off x="4633973"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6</a:t>
                    </a:r>
                  </a:p>
                </p:txBody>
              </p:sp>
            </p:grpSp>
            <p:grpSp>
              <p:nvGrpSpPr>
                <p:cNvPr id="192" name="Group 191"/>
                <p:cNvGrpSpPr/>
                <p:nvPr/>
              </p:nvGrpSpPr>
              <p:grpSpPr>
                <a:xfrm>
                  <a:off x="3490739" y="4338147"/>
                  <a:ext cx="1890772" cy="643231"/>
                  <a:chOff x="3490739" y="4814252"/>
                  <a:chExt cx="1890772" cy="643231"/>
                </a:xfrm>
              </p:grpSpPr>
              <p:sp>
                <p:nvSpPr>
                  <p:cNvPr id="197" name="Cube 196"/>
                  <p:cNvSpPr/>
                  <p:nvPr/>
                </p:nvSpPr>
                <p:spPr>
                  <a:xfrm>
                    <a:off x="3490739"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9</a:t>
                    </a:r>
                  </a:p>
                </p:txBody>
              </p:sp>
              <p:sp>
                <p:nvSpPr>
                  <p:cNvPr id="198" name="Cube 197"/>
                  <p:cNvSpPr/>
                  <p:nvPr/>
                </p:nvSpPr>
                <p:spPr>
                  <a:xfrm>
                    <a:off x="4633973"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2</a:t>
                    </a:r>
                  </a:p>
                </p:txBody>
              </p:sp>
            </p:grpSp>
            <p:grpSp>
              <p:nvGrpSpPr>
                <p:cNvPr id="193" name="Group 192"/>
                <p:cNvGrpSpPr/>
                <p:nvPr/>
              </p:nvGrpSpPr>
              <p:grpSpPr>
                <a:xfrm>
                  <a:off x="3490739" y="3862042"/>
                  <a:ext cx="1890772" cy="643231"/>
                  <a:chOff x="3490739" y="4814252"/>
                  <a:chExt cx="1890772" cy="643231"/>
                </a:xfrm>
              </p:grpSpPr>
              <p:sp>
                <p:nvSpPr>
                  <p:cNvPr id="194" name="Cube 193"/>
                  <p:cNvSpPr/>
                  <p:nvPr/>
                </p:nvSpPr>
                <p:spPr>
                  <a:xfrm>
                    <a:off x="3490739"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33</a:t>
                    </a:r>
                  </a:p>
                </p:txBody>
              </p:sp>
              <p:sp>
                <p:nvSpPr>
                  <p:cNvPr id="195" name="Cube 194"/>
                  <p:cNvSpPr/>
                  <p:nvPr/>
                </p:nvSpPr>
                <p:spPr>
                  <a:xfrm>
                    <a:off x="4062356"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42</a:t>
                    </a:r>
                  </a:p>
                </p:txBody>
              </p:sp>
              <p:sp>
                <p:nvSpPr>
                  <p:cNvPr id="196" name="Cube 195"/>
                  <p:cNvSpPr/>
                  <p:nvPr/>
                </p:nvSpPr>
                <p:spPr>
                  <a:xfrm>
                    <a:off x="4633973"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5</a:t>
                    </a:r>
                  </a:p>
                </p:txBody>
              </p:sp>
            </p:grpSp>
          </p:grpSp>
          <p:grpSp>
            <p:nvGrpSpPr>
              <p:cNvPr id="178" name="Group 177"/>
              <p:cNvGrpSpPr/>
              <p:nvPr/>
            </p:nvGrpSpPr>
            <p:grpSpPr>
              <a:xfrm>
                <a:off x="1185585" y="2260613"/>
                <a:ext cx="1890772" cy="1595441"/>
                <a:chOff x="3490739" y="3862042"/>
                <a:chExt cx="1890772" cy="1595441"/>
              </a:xfrm>
            </p:grpSpPr>
            <p:grpSp>
              <p:nvGrpSpPr>
                <p:cNvPr id="179" name="Group 178"/>
                <p:cNvGrpSpPr/>
                <p:nvPr/>
              </p:nvGrpSpPr>
              <p:grpSpPr>
                <a:xfrm>
                  <a:off x="3490739" y="4814252"/>
                  <a:ext cx="1890772" cy="643231"/>
                  <a:chOff x="3490739" y="4814252"/>
                  <a:chExt cx="1890772" cy="643231"/>
                </a:xfrm>
              </p:grpSpPr>
              <p:sp>
                <p:nvSpPr>
                  <p:cNvPr id="188" name="Cube 187"/>
                  <p:cNvSpPr/>
                  <p:nvPr/>
                </p:nvSpPr>
                <p:spPr>
                  <a:xfrm>
                    <a:off x="3490739"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25</a:t>
                    </a:r>
                  </a:p>
                </p:txBody>
              </p:sp>
              <p:sp>
                <p:nvSpPr>
                  <p:cNvPr id="189" name="Cube 188"/>
                  <p:cNvSpPr/>
                  <p:nvPr/>
                </p:nvSpPr>
                <p:spPr>
                  <a:xfrm>
                    <a:off x="4062356"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8</a:t>
                    </a:r>
                  </a:p>
                </p:txBody>
              </p:sp>
              <p:sp>
                <p:nvSpPr>
                  <p:cNvPr id="190" name="Cube 189"/>
                  <p:cNvSpPr/>
                  <p:nvPr/>
                </p:nvSpPr>
                <p:spPr>
                  <a:xfrm>
                    <a:off x="4633973"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15</a:t>
                    </a:r>
                  </a:p>
                </p:txBody>
              </p:sp>
            </p:grpSp>
            <p:grpSp>
              <p:nvGrpSpPr>
                <p:cNvPr id="180" name="Group 179"/>
                <p:cNvGrpSpPr/>
                <p:nvPr/>
              </p:nvGrpSpPr>
              <p:grpSpPr>
                <a:xfrm>
                  <a:off x="3490739" y="4338147"/>
                  <a:ext cx="1890772" cy="643231"/>
                  <a:chOff x="3490739" y="4814252"/>
                  <a:chExt cx="1890772" cy="643231"/>
                </a:xfrm>
              </p:grpSpPr>
              <p:sp>
                <p:nvSpPr>
                  <p:cNvPr id="185" name="Cube 184"/>
                  <p:cNvSpPr/>
                  <p:nvPr/>
                </p:nvSpPr>
                <p:spPr>
                  <a:xfrm>
                    <a:off x="3490739"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30</a:t>
                    </a:r>
                  </a:p>
                </p:txBody>
              </p:sp>
              <p:sp>
                <p:nvSpPr>
                  <p:cNvPr id="186" name="Cube 185"/>
                  <p:cNvSpPr/>
                  <p:nvPr/>
                </p:nvSpPr>
                <p:spPr>
                  <a:xfrm>
                    <a:off x="4062356"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20</a:t>
                    </a:r>
                  </a:p>
                </p:txBody>
              </p:sp>
              <p:sp>
                <p:nvSpPr>
                  <p:cNvPr id="187" name="Cube 186"/>
                  <p:cNvSpPr/>
                  <p:nvPr/>
                </p:nvSpPr>
                <p:spPr>
                  <a:xfrm>
                    <a:off x="4633973"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50</a:t>
                    </a:r>
                  </a:p>
                </p:txBody>
              </p:sp>
            </p:grpSp>
            <p:grpSp>
              <p:nvGrpSpPr>
                <p:cNvPr id="181" name="Group 180"/>
                <p:cNvGrpSpPr/>
                <p:nvPr/>
              </p:nvGrpSpPr>
              <p:grpSpPr>
                <a:xfrm>
                  <a:off x="3490739" y="3862042"/>
                  <a:ext cx="1890772" cy="643231"/>
                  <a:chOff x="3490739" y="4814252"/>
                  <a:chExt cx="1890772" cy="643231"/>
                </a:xfrm>
              </p:grpSpPr>
              <p:sp>
                <p:nvSpPr>
                  <p:cNvPr id="182" name="Cube 181"/>
                  <p:cNvSpPr/>
                  <p:nvPr/>
                </p:nvSpPr>
                <p:spPr>
                  <a:xfrm>
                    <a:off x="3490739"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8</a:t>
                    </a:r>
                  </a:p>
                </p:txBody>
              </p:sp>
              <p:sp>
                <p:nvSpPr>
                  <p:cNvPr id="183" name="Cube 182"/>
                  <p:cNvSpPr/>
                  <p:nvPr/>
                </p:nvSpPr>
                <p:spPr>
                  <a:xfrm>
                    <a:off x="4062356"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10</a:t>
                    </a:r>
                  </a:p>
                </p:txBody>
              </p:sp>
              <p:sp>
                <p:nvSpPr>
                  <p:cNvPr id="184" name="Cube 183"/>
                  <p:cNvSpPr/>
                  <p:nvPr/>
                </p:nvSpPr>
                <p:spPr>
                  <a:xfrm>
                    <a:off x="4633973" y="4814252"/>
                    <a:ext cx="747538" cy="643231"/>
                  </a:xfrm>
                  <a:prstGeom prst="cube">
                    <a:avLst>
                      <a:gd name="adj" fmla="val 342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10</a:t>
                    </a:r>
                  </a:p>
                </p:txBody>
              </p:sp>
            </p:grpSp>
          </p:grpSp>
        </p:grpSp>
        <p:sp>
          <p:nvSpPr>
            <p:cNvPr id="14" name="TextBox 13"/>
            <p:cNvSpPr txBox="1"/>
            <p:nvPr/>
          </p:nvSpPr>
          <p:spPr>
            <a:xfrm>
              <a:off x="301310" y="5073757"/>
              <a:ext cx="829073" cy="369332"/>
            </a:xfrm>
            <a:prstGeom prst="rect">
              <a:avLst/>
            </a:prstGeom>
            <a:noFill/>
          </p:spPr>
          <p:txBody>
            <a:bodyPr wrap="none" rtlCol="0">
              <a:spAutoFit/>
            </a:bodyPr>
            <a:lstStyle/>
            <a:p>
              <a:r>
                <a:rPr lang="en-US"/>
                <a:t>Day 1</a:t>
              </a:r>
            </a:p>
          </p:txBody>
        </p:sp>
        <p:sp>
          <p:nvSpPr>
            <p:cNvPr id="329" name="TextBox 328"/>
            <p:cNvSpPr txBox="1"/>
            <p:nvPr/>
          </p:nvSpPr>
          <p:spPr>
            <a:xfrm>
              <a:off x="620278" y="4764383"/>
              <a:ext cx="829073" cy="369332"/>
            </a:xfrm>
            <a:prstGeom prst="rect">
              <a:avLst/>
            </a:prstGeom>
            <a:noFill/>
          </p:spPr>
          <p:txBody>
            <a:bodyPr wrap="none" rtlCol="0">
              <a:spAutoFit/>
            </a:bodyPr>
            <a:lstStyle/>
            <a:p>
              <a:r>
                <a:rPr lang="en-US" dirty="0"/>
                <a:t>Day 2</a:t>
              </a:r>
            </a:p>
          </p:txBody>
        </p:sp>
        <p:sp>
          <p:nvSpPr>
            <p:cNvPr id="330" name="TextBox 329"/>
            <p:cNvSpPr txBox="1"/>
            <p:nvPr/>
          </p:nvSpPr>
          <p:spPr>
            <a:xfrm>
              <a:off x="927711" y="4476170"/>
              <a:ext cx="829073" cy="369332"/>
            </a:xfrm>
            <a:prstGeom prst="rect">
              <a:avLst/>
            </a:prstGeom>
            <a:noFill/>
          </p:spPr>
          <p:txBody>
            <a:bodyPr wrap="none" rtlCol="0">
              <a:spAutoFit/>
            </a:bodyPr>
            <a:lstStyle/>
            <a:p>
              <a:r>
                <a:rPr lang="en-US" dirty="0"/>
                <a:t>Day 3</a:t>
              </a:r>
            </a:p>
          </p:txBody>
        </p:sp>
      </p:grpSp>
      <p:grpSp>
        <p:nvGrpSpPr>
          <p:cNvPr id="16" name="Group 15"/>
          <p:cNvGrpSpPr/>
          <p:nvPr/>
        </p:nvGrpSpPr>
        <p:grpSpPr>
          <a:xfrm>
            <a:off x="5818383" y="4112728"/>
            <a:ext cx="2977460" cy="2216600"/>
            <a:chOff x="4336948" y="4335252"/>
            <a:chExt cx="2977460" cy="2216600"/>
          </a:xfrm>
        </p:grpSpPr>
        <p:grpSp>
          <p:nvGrpSpPr>
            <p:cNvPr id="13" name="Group 12"/>
            <p:cNvGrpSpPr/>
            <p:nvPr/>
          </p:nvGrpSpPr>
          <p:grpSpPr>
            <a:xfrm>
              <a:off x="5056506" y="4597308"/>
              <a:ext cx="2257902" cy="1954544"/>
              <a:chOff x="4125403" y="4474079"/>
              <a:chExt cx="2257902" cy="1954544"/>
            </a:xfrm>
          </p:grpSpPr>
          <p:grpSp>
            <p:nvGrpSpPr>
              <p:cNvPr id="12" name="Group 11"/>
              <p:cNvGrpSpPr/>
              <p:nvPr/>
            </p:nvGrpSpPr>
            <p:grpSpPr>
              <a:xfrm>
                <a:off x="4537399" y="4474079"/>
                <a:ext cx="1845906" cy="1557771"/>
                <a:chOff x="4537399" y="4550739"/>
                <a:chExt cx="1845906" cy="1557771"/>
              </a:xfrm>
            </p:grpSpPr>
            <p:grpSp>
              <p:nvGrpSpPr>
                <p:cNvPr id="11" name="Group 10"/>
                <p:cNvGrpSpPr/>
                <p:nvPr/>
              </p:nvGrpSpPr>
              <p:grpSpPr>
                <a:xfrm>
                  <a:off x="4640449" y="4550739"/>
                  <a:ext cx="1742856" cy="1462181"/>
                  <a:chOff x="4435445" y="4833339"/>
                  <a:chExt cx="1742856" cy="1462181"/>
                </a:xfrm>
              </p:grpSpPr>
              <p:grpSp>
                <p:nvGrpSpPr>
                  <p:cNvPr id="10" name="Group 9"/>
                  <p:cNvGrpSpPr/>
                  <p:nvPr/>
                </p:nvGrpSpPr>
                <p:grpSpPr>
                  <a:xfrm>
                    <a:off x="4435445" y="5788138"/>
                    <a:ext cx="1742856" cy="507382"/>
                    <a:chOff x="4454666" y="5086642"/>
                    <a:chExt cx="1742856" cy="507382"/>
                  </a:xfrm>
                </p:grpSpPr>
                <p:sp>
                  <p:nvSpPr>
                    <p:cNvPr id="221" name="Cube 220"/>
                    <p:cNvSpPr/>
                    <p:nvPr/>
                  </p:nvSpPr>
                  <p:spPr>
                    <a:xfrm>
                      <a:off x="4454666"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15</a:t>
                      </a:r>
                    </a:p>
                  </p:txBody>
                </p:sp>
                <p:sp>
                  <p:nvSpPr>
                    <p:cNvPr id="253" name="Cube 252"/>
                    <p:cNvSpPr/>
                    <p:nvPr/>
                  </p:nvSpPr>
                  <p:spPr>
                    <a:xfrm>
                      <a:off x="5024541"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6</a:t>
                      </a:r>
                    </a:p>
                  </p:txBody>
                </p:sp>
                <p:sp>
                  <p:nvSpPr>
                    <p:cNvPr id="254" name="Cube 253"/>
                    <p:cNvSpPr/>
                    <p:nvPr/>
                  </p:nvSpPr>
                  <p:spPr>
                    <a:xfrm>
                      <a:off x="5594417"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8</a:t>
                      </a:r>
                    </a:p>
                  </p:txBody>
                </p:sp>
              </p:grpSp>
              <p:grpSp>
                <p:nvGrpSpPr>
                  <p:cNvPr id="9" name="Group 8"/>
                  <p:cNvGrpSpPr/>
                  <p:nvPr/>
                </p:nvGrpSpPr>
                <p:grpSpPr>
                  <a:xfrm>
                    <a:off x="4435445" y="5310738"/>
                    <a:ext cx="1742856" cy="507382"/>
                    <a:chOff x="4421436" y="5582250"/>
                    <a:chExt cx="1742856" cy="507382"/>
                  </a:xfrm>
                </p:grpSpPr>
                <p:sp>
                  <p:nvSpPr>
                    <p:cNvPr id="255" name="Cube 254"/>
                    <p:cNvSpPr/>
                    <p:nvPr/>
                  </p:nvSpPr>
                  <p:spPr>
                    <a:xfrm>
                      <a:off x="4421436"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23</a:t>
                      </a:r>
                    </a:p>
                  </p:txBody>
                </p:sp>
                <p:sp>
                  <p:nvSpPr>
                    <p:cNvPr id="256" name="Cube 255"/>
                    <p:cNvSpPr/>
                    <p:nvPr/>
                  </p:nvSpPr>
                  <p:spPr>
                    <a:xfrm>
                      <a:off x="4991311"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10</a:t>
                      </a:r>
                    </a:p>
                  </p:txBody>
                </p:sp>
                <p:sp>
                  <p:nvSpPr>
                    <p:cNvPr id="257" name="Cube 256"/>
                    <p:cNvSpPr/>
                    <p:nvPr/>
                  </p:nvSpPr>
                  <p:spPr>
                    <a:xfrm>
                      <a:off x="5561187"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36</a:t>
                      </a:r>
                    </a:p>
                  </p:txBody>
                </p:sp>
              </p:grpSp>
              <p:grpSp>
                <p:nvGrpSpPr>
                  <p:cNvPr id="258" name="Group 257"/>
                  <p:cNvGrpSpPr/>
                  <p:nvPr/>
                </p:nvGrpSpPr>
                <p:grpSpPr>
                  <a:xfrm>
                    <a:off x="4435445" y="4833339"/>
                    <a:ext cx="1742856" cy="507382"/>
                    <a:chOff x="4421436" y="5582250"/>
                    <a:chExt cx="1742856" cy="507382"/>
                  </a:xfrm>
                </p:grpSpPr>
                <p:sp>
                  <p:nvSpPr>
                    <p:cNvPr id="259" name="Cube 258"/>
                    <p:cNvSpPr/>
                    <p:nvPr/>
                  </p:nvSpPr>
                  <p:spPr>
                    <a:xfrm>
                      <a:off x="4421436"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4</a:t>
                      </a:r>
                    </a:p>
                  </p:txBody>
                </p:sp>
                <p:sp>
                  <p:nvSpPr>
                    <p:cNvPr id="260" name="Cube 259"/>
                    <p:cNvSpPr/>
                    <p:nvPr/>
                  </p:nvSpPr>
                  <p:spPr>
                    <a:xfrm>
                      <a:off x="4991311"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7</a:t>
                      </a:r>
                    </a:p>
                  </p:txBody>
                </p:sp>
                <p:sp>
                  <p:nvSpPr>
                    <p:cNvPr id="261" name="Cube 260"/>
                    <p:cNvSpPr/>
                    <p:nvPr/>
                  </p:nvSpPr>
                  <p:spPr>
                    <a:xfrm>
                      <a:off x="5561187"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5</a:t>
                      </a:r>
                    </a:p>
                  </p:txBody>
                </p:sp>
              </p:grpSp>
            </p:grpSp>
            <p:grpSp>
              <p:nvGrpSpPr>
                <p:cNvPr id="262" name="Group 261"/>
                <p:cNvGrpSpPr/>
                <p:nvPr/>
              </p:nvGrpSpPr>
              <p:grpSpPr>
                <a:xfrm>
                  <a:off x="4537399" y="4646329"/>
                  <a:ext cx="1742856" cy="1462181"/>
                  <a:chOff x="4435445" y="4833339"/>
                  <a:chExt cx="1742856" cy="1462181"/>
                </a:xfrm>
              </p:grpSpPr>
              <p:grpSp>
                <p:nvGrpSpPr>
                  <p:cNvPr id="263" name="Group 262"/>
                  <p:cNvGrpSpPr/>
                  <p:nvPr/>
                </p:nvGrpSpPr>
                <p:grpSpPr>
                  <a:xfrm>
                    <a:off x="4435445" y="5788138"/>
                    <a:ext cx="1742856" cy="507382"/>
                    <a:chOff x="4454666" y="5086642"/>
                    <a:chExt cx="1742856" cy="507382"/>
                  </a:xfrm>
                </p:grpSpPr>
                <p:sp>
                  <p:nvSpPr>
                    <p:cNvPr id="272" name="Cube 271"/>
                    <p:cNvSpPr/>
                    <p:nvPr/>
                  </p:nvSpPr>
                  <p:spPr>
                    <a:xfrm>
                      <a:off x="4454666"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15</a:t>
                      </a:r>
                    </a:p>
                  </p:txBody>
                </p:sp>
                <p:sp>
                  <p:nvSpPr>
                    <p:cNvPr id="273" name="Cube 272"/>
                    <p:cNvSpPr/>
                    <p:nvPr/>
                  </p:nvSpPr>
                  <p:spPr>
                    <a:xfrm>
                      <a:off x="5024541"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6</a:t>
                      </a:r>
                    </a:p>
                  </p:txBody>
                </p:sp>
                <p:sp>
                  <p:nvSpPr>
                    <p:cNvPr id="274" name="Cube 273"/>
                    <p:cNvSpPr/>
                    <p:nvPr/>
                  </p:nvSpPr>
                  <p:spPr>
                    <a:xfrm>
                      <a:off x="5594417"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8</a:t>
                      </a:r>
                    </a:p>
                  </p:txBody>
                </p:sp>
              </p:grpSp>
              <p:grpSp>
                <p:nvGrpSpPr>
                  <p:cNvPr id="264" name="Group 263"/>
                  <p:cNvGrpSpPr/>
                  <p:nvPr/>
                </p:nvGrpSpPr>
                <p:grpSpPr>
                  <a:xfrm>
                    <a:off x="4435445" y="5310738"/>
                    <a:ext cx="1742856" cy="507382"/>
                    <a:chOff x="4421436" y="5582250"/>
                    <a:chExt cx="1742856" cy="507382"/>
                  </a:xfrm>
                </p:grpSpPr>
                <p:sp>
                  <p:nvSpPr>
                    <p:cNvPr id="269" name="Cube 268"/>
                    <p:cNvSpPr/>
                    <p:nvPr/>
                  </p:nvSpPr>
                  <p:spPr>
                    <a:xfrm>
                      <a:off x="4421436"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23</a:t>
                      </a:r>
                    </a:p>
                  </p:txBody>
                </p:sp>
                <p:sp>
                  <p:nvSpPr>
                    <p:cNvPr id="270" name="Cube 269"/>
                    <p:cNvSpPr/>
                    <p:nvPr/>
                  </p:nvSpPr>
                  <p:spPr>
                    <a:xfrm>
                      <a:off x="4991311"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10</a:t>
                      </a:r>
                    </a:p>
                  </p:txBody>
                </p:sp>
                <p:sp>
                  <p:nvSpPr>
                    <p:cNvPr id="271" name="Cube 270"/>
                    <p:cNvSpPr/>
                    <p:nvPr/>
                  </p:nvSpPr>
                  <p:spPr>
                    <a:xfrm>
                      <a:off x="5561187"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36</a:t>
                      </a:r>
                    </a:p>
                  </p:txBody>
                </p:sp>
              </p:grpSp>
              <p:grpSp>
                <p:nvGrpSpPr>
                  <p:cNvPr id="265" name="Group 264"/>
                  <p:cNvGrpSpPr/>
                  <p:nvPr/>
                </p:nvGrpSpPr>
                <p:grpSpPr>
                  <a:xfrm>
                    <a:off x="4435445" y="4833339"/>
                    <a:ext cx="1742856" cy="507382"/>
                    <a:chOff x="4421436" y="5582250"/>
                    <a:chExt cx="1742856" cy="507382"/>
                  </a:xfrm>
                </p:grpSpPr>
                <p:sp>
                  <p:nvSpPr>
                    <p:cNvPr id="266" name="Cube 265"/>
                    <p:cNvSpPr/>
                    <p:nvPr/>
                  </p:nvSpPr>
                  <p:spPr>
                    <a:xfrm>
                      <a:off x="4421436"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4</a:t>
                      </a:r>
                    </a:p>
                  </p:txBody>
                </p:sp>
                <p:sp>
                  <p:nvSpPr>
                    <p:cNvPr id="267" name="Cube 266"/>
                    <p:cNvSpPr/>
                    <p:nvPr/>
                  </p:nvSpPr>
                  <p:spPr>
                    <a:xfrm>
                      <a:off x="4991311"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7</a:t>
                      </a:r>
                    </a:p>
                  </p:txBody>
                </p:sp>
                <p:sp>
                  <p:nvSpPr>
                    <p:cNvPr id="268" name="Cube 267"/>
                    <p:cNvSpPr/>
                    <p:nvPr/>
                  </p:nvSpPr>
                  <p:spPr>
                    <a:xfrm>
                      <a:off x="5561187"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5</a:t>
                      </a:r>
                    </a:p>
                  </p:txBody>
                </p:sp>
              </p:grpSp>
            </p:grpSp>
          </p:grpSp>
          <p:grpSp>
            <p:nvGrpSpPr>
              <p:cNvPr id="275" name="Group 274"/>
              <p:cNvGrpSpPr/>
              <p:nvPr/>
            </p:nvGrpSpPr>
            <p:grpSpPr>
              <a:xfrm>
                <a:off x="4331405" y="4669966"/>
                <a:ext cx="1845906" cy="1557771"/>
                <a:chOff x="4537399" y="4550739"/>
                <a:chExt cx="1845906" cy="1557771"/>
              </a:xfrm>
            </p:grpSpPr>
            <p:grpSp>
              <p:nvGrpSpPr>
                <p:cNvPr id="276" name="Group 275"/>
                <p:cNvGrpSpPr/>
                <p:nvPr/>
              </p:nvGrpSpPr>
              <p:grpSpPr>
                <a:xfrm>
                  <a:off x="4640449" y="4550739"/>
                  <a:ext cx="1742856" cy="1462181"/>
                  <a:chOff x="4435445" y="4833339"/>
                  <a:chExt cx="1742856" cy="1462181"/>
                </a:xfrm>
              </p:grpSpPr>
              <p:grpSp>
                <p:nvGrpSpPr>
                  <p:cNvPr id="290" name="Group 289"/>
                  <p:cNvGrpSpPr/>
                  <p:nvPr/>
                </p:nvGrpSpPr>
                <p:grpSpPr>
                  <a:xfrm>
                    <a:off x="4435445" y="5788138"/>
                    <a:ext cx="1742856" cy="507382"/>
                    <a:chOff x="4454666" y="5086642"/>
                    <a:chExt cx="1742856" cy="507382"/>
                  </a:xfrm>
                </p:grpSpPr>
                <p:sp>
                  <p:nvSpPr>
                    <p:cNvPr id="299" name="Cube 298"/>
                    <p:cNvSpPr/>
                    <p:nvPr/>
                  </p:nvSpPr>
                  <p:spPr>
                    <a:xfrm>
                      <a:off x="4454666"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15</a:t>
                      </a:r>
                    </a:p>
                  </p:txBody>
                </p:sp>
                <p:sp>
                  <p:nvSpPr>
                    <p:cNvPr id="300" name="Cube 299"/>
                    <p:cNvSpPr/>
                    <p:nvPr/>
                  </p:nvSpPr>
                  <p:spPr>
                    <a:xfrm>
                      <a:off x="5024541"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6</a:t>
                      </a:r>
                    </a:p>
                  </p:txBody>
                </p:sp>
                <p:sp>
                  <p:nvSpPr>
                    <p:cNvPr id="301" name="Cube 300"/>
                    <p:cNvSpPr/>
                    <p:nvPr/>
                  </p:nvSpPr>
                  <p:spPr>
                    <a:xfrm>
                      <a:off x="5594417"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8</a:t>
                      </a:r>
                    </a:p>
                  </p:txBody>
                </p:sp>
              </p:grpSp>
              <p:grpSp>
                <p:nvGrpSpPr>
                  <p:cNvPr id="291" name="Group 290"/>
                  <p:cNvGrpSpPr/>
                  <p:nvPr/>
                </p:nvGrpSpPr>
                <p:grpSpPr>
                  <a:xfrm>
                    <a:off x="4435445" y="5310738"/>
                    <a:ext cx="1742856" cy="507382"/>
                    <a:chOff x="4421436" y="5582250"/>
                    <a:chExt cx="1742856" cy="507382"/>
                  </a:xfrm>
                </p:grpSpPr>
                <p:sp>
                  <p:nvSpPr>
                    <p:cNvPr id="296" name="Cube 295"/>
                    <p:cNvSpPr/>
                    <p:nvPr/>
                  </p:nvSpPr>
                  <p:spPr>
                    <a:xfrm>
                      <a:off x="4421436"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23</a:t>
                      </a:r>
                    </a:p>
                  </p:txBody>
                </p:sp>
                <p:sp>
                  <p:nvSpPr>
                    <p:cNvPr id="297" name="Cube 296"/>
                    <p:cNvSpPr/>
                    <p:nvPr/>
                  </p:nvSpPr>
                  <p:spPr>
                    <a:xfrm>
                      <a:off x="4991311"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10</a:t>
                      </a:r>
                    </a:p>
                  </p:txBody>
                </p:sp>
                <p:sp>
                  <p:nvSpPr>
                    <p:cNvPr id="298" name="Cube 297"/>
                    <p:cNvSpPr/>
                    <p:nvPr/>
                  </p:nvSpPr>
                  <p:spPr>
                    <a:xfrm>
                      <a:off x="5561187"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36</a:t>
                      </a:r>
                    </a:p>
                  </p:txBody>
                </p:sp>
              </p:grpSp>
              <p:grpSp>
                <p:nvGrpSpPr>
                  <p:cNvPr id="292" name="Group 291"/>
                  <p:cNvGrpSpPr/>
                  <p:nvPr/>
                </p:nvGrpSpPr>
                <p:grpSpPr>
                  <a:xfrm>
                    <a:off x="4435445" y="4833339"/>
                    <a:ext cx="1742856" cy="507382"/>
                    <a:chOff x="4421436" y="5582250"/>
                    <a:chExt cx="1742856" cy="507382"/>
                  </a:xfrm>
                </p:grpSpPr>
                <p:sp>
                  <p:nvSpPr>
                    <p:cNvPr id="293" name="Cube 292"/>
                    <p:cNvSpPr/>
                    <p:nvPr/>
                  </p:nvSpPr>
                  <p:spPr>
                    <a:xfrm>
                      <a:off x="4421436"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4</a:t>
                      </a:r>
                    </a:p>
                  </p:txBody>
                </p:sp>
                <p:sp>
                  <p:nvSpPr>
                    <p:cNvPr id="294" name="Cube 293"/>
                    <p:cNvSpPr/>
                    <p:nvPr/>
                  </p:nvSpPr>
                  <p:spPr>
                    <a:xfrm>
                      <a:off x="4991311"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7</a:t>
                      </a:r>
                    </a:p>
                  </p:txBody>
                </p:sp>
                <p:sp>
                  <p:nvSpPr>
                    <p:cNvPr id="295" name="Cube 294"/>
                    <p:cNvSpPr/>
                    <p:nvPr/>
                  </p:nvSpPr>
                  <p:spPr>
                    <a:xfrm>
                      <a:off x="5561187"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5</a:t>
                      </a:r>
                    </a:p>
                  </p:txBody>
                </p:sp>
              </p:grpSp>
            </p:grpSp>
            <p:grpSp>
              <p:nvGrpSpPr>
                <p:cNvPr id="277" name="Group 276"/>
                <p:cNvGrpSpPr/>
                <p:nvPr/>
              </p:nvGrpSpPr>
              <p:grpSpPr>
                <a:xfrm>
                  <a:off x="4537399" y="4646329"/>
                  <a:ext cx="1742856" cy="1462181"/>
                  <a:chOff x="4435445" y="4833339"/>
                  <a:chExt cx="1742856" cy="1462181"/>
                </a:xfrm>
              </p:grpSpPr>
              <p:grpSp>
                <p:nvGrpSpPr>
                  <p:cNvPr id="278" name="Group 277"/>
                  <p:cNvGrpSpPr/>
                  <p:nvPr/>
                </p:nvGrpSpPr>
                <p:grpSpPr>
                  <a:xfrm>
                    <a:off x="4435445" y="5788138"/>
                    <a:ext cx="1742856" cy="507382"/>
                    <a:chOff x="4454666" y="5086642"/>
                    <a:chExt cx="1742856" cy="507382"/>
                  </a:xfrm>
                </p:grpSpPr>
                <p:sp>
                  <p:nvSpPr>
                    <p:cNvPr id="287" name="Cube 286"/>
                    <p:cNvSpPr/>
                    <p:nvPr/>
                  </p:nvSpPr>
                  <p:spPr>
                    <a:xfrm>
                      <a:off x="4454666"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15</a:t>
                      </a:r>
                    </a:p>
                  </p:txBody>
                </p:sp>
                <p:sp>
                  <p:nvSpPr>
                    <p:cNvPr id="288" name="Cube 287"/>
                    <p:cNvSpPr/>
                    <p:nvPr/>
                  </p:nvSpPr>
                  <p:spPr>
                    <a:xfrm>
                      <a:off x="5024541"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6</a:t>
                      </a:r>
                    </a:p>
                  </p:txBody>
                </p:sp>
                <p:sp>
                  <p:nvSpPr>
                    <p:cNvPr id="289" name="Cube 288"/>
                    <p:cNvSpPr/>
                    <p:nvPr/>
                  </p:nvSpPr>
                  <p:spPr>
                    <a:xfrm>
                      <a:off x="5594417"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8</a:t>
                      </a:r>
                    </a:p>
                  </p:txBody>
                </p:sp>
              </p:grpSp>
              <p:grpSp>
                <p:nvGrpSpPr>
                  <p:cNvPr id="279" name="Group 278"/>
                  <p:cNvGrpSpPr/>
                  <p:nvPr/>
                </p:nvGrpSpPr>
                <p:grpSpPr>
                  <a:xfrm>
                    <a:off x="4435445" y="5310738"/>
                    <a:ext cx="1742856" cy="507382"/>
                    <a:chOff x="4421436" y="5582250"/>
                    <a:chExt cx="1742856" cy="507382"/>
                  </a:xfrm>
                </p:grpSpPr>
                <p:sp>
                  <p:nvSpPr>
                    <p:cNvPr id="284" name="Cube 283"/>
                    <p:cNvSpPr/>
                    <p:nvPr/>
                  </p:nvSpPr>
                  <p:spPr>
                    <a:xfrm>
                      <a:off x="4421436"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23</a:t>
                      </a:r>
                    </a:p>
                  </p:txBody>
                </p:sp>
                <p:sp>
                  <p:nvSpPr>
                    <p:cNvPr id="285" name="Cube 284"/>
                    <p:cNvSpPr/>
                    <p:nvPr/>
                  </p:nvSpPr>
                  <p:spPr>
                    <a:xfrm>
                      <a:off x="4991311"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10</a:t>
                      </a:r>
                    </a:p>
                  </p:txBody>
                </p:sp>
                <p:sp>
                  <p:nvSpPr>
                    <p:cNvPr id="286" name="Cube 285"/>
                    <p:cNvSpPr/>
                    <p:nvPr/>
                  </p:nvSpPr>
                  <p:spPr>
                    <a:xfrm>
                      <a:off x="5561187"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36</a:t>
                      </a:r>
                    </a:p>
                  </p:txBody>
                </p:sp>
              </p:grpSp>
              <p:grpSp>
                <p:nvGrpSpPr>
                  <p:cNvPr id="280" name="Group 279"/>
                  <p:cNvGrpSpPr/>
                  <p:nvPr/>
                </p:nvGrpSpPr>
                <p:grpSpPr>
                  <a:xfrm>
                    <a:off x="4435445" y="4833339"/>
                    <a:ext cx="1742856" cy="507382"/>
                    <a:chOff x="4421436" y="5582250"/>
                    <a:chExt cx="1742856" cy="507382"/>
                  </a:xfrm>
                </p:grpSpPr>
                <p:sp>
                  <p:nvSpPr>
                    <p:cNvPr id="281" name="Cube 280"/>
                    <p:cNvSpPr/>
                    <p:nvPr/>
                  </p:nvSpPr>
                  <p:spPr>
                    <a:xfrm>
                      <a:off x="4421436"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4</a:t>
                      </a:r>
                    </a:p>
                  </p:txBody>
                </p:sp>
                <p:sp>
                  <p:nvSpPr>
                    <p:cNvPr id="282" name="Cube 281"/>
                    <p:cNvSpPr/>
                    <p:nvPr/>
                  </p:nvSpPr>
                  <p:spPr>
                    <a:xfrm>
                      <a:off x="4991311"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7</a:t>
                      </a:r>
                    </a:p>
                  </p:txBody>
                </p:sp>
                <p:sp>
                  <p:nvSpPr>
                    <p:cNvPr id="283" name="Cube 282"/>
                    <p:cNvSpPr/>
                    <p:nvPr/>
                  </p:nvSpPr>
                  <p:spPr>
                    <a:xfrm>
                      <a:off x="5561187"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5</a:t>
                      </a:r>
                    </a:p>
                  </p:txBody>
                </p:sp>
              </p:grpSp>
            </p:grpSp>
          </p:grpSp>
          <p:grpSp>
            <p:nvGrpSpPr>
              <p:cNvPr id="302" name="Group 301"/>
              <p:cNvGrpSpPr/>
              <p:nvPr/>
            </p:nvGrpSpPr>
            <p:grpSpPr>
              <a:xfrm>
                <a:off x="4125403" y="4870852"/>
                <a:ext cx="1845906" cy="1557771"/>
                <a:chOff x="4537399" y="4550739"/>
                <a:chExt cx="1845906" cy="1557771"/>
              </a:xfrm>
            </p:grpSpPr>
            <p:grpSp>
              <p:nvGrpSpPr>
                <p:cNvPr id="303" name="Group 302"/>
                <p:cNvGrpSpPr/>
                <p:nvPr/>
              </p:nvGrpSpPr>
              <p:grpSpPr>
                <a:xfrm>
                  <a:off x="4640449" y="4550739"/>
                  <a:ext cx="1742856" cy="1462181"/>
                  <a:chOff x="4435445" y="4833339"/>
                  <a:chExt cx="1742856" cy="1462181"/>
                </a:xfrm>
              </p:grpSpPr>
              <p:grpSp>
                <p:nvGrpSpPr>
                  <p:cNvPr id="317" name="Group 316"/>
                  <p:cNvGrpSpPr/>
                  <p:nvPr/>
                </p:nvGrpSpPr>
                <p:grpSpPr>
                  <a:xfrm>
                    <a:off x="4435445" y="5788138"/>
                    <a:ext cx="1742856" cy="507382"/>
                    <a:chOff x="4454666" y="5086642"/>
                    <a:chExt cx="1742856" cy="507382"/>
                  </a:xfrm>
                </p:grpSpPr>
                <p:sp>
                  <p:nvSpPr>
                    <p:cNvPr id="326" name="Cube 325"/>
                    <p:cNvSpPr/>
                    <p:nvPr/>
                  </p:nvSpPr>
                  <p:spPr>
                    <a:xfrm>
                      <a:off x="4454666"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15</a:t>
                      </a:r>
                    </a:p>
                  </p:txBody>
                </p:sp>
                <p:sp>
                  <p:nvSpPr>
                    <p:cNvPr id="327" name="Cube 326"/>
                    <p:cNvSpPr/>
                    <p:nvPr/>
                  </p:nvSpPr>
                  <p:spPr>
                    <a:xfrm>
                      <a:off x="5024541"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6</a:t>
                      </a:r>
                    </a:p>
                  </p:txBody>
                </p:sp>
                <p:sp>
                  <p:nvSpPr>
                    <p:cNvPr id="328" name="Cube 327"/>
                    <p:cNvSpPr/>
                    <p:nvPr/>
                  </p:nvSpPr>
                  <p:spPr>
                    <a:xfrm>
                      <a:off x="5594417"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8</a:t>
                      </a:r>
                    </a:p>
                  </p:txBody>
                </p:sp>
              </p:grpSp>
              <p:grpSp>
                <p:nvGrpSpPr>
                  <p:cNvPr id="318" name="Group 317"/>
                  <p:cNvGrpSpPr/>
                  <p:nvPr/>
                </p:nvGrpSpPr>
                <p:grpSpPr>
                  <a:xfrm>
                    <a:off x="4435445" y="5310738"/>
                    <a:ext cx="1742856" cy="507382"/>
                    <a:chOff x="4421436" y="5582250"/>
                    <a:chExt cx="1742856" cy="507382"/>
                  </a:xfrm>
                </p:grpSpPr>
                <p:sp>
                  <p:nvSpPr>
                    <p:cNvPr id="323" name="Cube 322"/>
                    <p:cNvSpPr/>
                    <p:nvPr/>
                  </p:nvSpPr>
                  <p:spPr>
                    <a:xfrm>
                      <a:off x="4421436"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23</a:t>
                      </a:r>
                    </a:p>
                  </p:txBody>
                </p:sp>
                <p:sp>
                  <p:nvSpPr>
                    <p:cNvPr id="324" name="Cube 323"/>
                    <p:cNvSpPr/>
                    <p:nvPr/>
                  </p:nvSpPr>
                  <p:spPr>
                    <a:xfrm>
                      <a:off x="4991311"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10</a:t>
                      </a:r>
                    </a:p>
                  </p:txBody>
                </p:sp>
                <p:sp>
                  <p:nvSpPr>
                    <p:cNvPr id="325" name="Cube 324"/>
                    <p:cNvSpPr/>
                    <p:nvPr/>
                  </p:nvSpPr>
                  <p:spPr>
                    <a:xfrm>
                      <a:off x="5561187"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36</a:t>
                      </a:r>
                    </a:p>
                  </p:txBody>
                </p:sp>
              </p:grpSp>
              <p:grpSp>
                <p:nvGrpSpPr>
                  <p:cNvPr id="319" name="Group 318"/>
                  <p:cNvGrpSpPr/>
                  <p:nvPr/>
                </p:nvGrpSpPr>
                <p:grpSpPr>
                  <a:xfrm>
                    <a:off x="4435445" y="4833339"/>
                    <a:ext cx="1742856" cy="507382"/>
                    <a:chOff x="4421436" y="5582250"/>
                    <a:chExt cx="1742856" cy="507382"/>
                  </a:xfrm>
                </p:grpSpPr>
                <p:sp>
                  <p:nvSpPr>
                    <p:cNvPr id="320" name="Cube 319"/>
                    <p:cNvSpPr/>
                    <p:nvPr/>
                  </p:nvSpPr>
                  <p:spPr>
                    <a:xfrm>
                      <a:off x="4421436"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4</a:t>
                      </a:r>
                    </a:p>
                  </p:txBody>
                </p:sp>
                <p:sp>
                  <p:nvSpPr>
                    <p:cNvPr id="321" name="Cube 320"/>
                    <p:cNvSpPr/>
                    <p:nvPr/>
                  </p:nvSpPr>
                  <p:spPr>
                    <a:xfrm>
                      <a:off x="4991311"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7</a:t>
                      </a:r>
                    </a:p>
                  </p:txBody>
                </p:sp>
                <p:sp>
                  <p:nvSpPr>
                    <p:cNvPr id="322" name="Cube 321"/>
                    <p:cNvSpPr/>
                    <p:nvPr/>
                  </p:nvSpPr>
                  <p:spPr>
                    <a:xfrm>
                      <a:off x="5561187"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5</a:t>
                      </a:r>
                    </a:p>
                  </p:txBody>
                </p:sp>
              </p:grpSp>
            </p:grpSp>
            <p:grpSp>
              <p:nvGrpSpPr>
                <p:cNvPr id="304" name="Group 303"/>
                <p:cNvGrpSpPr/>
                <p:nvPr/>
              </p:nvGrpSpPr>
              <p:grpSpPr>
                <a:xfrm>
                  <a:off x="4537399" y="4646329"/>
                  <a:ext cx="1742856" cy="1462181"/>
                  <a:chOff x="4435445" y="4833339"/>
                  <a:chExt cx="1742856" cy="1462181"/>
                </a:xfrm>
              </p:grpSpPr>
              <p:grpSp>
                <p:nvGrpSpPr>
                  <p:cNvPr id="305" name="Group 304"/>
                  <p:cNvGrpSpPr/>
                  <p:nvPr/>
                </p:nvGrpSpPr>
                <p:grpSpPr>
                  <a:xfrm>
                    <a:off x="4435445" y="5788138"/>
                    <a:ext cx="1742856" cy="507382"/>
                    <a:chOff x="4454666" y="5086642"/>
                    <a:chExt cx="1742856" cy="507382"/>
                  </a:xfrm>
                </p:grpSpPr>
                <p:sp>
                  <p:nvSpPr>
                    <p:cNvPr id="314" name="Cube 313"/>
                    <p:cNvSpPr/>
                    <p:nvPr/>
                  </p:nvSpPr>
                  <p:spPr>
                    <a:xfrm>
                      <a:off x="4454666"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15</a:t>
                      </a:r>
                    </a:p>
                  </p:txBody>
                </p:sp>
                <p:sp>
                  <p:nvSpPr>
                    <p:cNvPr id="315" name="Cube 314"/>
                    <p:cNvSpPr/>
                    <p:nvPr/>
                  </p:nvSpPr>
                  <p:spPr>
                    <a:xfrm>
                      <a:off x="5024541"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6</a:t>
                      </a:r>
                    </a:p>
                  </p:txBody>
                </p:sp>
                <p:sp>
                  <p:nvSpPr>
                    <p:cNvPr id="316" name="Cube 315"/>
                    <p:cNvSpPr/>
                    <p:nvPr/>
                  </p:nvSpPr>
                  <p:spPr>
                    <a:xfrm>
                      <a:off x="5594417" y="5086642"/>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8</a:t>
                      </a:r>
                    </a:p>
                  </p:txBody>
                </p:sp>
              </p:grpSp>
              <p:grpSp>
                <p:nvGrpSpPr>
                  <p:cNvPr id="306" name="Group 305"/>
                  <p:cNvGrpSpPr/>
                  <p:nvPr/>
                </p:nvGrpSpPr>
                <p:grpSpPr>
                  <a:xfrm>
                    <a:off x="4435445" y="5310738"/>
                    <a:ext cx="1742856" cy="507382"/>
                    <a:chOff x="4421436" y="5582250"/>
                    <a:chExt cx="1742856" cy="507382"/>
                  </a:xfrm>
                </p:grpSpPr>
                <p:sp>
                  <p:nvSpPr>
                    <p:cNvPr id="311" name="Cube 310"/>
                    <p:cNvSpPr/>
                    <p:nvPr/>
                  </p:nvSpPr>
                  <p:spPr>
                    <a:xfrm>
                      <a:off x="4421436"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23</a:t>
                      </a:r>
                    </a:p>
                  </p:txBody>
                </p:sp>
                <p:sp>
                  <p:nvSpPr>
                    <p:cNvPr id="312" name="Cube 311"/>
                    <p:cNvSpPr/>
                    <p:nvPr/>
                  </p:nvSpPr>
                  <p:spPr>
                    <a:xfrm>
                      <a:off x="4991311"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10</a:t>
                      </a:r>
                    </a:p>
                  </p:txBody>
                </p:sp>
                <p:sp>
                  <p:nvSpPr>
                    <p:cNvPr id="313" name="Cube 312"/>
                    <p:cNvSpPr/>
                    <p:nvPr/>
                  </p:nvSpPr>
                  <p:spPr>
                    <a:xfrm>
                      <a:off x="5561187"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36</a:t>
                      </a:r>
                    </a:p>
                  </p:txBody>
                </p:sp>
              </p:grpSp>
              <p:grpSp>
                <p:nvGrpSpPr>
                  <p:cNvPr id="307" name="Group 306"/>
                  <p:cNvGrpSpPr/>
                  <p:nvPr/>
                </p:nvGrpSpPr>
                <p:grpSpPr>
                  <a:xfrm>
                    <a:off x="4435445" y="4833339"/>
                    <a:ext cx="1742856" cy="507382"/>
                    <a:chOff x="4421436" y="5582250"/>
                    <a:chExt cx="1742856" cy="507382"/>
                  </a:xfrm>
                </p:grpSpPr>
                <p:sp>
                  <p:nvSpPr>
                    <p:cNvPr id="308" name="Cube 307"/>
                    <p:cNvSpPr/>
                    <p:nvPr/>
                  </p:nvSpPr>
                  <p:spPr>
                    <a:xfrm>
                      <a:off x="4421436"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4</a:t>
                      </a:r>
                    </a:p>
                  </p:txBody>
                </p:sp>
                <p:sp>
                  <p:nvSpPr>
                    <p:cNvPr id="309" name="Cube 308"/>
                    <p:cNvSpPr/>
                    <p:nvPr/>
                  </p:nvSpPr>
                  <p:spPr>
                    <a:xfrm>
                      <a:off x="4991311"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7</a:t>
                      </a:r>
                    </a:p>
                  </p:txBody>
                </p:sp>
                <p:sp>
                  <p:nvSpPr>
                    <p:cNvPr id="310" name="Cube 309"/>
                    <p:cNvSpPr/>
                    <p:nvPr/>
                  </p:nvSpPr>
                  <p:spPr>
                    <a:xfrm>
                      <a:off x="5561187" y="5582250"/>
                      <a:ext cx="603105" cy="507382"/>
                    </a:xfrm>
                    <a:prstGeom prst="cube">
                      <a:avLst>
                        <a:gd name="adj" fmla="val 140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5</a:t>
                      </a:r>
                    </a:p>
                  </p:txBody>
                </p:sp>
              </p:grpSp>
            </p:grpSp>
          </p:grpSp>
        </p:grpSp>
        <p:sp>
          <p:nvSpPr>
            <p:cNvPr id="334" name="TextBox 333"/>
            <p:cNvSpPr txBox="1"/>
            <p:nvPr/>
          </p:nvSpPr>
          <p:spPr>
            <a:xfrm>
              <a:off x="4336948" y="4834272"/>
              <a:ext cx="829073" cy="369332"/>
            </a:xfrm>
            <a:prstGeom prst="rect">
              <a:avLst/>
            </a:prstGeom>
            <a:noFill/>
          </p:spPr>
          <p:txBody>
            <a:bodyPr wrap="none" rtlCol="0">
              <a:spAutoFit/>
            </a:bodyPr>
            <a:lstStyle/>
            <a:p>
              <a:r>
                <a:rPr lang="en-US" dirty="0"/>
                <a:t>Day 1</a:t>
              </a:r>
            </a:p>
          </p:txBody>
        </p:sp>
        <p:sp>
          <p:nvSpPr>
            <p:cNvPr id="335" name="TextBox 334"/>
            <p:cNvSpPr txBox="1"/>
            <p:nvPr/>
          </p:nvSpPr>
          <p:spPr>
            <a:xfrm>
              <a:off x="4635966" y="4567356"/>
              <a:ext cx="829073" cy="369332"/>
            </a:xfrm>
            <a:prstGeom prst="rect">
              <a:avLst/>
            </a:prstGeom>
            <a:noFill/>
          </p:spPr>
          <p:txBody>
            <a:bodyPr wrap="none" rtlCol="0">
              <a:spAutoFit/>
            </a:bodyPr>
            <a:lstStyle/>
            <a:p>
              <a:r>
                <a:rPr lang="en-US" dirty="0"/>
                <a:t>Day 2</a:t>
              </a:r>
            </a:p>
          </p:txBody>
        </p:sp>
        <p:sp>
          <p:nvSpPr>
            <p:cNvPr id="336" name="TextBox 335"/>
            <p:cNvSpPr txBox="1"/>
            <p:nvPr/>
          </p:nvSpPr>
          <p:spPr>
            <a:xfrm>
              <a:off x="4903490" y="4335252"/>
              <a:ext cx="829073" cy="369332"/>
            </a:xfrm>
            <a:prstGeom prst="rect">
              <a:avLst/>
            </a:prstGeom>
            <a:noFill/>
          </p:spPr>
          <p:txBody>
            <a:bodyPr wrap="none" rtlCol="0">
              <a:spAutoFit/>
            </a:bodyPr>
            <a:lstStyle/>
            <a:p>
              <a:r>
                <a:rPr lang="en-US" dirty="0"/>
                <a:t>Day 3</a:t>
              </a:r>
            </a:p>
          </p:txBody>
        </p:sp>
        <p:sp>
          <p:nvSpPr>
            <p:cNvPr id="15" name="Right Bracket 14"/>
            <p:cNvSpPr/>
            <p:nvPr/>
          </p:nvSpPr>
          <p:spPr>
            <a:xfrm rot="13627549">
              <a:off x="5089724" y="4935760"/>
              <a:ext cx="45719" cy="230299"/>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37" name="Right Bracket 336"/>
            <p:cNvSpPr/>
            <p:nvPr/>
          </p:nvSpPr>
          <p:spPr>
            <a:xfrm rot="13627549">
              <a:off x="5293257" y="4728129"/>
              <a:ext cx="45719" cy="230299"/>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38" name="Right Bracket 337"/>
            <p:cNvSpPr/>
            <p:nvPr/>
          </p:nvSpPr>
          <p:spPr>
            <a:xfrm rot="13627549">
              <a:off x="5502437" y="4527103"/>
              <a:ext cx="45719" cy="230299"/>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229" name="Title 1"/>
          <p:cNvSpPr>
            <a:spLocks noGrp="1"/>
          </p:cNvSpPr>
          <p:nvPr>
            <p:ph type="title"/>
          </p:nvPr>
        </p:nvSpPr>
        <p:spPr>
          <a:xfrm rot="16200000">
            <a:off x="-2738970" y="2742196"/>
            <a:ext cx="6809959" cy="1325563"/>
          </a:xfrm>
        </p:spPr>
        <p:txBody>
          <a:bodyPr/>
          <a:lstStyle/>
          <a:p>
            <a:pPr algn="ctr"/>
            <a:r>
              <a:rPr lang="en-US" dirty="0"/>
              <a:t>OLAP Queries</a:t>
            </a:r>
          </a:p>
        </p:txBody>
      </p:sp>
      <p:sp>
        <p:nvSpPr>
          <p:cNvPr id="2" name="TextBox 1">
            <a:extLst>
              <a:ext uri="{FF2B5EF4-FFF2-40B4-BE49-F238E27FC236}">
                <a16:creationId xmlns:a16="http://schemas.microsoft.com/office/drawing/2014/main" id="{ECC8F67F-C2FC-420F-ACC8-07F95F8F860B}"/>
              </a:ext>
            </a:extLst>
          </p:cNvPr>
          <p:cNvSpPr txBox="1"/>
          <p:nvPr/>
        </p:nvSpPr>
        <p:spPr>
          <a:xfrm>
            <a:off x="9248702" y="1264011"/>
            <a:ext cx="2119697" cy="369332"/>
          </a:xfrm>
          <a:prstGeom prst="rect">
            <a:avLst/>
          </a:prstGeom>
        </p:spPr>
        <p:txBody>
          <a:bodyPr wrap="square" rtlCol="0">
            <a:spAutoFit/>
          </a:bodyPr>
          <a:lstStyle/>
          <a:p>
            <a:r>
              <a:rPr lang="en-US" dirty="0"/>
              <a:t>Similar to CUBE</a:t>
            </a:r>
          </a:p>
        </p:txBody>
      </p:sp>
    </p:spTree>
    <p:extLst>
      <p:ext uri="{BB962C8B-B14F-4D97-AF65-F5344CB8AC3E}">
        <p14:creationId xmlns:p14="http://schemas.microsoft.com/office/powerpoint/2010/main" val="7886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1.25E-6 -2.96296E-6 L -0.0207 0.04028 " pathEditMode="relative" rAng="0" ptsTypes="AA">
                                      <p:cBhvr>
                                        <p:cTn id="17" dur="2000" fill="hold"/>
                                        <p:tgtEl>
                                          <p:spTgt spid="107"/>
                                        </p:tgtEl>
                                        <p:attrNameLst>
                                          <p:attrName>ppt_x</p:attrName>
                                          <p:attrName>ppt_y</p:attrName>
                                        </p:attrNameLst>
                                      </p:cBhvr>
                                      <p:rCtr x="-1042" y="2014"/>
                                    </p:animMotion>
                                  </p:childTnLst>
                                </p:cTn>
                              </p:par>
                              <p:par>
                                <p:cTn id="18" presetID="42" presetClass="path" presetSubtype="0" accel="50000" decel="50000" fill="hold" nodeType="withEffect">
                                  <p:stCondLst>
                                    <p:cond delay="0"/>
                                  </p:stCondLst>
                                  <p:childTnLst>
                                    <p:animMotion origin="layout" path="M 2.70833E-6 3.7037E-7 L -0.04479 0.08032 " pathEditMode="relative" rAng="0" ptsTypes="AA">
                                      <p:cBhvr>
                                        <p:cTn id="19" dur="2000" fill="hold"/>
                                        <p:tgtEl>
                                          <p:spTgt spid="105"/>
                                        </p:tgtEl>
                                        <p:attrNameLst>
                                          <p:attrName>ppt_x</p:attrName>
                                          <p:attrName>ppt_y</p:attrName>
                                        </p:attrNameLst>
                                      </p:cBhvr>
                                      <p:rCtr x="-2240" y="4005"/>
                                    </p:animMotion>
                                  </p:childTnLst>
                                </p:cTn>
                              </p:par>
                              <p:par>
                                <p:cTn id="20" presetID="10" presetClass="entr" presetSubtype="0" fill="hold" nodeType="with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fade">
                                      <p:cBhvr>
                                        <p:cTn id="22" dur="2000"/>
                                        <p:tgtEl>
                                          <p:spTgt spid="162"/>
                                        </p:tgtEl>
                                      </p:cBhvr>
                                    </p:animEffect>
                                  </p:childTnLst>
                                </p:cTn>
                              </p:par>
                            </p:childTnLst>
                          </p:cTn>
                        </p:par>
                        <p:par>
                          <p:cTn id="23" fill="hold">
                            <p:stCondLst>
                              <p:cond delay="2000"/>
                            </p:stCondLst>
                            <p:childTnLst>
                              <p:par>
                                <p:cTn id="24" presetID="10" presetClass="exit" presetSubtype="0" fill="hold" nodeType="afterEffect">
                                  <p:stCondLst>
                                    <p:cond delay="0"/>
                                  </p:stCondLst>
                                  <p:childTnLst>
                                    <p:animEffect transition="out" filter="fade">
                                      <p:cBhvr>
                                        <p:cTn id="25" dur="500"/>
                                        <p:tgtEl>
                                          <p:spTgt spid="107"/>
                                        </p:tgtEl>
                                      </p:cBhvr>
                                    </p:animEffect>
                                    <p:set>
                                      <p:cBhvr>
                                        <p:cTn id="26" dur="1" fill="hold">
                                          <p:stCondLst>
                                            <p:cond delay="499"/>
                                          </p:stCondLst>
                                        </p:cTn>
                                        <p:tgtEl>
                                          <p:spTgt spid="10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05"/>
                                        </p:tgtEl>
                                      </p:cBhvr>
                                    </p:animEffect>
                                    <p:set>
                                      <p:cBhvr>
                                        <p:cTn id="29" dur="1" fill="hold">
                                          <p:stCondLst>
                                            <p:cond delay="499"/>
                                          </p:stCondLst>
                                        </p:cTn>
                                        <p:tgtEl>
                                          <p:spTgt spid="105"/>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08"/>
                                        </p:tgtEl>
                                        <p:attrNameLst>
                                          <p:attrName>style.visibility</p:attrName>
                                        </p:attrNameLst>
                                      </p:cBhvr>
                                      <p:to>
                                        <p:strVal val="hidden"/>
                                      </p:to>
                                    </p:set>
                                  </p:childTnLst>
                                </p:cTn>
                              </p:par>
                            </p:childTnLst>
                          </p:cTn>
                        </p:par>
                        <p:par>
                          <p:cTn id="32" fill="hold">
                            <p:stCondLst>
                              <p:cond delay="2500"/>
                            </p:stCondLst>
                            <p:childTnLst>
                              <p:par>
                                <p:cTn id="33" presetID="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48"/>
                                        </p:tgtEl>
                                        <p:attrNameLst>
                                          <p:attrName>style.visibility</p:attrName>
                                        </p:attrNameLst>
                                      </p:cBhvr>
                                      <p:to>
                                        <p:strVal val="visible"/>
                                      </p:to>
                                    </p:set>
                                    <p:animEffect transition="in" filter="fade">
                                      <p:cBhvr>
                                        <p:cTn id="44" dur="500"/>
                                        <p:tgtEl>
                                          <p:spTgt spid="34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621" y="1"/>
            <a:ext cx="9144410" cy="1325563"/>
          </a:xfrm>
        </p:spPr>
        <p:txBody>
          <a:bodyPr>
            <a:normAutofit/>
          </a:bodyPr>
          <a:lstStyle/>
          <a:p>
            <a:r>
              <a:rPr lang="en-US" sz="3600" dirty="0"/>
              <a:t>Reporting and </a:t>
            </a:r>
            <a:r>
              <a:rPr lang="en-US" sz="3600"/>
              <a:t>Business Intelligence (BI)</a:t>
            </a:r>
          </a:p>
        </p:txBody>
      </p:sp>
      <p:sp>
        <p:nvSpPr>
          <p:cNvPr id="3" name="Content Placeholder 2"/>
          <p:cNvSpPr>
            <a:spLocks noGrp="1"/>
          </p:cNvSpPr>
          <p:nvPr>
            <p:ph idx="1"/>
          </p:nvPr>
        </p:nvSpPr>
        <p:spPr>
          <a:xfrm>
            <a:off x="893379" y="1118664"/>
            <a:ext cx="9306525" cy="1697602"/>
          </a:xfrm>
        </p:spPr>
        <p:txBody>
          <a:bodyPr>
            <a:normAutofit fontScale="92500" lnSpcReduction="10000"/>
          </a:bodyPr>
          <a:lstStyle/>
          <a:p>
            <a:r>
              <a:rPr lang="en-US" dirty="0"/>
              <a:t>Use high-level tools to interact with their data:</a:t>
            </a:r>
          </a:p>
          <a:p>
            <a:pPr lvl="1"/>
            <a:r>
              <a:rPr lang="en-US" dirty="0"/>
              <a:t>Automatically generate SQL queries</a:t>
            </a:r>
          </a:p>
          <a:p>
            <a:pPr lvl="2"/>
            <a:r>
              <a:rPr lang="en-US" dirty="0"/>
              <a:t>Queries can get big!</a:t>
            </a:r>
          </a:p>
          <a:p>
            <a:r>
              <a:rPr lang="en-US" dirty="0"/>
              <a:t>Common! </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13204" y="2984431"/>
            <a:ext cx="5552374" cy="3470234"/>
          </a:xfrm>
          <a:prstGeom prst="rect">
            <a:avLst/>
          </a:prstGeom>
          <a:ln>
            <a:solidFill>
              <a:schemeClr val="tx1"/>
            </a:solidFill>
          </a:ln>
          <a:effectLst>
            <a:outerShdw blurRad="76200" dir="13500000" sy="23000" kx="1200000" algn="br" rotWithShape="0">
              <a:prstClr val="black">
                <a:alpha val="20000"/>
              </a:prstClr>
            </a:outerShdw>
          </a:effec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9391" y="3347473"/>
            <a:ext cx="5394192" cy="3588636"/>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282686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87036" y="3731960"/>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6" name="Group 35"/>
          <p:cNvGrpSpPr/>
          <p:nvPr/>
        </p:nvGrpSpPr>
        <p:grpSpPr>
          <a:xfrm>
            <a:off x="842343" y="286249"/>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872103" y="2009105"/>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grpSp>
        <p:nvGrpSpPr>
          <p:cNvPr id="33" name="Group 32"/>
          <p:cNvGrpSpPr/>
          <p:nvPr/>
        </p:nvGrpSpPr>
        <p:grpSpPr>
          <a:xfrm>
            <a:off x="969268" y="5277304"/>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
        <p:nvSpPr>
          <p:cNvPr id="37" name="Title 40"/>
          <p:cNvSpPr txBox="1">
            <a:spLocks/>
          </p:cNvSpPr>
          <p:nvPr/>
        </p:nvSpPr>
        <p:spPr>
          <a:xfrm>
            <a:off x="5963139" y="15014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27858" y="1242050"/>
            <a:ext cx="2140999" cy="2372300"/>
          </a:xfrm>
          <a:prstGeom prst="rect">
            <a:avLst/>
          </a:prstGeom>
        </p:spPr>
      </p:pic>
      <p:sp>
        <p:nvSpPr>
          <p:cNvPr id="44" name="Right Arrow 43"/>
          <p:cNvSpPr/>
          <p:nvPr/>
        </p:nvSpPr>
        <p:spPr>
          <a:xfrm rot="1433144">
            <a:off x="3403217" y="1277296"/>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5" name="Right Arrow 44"/>
          <p:cNvSpPr/>
          <p:nvPr/>
        </p:nvSpPr>
        <p:spPr>
          <a:xfrm rot="20220076">
            <a:off x="3370923" y="2361957"/>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6" name="Right Arrow 45"/>
          <p:cNvSpPr/>
          <p:nvPr/>
        </p:nvSpPr>
        <p:spPr>
          <a:xfrm rot="19310221">
            <a:off x="3296637" y="3408902"/>
            <a:ext cx="1650734"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7" name="Right Arrow 46"/>
          <p:cNvSpPr/>
          <p:nvPr/>
        </p:nvSpPr>
        <p:spPr>
          <a:xfrm rot="18431872">
            <a:off x="3004872" y="4642092"/>
            <a:ext cx="2262192"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8" name="Content Placeholder 6"/>
          <p:cNvSpPr txBox="1">
            <a:spLocks/>
          </p:cNvSpPr>
          <p:nvPr/>
        </p:nvSpPr>
        <p:spPr>
          <a:xfrm>
            <a:off x="6881479" y="1627550"/>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Collects and organizes historical data from multiple sources</a:t>
            </a:r>
          </a:p>
        </p:txBody>
      </p:sp>
      <p:sp>
        <p:nvSpPr>
          <p:cNvPr id="4" name="TextBox 3"/>
          <p:cNvSpPr txBox="1"/>
          <p:nvPr/>
        </p:nvSpPr>
        <p:spPr>
          <a:xfrm>
            <a:off x="6046971" y="3788768"/>
            <a:ext cx="3812262" cy="2308324"/>
          </a:xfrm>
          <a:prstGeom prst="rect">
            <a:avLst/>
          </a:prstGeom>
        </p:spPr>
        <p:txBody>
          <a:bodyPr wrap="none" rtlCol="0">
            <a:spAutoFit/>
          </a:bodyPr>
          <a:lstStyle/>
          <a:p>
            <a:r>
              <a:rPr lang="en-US" sz="3600" u="sng" dirty="0"/>
              <a:t>So far </a:t>
            </a:r>
            <a:r>
              <a:rPr lang="mr-IN" sz="3600" u="sng" dirty="0"/>
              <a:t>…</a:t>
            </a:r>
            <a:endParaRPr lang="en-US" sz="3600" u="sng" dirty="0"/>
          </a:p>
          <a:p>
            <a:pPr marL="571500" indent="-571500">
              <a:buFont typeface="Wingdings" charset="2"/>
              <a:buChar char="Ø"/>
            </a:pPr>
            <a:r>
              <a:rPr lang="en-US" sz="3600" dirty="0"/>
              <a:t>Star Schemas</a:t>
            </a:r>
          </a:p>
          <a:p>
            <a:pPr marL="571500" indent="-571500">
              <a:buFont typeface="Wingdings" charset="2"/>
              <a:buChar char="Ø"/>
            </a:pPr>
            <a:r>
              <a:rPr lang="en-US" sz="3600" dirty="0"/>
              <a:t>Data cubes</a:t>
            </a:r>
          </a:p>
          <a:p>
            <a:pPr marL="571500" indent="-571500">
              <a:buFont typeface="Wingdings" charset="2"/>
              <a:buChar char="Ø"/>
            </a:pPr>
            <a:r>
              <a:rPr lang="en-US" sz="3600" dirty="0"/>
              <a:t>OLAP Queries</a:t>
            </a:r>
          </a:p>
        </p:txBody>
      </p:sp>
    </p:spTree>
    <p:extLst>
      <p:ext uri="{BB962C8B-B14F-4D97-AF65-F5344CB8AC3E}">
        <p14:creationId xmlns:p14="http://schemas.microsoft.com/office/powerpoint/2010/main" val="689705170"/>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842343" y="115918"/>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872103" y="1061064"/>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sp>
        <p:nvSpPr>
          <p:cNvPr id="37" name="Title 40"/>
          <p:cNvSpPr txBox="1">
            <a:spLocks/>
          </p:cNvSpPr>
          <p:nvPr/>
        </p:nvSpPr>
        <p:spPr>
          <a:xfrm>
            <a:off x="5963139" y="15014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pic>
        <p:nvPicPr>
          <p:cNvPr id="39" name="Picture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27858" y="1242050"/>
            <a:ext cx="2140999" cy="2372300"/>
          </a:xfrm>
          <a:prstGeom prst="rect">
            <a:avLst/>
          </a:prstGeom>
        </p:spPr>
      </p:pic>
      <p:sp>
        <p:nvSpPr>
          <p:cNvPr id="44" name="Right Arrow 43"/>
          <p:cNvSpPr/>
          <p:nvPr/>
        </p:nvSpPr>
        <p:spPr>
          <a:xfrm rot="1433144">
            <a:off x="3325313" y="981165"/>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5" name="Right Arrow 44"/>
          <p:cNvSpPr/>
          <p:nvPr/>
        </p:nvSpPr>
        <p:spPr>
          <a:xfrm rot="976959">
            <a:off x="3235282" y="1737023"/>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6" name="Right Arrow 45"/>
          <p:cNvSpPr/>
          <p:nvPr/>
        </p:nvSpPr>
        <p:spPr>
          <a:xfrm rot="20631410">
            <a:off x="3264982" y="2355898"/>
            <a:ext cx="1123097"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7" name="Right Arrow 46"/>
          <p:cNvSpPr/>
          <p:nvPr/>
        </p:nvSpPr>
        <p:spPr>
          <a:xfrm rot="20444963">
            <a:off x="3158903" y="3075720"/>
            <a:ext cx="1502906"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8" name="Content Placeholder 6"/>
          <p:cNvSpPr txBox="1">
            <a:spLocks/>
          </p:cNvSpPr>
          <p:nvPr/>
        </p:nvSpPr>
        <p:spPr>
          <a:xfrm>
            <a:off x="6881479" y="1627550"/>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Collects and organizes historical data from multiple sources</a:t>
            </a:r>
          </a:p>
        </p:txBody>
      </p:sp>
      <p:grpSp>
        <p:nvGrpSpPr>
          <p:cNvPr id="34" name="Group 33"/>
          <p:cNvGrpSpPr/>
          <p:nvPr/>
        </p:nvGrpSpPr>
        <p:grpSpPr>
          <a:xfrm>
            <a:off x="687036" y="2093343"/>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3" name="Group 32"/>
          <p:cNvGrpSpPr/>
          <p:nvPr/>
        </p:nvGrpSpPr>
        <p:grpSpPr>
          <a:xfrm>
            <a:off x="959291" y="2929560"/>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grpSp>
        <p:nvGrpSpPr>
          <p:cNvPr id="38" name="Group 37"/>
          <p:cNvGrpSpPr/>
          <p:nvPr/>
        </p:nvGrpSpPr>
        <p:grpSpPr>
          <a:xfrm>
            <a:off x="3147058" y="5002318"/>
            <a:ext cx="2650007" cy="1801703"/>
            <a:chOff x="94933" y="4658556"/>
            <a:chExt cx="3138573" cy="2133872"/>
          </a:xfrm>
        </p:grpSpPr>
        <p:pic>
          <p:nvPicPr>
            <p:cNvPr id="40" name="Picture 3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75545" y="5092705"/>
              <a:ext cx="1802486" cy="1232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2" name="TextBox 41"/>
            <p:cNvSpPr txBox="1"/>
            <p:nvPr/>
          </p:nvSpPr>
          <p:spPr>
            <a:xfrm>
              <a:off x="632317" y="4658556"/>
              <a:ext cx="2360263" cy="437423"/>
            </a:xfrm>
            <a:prstGeom prst="rect">
              <a:avLst/>
            </a:prstGeom>
            <a:noFill/>
          </p:spPr>
          <p:txBody>
            <a:bodyPr wrap="none" rtlCol="0">
              <a:spAutoFit/>
            </a:bodyPr>
            <a:lstStyle/>
            <a:p>
              <a:r>
                <a:rPr lang="en-US" dirty="0"/>
                <a:t>Photos &amp; Videos</a:t>
              </a:r>
            </a:p>
          </p:txBody>
        </p:sp>
        <p:pic>
          <p:nvPicPr>
            <p:cNvPr id="43" name="Picture 4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4933" y="5631203"/>
              <a:ext cx="1161225" cy="1161225"/>
            </a:xfrm>
            <a:prstGeom prst="rect">
              <a:avLst/>
            </a:prstGeom>
          </p:spPr>
        </p:pic>
        <p:sp>
          <p:nvSpPr>
            <p:cNvPr id="49" name="Cloud Callout 48"/>
            <p:cNvSpPr/>
            <p:nvPr/>
          </p:nvSpPr>
          <p:spPr>
            <a:xfrm>
              <a:off x="1325353" y="5967522"/>
              <a:ext cx="1755989" cy="723486"/>
            </a:xfrm>
            <a:prstGeom prst="cloudCallout">
              <a:avLst>
                <a:gd name="adj1" fmla="val -18208"/>
                <a:gd name="adj2" fmla="val -62826"/>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0" name="TextBox 49"/>
            <p:cNvSpPr txBox="1"/>
            <p:nvPr/>
          </p:nvSpPr>
          <p:spPr>
            <a:xfrm>
              <a:off x="1239660" y="6111945"/>
              <a:ext cx="1993846" cy="437423"/>
            </a:xfrm>
            <a:prstGeom prst="rect">
              <a:avLst/>
            </a:prstGeom>
            <a:noFill/>
          </p:spPr>
          <p:txBody>
            <a:bodyPr wrap="none" rtlCol="0">
              <a:spAutoFit/>
            </a:bodyPr>
            <a:lstStyle/>
            <a:p>
              <a:r>
                <a:rPr lang="en-US" i="1" dirty="0">
                  <a:latin typeface="Comic Sans MS" charset="0"/>
                  <a:ea typeface="Comic Sans MS" charset="0"/>
                  <a:cs typeface="Comic Sans MS" charset="0"/>
                </a:rPr>
                <a:t>It is Terrible!</a:t>
              </a:r>
            </a:p>
          </p:txBody>
        </p:sp>
      </p:grpSp>
      <p:sp>
        <p:nvSpPr>
          <p:cNvPr id="51" name="Right Arrow 50"/>
          <p:cNvSpPr/>
          <p:nvPr/>
        </p:nvSpPr>
        <p:spPr>
          <a:xfrm rot="19064583">
            <a:off x="3756181" y="3615952"/>
            <a:ext cx="1633421" cy="88770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ETL ?</a:t>
            </a:r>
            <a:endParaRPr lang="en-US" sz="3200" dirty="0"/>
          </a:p>
        </p:txBody>
      </p:sp>
      <p:grpSp>
        <p:nvGrpSpPr>
          <p:cNvPr id="52" name="Group 51"/>
          <p:cNvGrpSpPr/>
          <p:nvPr/>
        </p:nvGrpSpPr>
        <p:grpSpPr>
          <a:xfrm>
            <a:off x="1273289" y="4456316"/>
            <a:ext cx="1928948" cy="1760367"/>
            <a:chOff x="188170" y="3865225"/>
            <a:chExt cx="1928948" cy="1760367"/>
          </a:xfrm>
        </p:grpSpPr>
        <p:grpSp>
          <p:nvGrpSpPr>
            <p:cNvPr id="53" name="Group 52"/>
            <p:cNvGrpSpPr/>
            <p:nvPr/>
          </p:nvGrpSpPr>
          <p:grpSpPr>
            <a:xfrm>
              <a:off x="188170" y="4177241"/>
              <a:ext cx="1814689" cy="1448351"/>
              <a:chOff x="265555" y="4323745"/>
              <a:chExt cx="1814689" cy="1448351"/>
            </a:xfrm>
          </p:grpSpPr>
          <p:pic>
            <p:nvPicPr>
              <p:cNvPr id="55" name="Picture 5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65555" y="4386132"/>
                <a:ext cx="1000967" cy="899099"/>
              </a:xfrm>
              <a:prstGeom prst="rect">
                <a:avLst/>
              </a:prstGeom>
            </p:spPr>
          </p:pic>
          <p:pic>
            <p:nvPicPr>
              <p:cNvPr id="56" name="Picture 55"/>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6574" y="4323745"/>
                <a:ext cx="963670" cy="888057"/>
              </a:xfrm>
              <a:prstGeom prst="rect">
                <a:avLst/>
              </a:prstGeom>
            </p:spPr>
          </p:pic>
          <p:grpSp>
            <p:nvGrpSpPr>
              <p:cNvPr id="57" name="Group 56"/>
              <p:cNvGrpSpPr/>
              <p:nvPr/>
            </p:nvGrpSpPr>
            <p:grpSpPr>
              <a:xfrm>
                <a:off x="637876" y="4986913"/>
                <a:ext cx="1129129" cy="785183"/>
                <a:chOff x="109230" y="5302000"/>
                <a:chExt cx="1731961" cy="1204385"/>
              </a:xfrm>
            </p:grpSpPr>
            <p:pic>
              <p:nvPicPr>
                <p:cNvPr id="58" name="Picture 5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9230" y="5302000"/>
                  <a:ext cx="1628001" cy="1023972"/>
                </a:xfrm>
                <a:prstGeom prst="rect">
                  <a:avLst/>
                </a:prstGeom>
                <a:ln>
                  <a:solidFill>
                    <a:schemeClr val="tx1"/>
                  </a:solidFill>
                </a:ln>
                <a:effectLst>
                  <a:outerShdw blurRad="50800" dist="76200" dir="5400000" algn="t" rotWithShape="0">
                    <a:prstClr val="black">
                      <a:alpha val="40000"/>
                    </a:prstClr>
                  </a:outerShdw>
                </a:effectLst>
              </p:spPr>
            </p:pic>
            <p:pic>
              <p:nvPicPr>
                <p:cNvPr id="59" name="Picture 5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66038" y="5813986"/>
                  <a:ext cx="1075153" cy="692399"/>
                </a:xfrm>
                <a:prstGeom prst="rect">
                  <a:avLst/>
                </a:prstGeom>
                <a:effectLst>
                  <a:outerShdw blurRad="50800" dist="76200" dir="8100000" algn="tr" rotWithShape="0">
                    <a:prstClr val="black">
                      <a:alpha val="40000"/>
                    </a:prstClr>
                  </a:outerShdw>
                </a:effectLst>
              </p:spPr>
            </p:pic>
          </p:grpSp>
        </p:grpSp>
        <p:sp>
          <p:nvSpPr>
            <p:cNvPr id="54" name="TextBox 53"/>
            <p:cNvSpPr txBox="1"/>
            <p:nvPr/>
          </p:nvSpPr>
          <p:spPr>
            <a:xfrm>
              <a:off x="351891" y="3865225"/>
              <a:ext cx="1765227" cy="369332"/>
            </a:xfrm>
            <a:prstGeom prst="rect">
              <a:avLst/>
            </a:prstGeom>
            <a:noFill/>
          </p:spPr>
          <p:txBody>
            <a:bodyPr wrap="none" rtlCol="0">
              <a:spAutoFit/>
            </a:bodyPr>
            <a:lstStyle/>
            <a:p>
              <a:r>
                <a:rPr lang="en-US"/>
                <a:t>Text/Log </a:t>
              </a:r>
              <a:r>
                <a:rPr lang="en-US" dirty="0"/>
                <a:t>Data</a:t>
              </a:r>
            </a:p>
          </p:txBody>
        </p:sp>
      </p:grpSp>
      <p:sp>
        <p:nvSpPr>
          <p:cNvPr id="60" name="TextBox 59"/>
          <p:cNvSpPr txBox="1"/>
          <p:nvPr/>
        </p:nvSpPr>
        <p:spPr>
          <a:xfrm>
            <a:off x="5894246" y="3519571"/>
            <a:ext cx="6098500" cy="267765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Wingdings" charset="2"/>
              <a:buChar char="Ø"/>
            </a:pPr>
            <a:r>
              <a:rPr lang="en-US" sz="2800" dirty="0"/>
              <a:t>How do we deal with semi-structured and unstructured data?</a:t>
            </a:r>
          </a:p>
          <a:p>
            <a:pPr marL="457200" indent="-457200">
              <a:buFont typeface="Wingdings" charset="2"/>
              <a:buChar char="Ø"/>
            </a:pPr>
            <a:endParaRPr lang="en-US" sz="2800" dirty="0"/>
          </a:p>
          <a:p>
            <a:pPr marL="457200" indent="-457200">
              <a:buFont typeface="Wingdings" charset="2"/>
              <a:buChar char="Ø"/>
            </a:pPr>
            <a:r>
              <a:rPr lang="en-US" sz="2800" dirty="0"/>
              <a:t>Do we really want to force a schema on load?</a:t>
            </a:r>
          </a:p>
        </p:txBody>
      </p:sp>
    </p:spTree>
    <p:extLst>
      <p:ext uri="{BB962C8B-B14F-4D97-AF65-F5344CB8AC3E}">
        <p14:creationId xmlns:p14="http://schemas.microsoft.com/office/powerpoint/2010/main" val="483577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
                                            <p:txEl>
                                              <p:pRg st="0" end="0"/>
                                            </p:txEl>
                                          </p:spTgt>
                                        </p:tgtEl>
                                        <p:attrNameLst>
                                          <p:attrName>style.visibility</p:attrName>
                                        </p:attrNameLst>
                                      </p:cBhvr>
                                      <p:to>
                                        <p:strVal val="visible"/>
                                      </p:to>
                                    </p:set>
                                    <p:animEffect transition="in" filter="fade">
                                      <p:cBhvr>
                                        <p:cTn id="22" dur="500"/>
                                        <p:tgtEl>
                                          <p:spTgt spid="6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
                                            <p:txEl>
                                              <p:pRg st="2" end="2"/>
                                            </p:txEl>
                                          </p:spTgt>
                                        </p:tgtEl>
                                        <p:attrNameLst>
                                          <p:attrName>style.visibility</p:attrName>
                                        </p:attrNameLst>
                                      </p:cBhvr>
                                      <p:to>
                                        <p:strVal val="visible"/>
                                      </p:to>
                                    </p:set>
                                    <p:animEffect transition="in" filter="fade">
                                      <p:cBhvr>
                                        <p:cTn id="27" dur="500"/>
                                        <p:tgtEl>
                                          <p:spTgt spid="6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0" grpId="0" build="p" bldLvl="2"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40"/>
          <p:cNvSpPr txBox="1">
            <a:spLocks/>
          </p:cNvSpPr>
          <p:nvPr/>
        </p:nvSpPr>
        <p:spPr>
          <a:xfrm>
            <a:off x="5963139" y="15014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sp>
        <p:nvSpPr>
          <p:cNvPr id="48" name="Content Placeholder 6"/>
          <p:cNvSpPr txBox="1">
            <a:spLocks/>
          </p:cNvSpPr>
          <p:nvPr/>
        </p:nvSpPr>
        <p:spPr>
          <a:xfrm>
            <a:off x="6881479" y="1627550"/>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Collects and organizes historical data from multiple sources</a:t>
            </a:r>
          </a:p>
        </p:txBody>
      </p:sp>
      <p:sp>
        <p:nvSpPr>
          <p:cNvPr id="60" name="TextBox 59"/>
          <p:cNvSpPr txBox="1"/>
          <p:nvPr/>
        </p:nvSpPr>
        <p:spPr>
          <a:xfrm>
            <a:off x="5894246" y="3519571"/>
            <a:ext cx="6098500" cy="267765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Wingdings" charset="2"/>
              <a:buChar char="Ø"/>
            </a:pPr>
            <a:r>
              <a:rPr lang="en-US" sz="2800" dirty="0"/>
              <a:t>How do we deal with semi-structured and unstructured data?</a:t>
            </a:r>
          </a:p>
          <a:p>
            <a:pPr marL="457200" indent="-457200">
              <a:buFont typeface="Wingdings" charset="2"/>
              <a:buChar char="Ø"/>
            </a:pPr>
            <a:endParaRPr lang="en-US" sz="2800" dirty="0"/>
          </a:p>
          <a:p>
            <a:pPr marL="457200" indent="-457200">
              <a:buFont typeface="Wingdings" charset="2"/>
              <a:buChar char="Ø"/>
            </a:pPr>
            <a:r>
              <a:rPr lang="en-US" sz="2800" dirty="0"/>
              <a:t>Do we really want to force a schema on load?</a:t>
            </a:r>
          </a:p>
        </p:txBody>
      </p:sp>
      <p:graphicFrame>
        <p:nvGraphicFramePr>
          <p:cNvPr id="61" name="Table 60">
            <a:extLst>
              <a:ext uri="{FF2B5EF4-FFF2-40B4-BE49-F238E27FC236}">
                <a16:creationId xmlns:a16="http://schemas.microsoft.com/office/drawing/2014/main" id="{1C55B662-39AB-4E09-888D-7E600E894C05}"/>
              </a:ext>
            </a:extLst>
          </p:cNvPr>
          <p:cNvGraphicFramePr>
            <a:graphicFrameLocks noGrp="1"/>
          </p:cNvGraphicFramePr>
          <p:nvPr>
            <p:extLst>
              <p:ext uri="{D42A27DB-BD31-4B8C-83A1-F6EECF244321}">
                <p14:modId xmlns:p14="http://schemas.microsoft.com/office/powerpoint/2010/main" val="2521954477"/>
              </p:ext>
            </p:extLst>
          </p:nvPr>
        </p:nvGraphicFramePr>
        <p:xfrm>
          <a:off x="199255" y="1771722"/>
          <a:ext cx="5769080" cy="3344728"/>
        </p:xfrm>
        <a:graphic>
          <a:graphicData uri="http://schemas.openxmlformats.org/drawingml/2006/table">
            <a:tbl>
              <a:tblPr firstRow="1" bandRow="1">
                <a:tableStyleId>{5C22544A-7EE6-4342-B048-85BDC9FD1C3A}</a:tableStyleId>
              </a:tblPr>
              <a:tblGrid>
                <a:gridCol w="784244">
                  <a:extLst>
                    <a:ext uri="{9D8B030D-6E8A-4147-A177-3AD203B41FA5}">
                      <a16:colId xmlns:a16="http://schemas.microsoft.com/office/drawing/2014/main" val="20000"/>
                    </a:ext>
                  </a:extLst>
                </a:gridCol>
                <a:gridCol w="1366802">
                  <a:extLst>
                    <a:ext uri="{9D8B030D-6E8A-4147-A177-3AD203B41FA5}">
                      <a16:colId xmlns:a16="http://schemas.microsoft.com/office/drawing/2014/main" val="563549776"/>
                    </a:ext>
                  </a:extLst>
                </a:gridCol>
                <a:gridCol w="818688">
                  <a:extLst>
                    <a:ext uri="{9D8B030D-6E8A-4147-A177-3AD203B41FA5}">
                      <a16:colId xmlns:a16="http://schemas.microsoft.com/office/drawing/2014/main" val="20001"/>
                    </a:ext>
                  </a:extLst>
                </a:gridCol>
                <a:gridCol w="1291329">
                  <a:extLst>
                    <a:ext uri="{9D8B030D-6E8A-4147-A177-3AD203B41FA5}">
                      <a16:colId xmlns:a16="http://schemas.microsoft.com/office/drawing/2014/main" val="20002"/>
                    </a:ext>
                  </a:extLst>
                </a:gridCol>
                <a:gridCol w="1508017">
                  <a:extLst>
                    <a:ext uri="{9D8B030D-6E8A-4147-A177-3AD203B41FA5}">
                      <a16:colId xmlns:a16="http://schemas.microsoft.com/office/drawing/2014/main" val="3972525225"/>
                    </a:ext>
                  </a:extLst>
                </a:gridCol>
              </a:tblGrid>
              <a:tr h="461560">
                <a:tc>
                  <a:txBody>
                    <a:bodyPr/>
                    <a:lstStyle/>
                    <a:p>
                      <a:r>
                        <a:rPr lang="en-US" sz="1600" dirty="0" err="1"/>
                        <a:t>iid</a:t>
                      </a:r>
                      <a:endParaRPr lang="en-US" sz="1600" dirty="0"/>
                    </a:p>
                  </a:txBody>
                  <a:tcPr/>
                </a:tc>
                <a:tc>
                  <a:txBody>
                    <a:bodyPr/>
                    <a:lstStyle/>
                    <a:p>
                      <a:r>
                        <a:rPr lang="en-US" sz="1600" dirty="0" err="1"/>
                        <a:t>date_taken</a:t>
                      </a:r>
                      <a:endParaRPr lang="en-US" sz="1600" dirty="0"/>
                    </a:p>
                  </a:txBody>
                  <a:tcPr/>
                </a:tc>
                <a:tc>
                  <a:txBody>
                    <a:bodyPr/>
                    <a:lstStyle/>
                    <a:p>
                      <a:r>
                        <a:rPr lang="en-US" sz="1600" dirty="0" err="1"/>
                        <a:t>is_cat</a:t>
                      </a:r>
                      <a:endParaRPr lang="en-US" sz="1600" dirty="0"/>
                    </a:p>
                  </a:txBody>
                  <a:tcPr/>
                </a:tc>
                <a:tc>
                  <a:txBody>
                    <a:bodyPr/>
                    <a:lstStyle/>
                    <a:p>
                      <a:r>
                        <a:rPr lang="en-US" sz="1600" dirty="0" err="1"/>
                        <a:t>is_grumpy</a:t>
                      </a:r>
                      <a:endParaRPr lang="en-US" sz="1600" dirty="0"/>
                    </a:p>
                  </a:txBody>
                  <a:tcPr/>
                </a:tc>
                <a:tc>
                  <a:txBody>
                    <a:bodyPr/>
                    <a:lstStyle/>
                    <a:p>
                      <a:r>
                        <a:rPr lang="en-US" sz="1600" dirty="0" err="1"/>
                        <a:t>image_data</a:t>
                      </a:r>
                      <a:endParaRPr lang="en-US" sz="1600" dirty="0"/>
                    </a:p>
                  </a:txBody>
                  <a:tcPr/>
                </a:tc>
                <a:extLst>
                  <a:ext uri="{0D108BD9-81ED-4DB2-BD59-A6C34878D82A}">
                    <a16:rowId xmlns:a16="http://schemas.microsoft.com/office/drawing/2014/main" val="10000"/>
                  </a:ext>
                </a:extLst>
              </a:tr>
              <a:tr h="720792">
                <a:tc>
                  <a:txBody>
                    <a:bodyPr/>
                    <a:lstStyle/>
                    <a:p>
                      <a:r>
                        <a:rPr lang="en-US" sz="1600" dirty="0"/>
                        <a:t>451231333</a:t>
                      </a:r>
                    </a:p>
                  </a:txBody>
                  <a:tcPr/>
                </a:tc>
                <a:tc>
                  <a:txBody>
                    <a:bodyPr/>
                    <a:lstStyle/>
                    <a:p>
                      <a:r>
                        <a:rPr lang="en-US" sz="1600" dirty="0"/>
                        <a:t>01-22-2016</a:t>
                      </a:r>
                    </a:p>
                  </a:txBody>
                  <a:tcPr/>
                </a:tc>
                <a:tc>
                  <a:txBody>
                    <a:bodyPr/>
                    <a:lstStyle/>
                    <a:p>
                      <a:r>
                        <a:rPr lang="en-US" sz="1600" dirty="0"/>
                        <a:t>1</a:t>
                      </a:r>
                    </a:p>
                  </a:txBody>
                  <a:tcPr/>
                </a:tc>
                <a:tc>
                  <a:txBody>
                    <a:bodyPr/>
                    <a:lstStyle/>
                    <a:p>
                      <a:r>
                        <a:rPr lang="en-US" sz="1600" dirty="0"/>
                        <a:t>1</a:t>
                      </a:r>
                    </a:p>
                  </a:txBody>
                  <a:tcPr/>
                </a:tc>
                <a:tc>
                  <a:txBody>
                    <a:bodyPr/>
                    <a:lstStyle/>
                    <a:p>
                      <a:endParaRPr lang="en-US" sz="1600" dirty="0"/>
                    </a:p>
                  </a:txBody>
                  <a:tcPr/>
                </a:tc>
                <a:extLst>
                  <a:ext uri="{0D108BD9-81ED-4DB2-BD59-A6C34878D82A}">
                    <a16:rowId xmlns:a16="http://schemas.microsoft.com/office/drawing/2014/main" val="10001"/>
                  </a:ext>
                </a:extLst>
              </a:tr>
              <a:tr h="720792">
                <a:tc>
                  <a:txBody>
                    <a:bodyPr/>
                    <a:lstStyle/>
                    <a:p>
                      <a:r>
                        <a:rPr lang="en-US" sz="1600" dirty="0"/>
                        <a:t>472342122</a:t>
                      </a:r>
                    </a:p>
                  </a:txBody>
                  <a:tcPr/>
                </a:tc>
                <a:tc>
                  <a:txBody>
                    <a:bodyPr/>
                    <a:lstStyle/>
                    <a:p>
                      <a:r>
                        <a:rPr lang="en-US" sz="1600" dirty="0"/>
                        <a:t>06-17-2017</a:t>
                      </a:r>
                    </a:p>
                  </a:txBody>
                  <a:tcPr/>
                </a:tc>
                <a:tc>
                  <a:txBody>
                    <a:bodyPr/>
                    <a:lstStyle/>
                    <a:p>
                      <a:r>
                        <a:rPr lang="en-US" sz="1600" dirty="0"/>
                        <a:t>0</a:t>
                      </a:r>
                    </a:p>
                  </a:txBody>
                  <a:tcPr/>
                </a:tc>
                <a:tc>
                  <a:txBody>
                    <a:bodyPr/>
                    <a:lstStyle/>
                    <a:p>
                      <a:r>
                        <a:rPr lang="en-US" sz="1600" dirty="0"/>
                        <a:t>1</a:t>
                      </a:r>
                    </a:p>
                  </a:txBody>
                  <a:tcPr/>
                </a:tc>
                <a:tc>
                  <a:txBody>
                    <a:bodyPr/>
                    <a:lstStyle/>
                    <a:p>
                      <a:endParaRPr lang="en-US" sz="1600" dirty="0"/>
                    </a:p>
                  </a:txBody>
                  <a:tcPr/>
                </a:tc>
                <a:extLst>
                  <a:ext uri="{0D108BD9-81ED-4DB2-BD59-A6C34878D82A}">
                    <a16:rowId xmlns:a16="http://schemas.microsoft.com/office/drawing/2014/main" val="10002"/>
                  </a:ext>
                </a:extLst>
              </a:tr>
              <a:tr h="720792">
                <a:tc>
                  <a:txBody>
                    <a:bodyPr/>
                    <a:lstStyle/>
                    <a:p>
                      <a:r>
                        <a:rPr lang="en-US" sz="1600" dirty="0"/>
                        <a:t>571827231</a:t>
                      </a:r>
                    </a:p>
                  </a:txBody>
                  <a:tcPr/>
                </a:tc>
                <a:tc>
                  <a:txBody>
                    <a:bodyPr/>
                    <a:lstStyle/>
                    <a:p>
                      <a:r>
                        <a:rPr lang="en-US" sz="1600" dirty="0"/>
                        <a:t>03-15-2009</a:t>
                      </a:r>
                    </a:p>
                  </a:txBody>
                  <a:tcPr/>
                </a:tc>
                <a:tc>
                  <a:txBody>
                    <a:bodyPr/>
                    <a:lstStyle/>
                    <a:p>
                      <a:r>
                        <a:rPr lang="en-US" sz="1600" dirty="0"/>
                        <a:t>0</a:t>
                      </a:r>
                    </a:p>
                  </a:txBody>
                  <a:tcPr/>
                </a:tc>
                <a:tc>
                  <a:txBody>
                    <a:bodyPr/>
                    <a:lstStyle/>
                    <a:p>
                      <a:r>
                        <a:rPr lang="en-US" sz="1600" dirty="0"/>
                        <a:t>0</a:t>
                      </a:r>
                    </a:p>
                  </a:txBody>
                  <a:tcPr/>
                </a:tc>
                <a:tc>
                  <a:txBody>
                    <a:bodyPr/>
                    <a:lstStyle/>
                    <a:p>
                      <a:endParaRPr lang="en-US" sz="1600" dirty="0"/>
                    </a:p>
                  </a:txBody>
                  <a:tcPr/>
                </a:tc>
                <a:extLst>
                  <a:ext uri="{0D108BD9-81ED-4DB2-BD59-A6C34878D82A}">
                    <a16:rowId xmlns:a16="http://schemas.microsoft.com/office/drawing/2014/main" val="10003"/>
                  </a:ext>
                </a:extLst>
              </a:tr>
              <a:tr h="720792">
                <a:tc>
                  <a:txBody>
                    <a:bodyPr/>
                    <a:lstStyle/>
                    <a:p>
                      <a:r>
                        <a:rPr lang="en-US" sz="1600" dirty="0"/>
                        <a:t>238472733</a:t>
                      </a:r>
                    </a:p>
                  </a:txBody>
                  <a:tcPr/>
                </a:tc>
                <a:tc>
                  <a:txBody>
                    <a:bodyPr/>
                    <a:lstStyle/>
                    <a:p>
                      <a:r>
                        <a:rPr lang="en-US" sz="1600" dirty="0"/>
                        <a:t>05-18-2018</a:t>
                      </a:r>
                    </a:p>
                  </a:txBody>
                  <a:tcPr/>
                </a:tc>
                <a:tc>
                  <a:txBody>
                    <a:bodyPr/>
                    <a:lstStyle/>
                    <a:p>
                      <a:r>
                        <a:rPr lang="en-US" sz="1600" dirty="0"/>
                        <a:t>0</a:t>
                      </a:r>
                    </a:p>
                  </a:txBody>
                  <a:tcPr/>
                </a:tc>
                <a:tc>
                  <a:txBody>
                    <a:bodyPr/>
                    <a:lstStyle/>
                    <a:p>
                      <a:r>
                        <a:rPr lang="en-US" sz="1600" dirty="0"/>
                        <a:t>0</a:t>
                      </a:r>
                    </a:p>
                  </a:txBody>
                  <a:tcPr/>
                </a:tc>
                <a:tc>
                  <a:txBody>
                    <a:bodyPr/>
                    <a:lstStyle/>
                    <a:p>
                      <a:endParaRPr lang="en-US" sz="1600" dirty="0"/>
                    </a:p>
                  </a:txBody>
                  <a:tcPr/>
                </a:tc>
                <a:extLst>
                  <a:ext uri="{0D108BD9-81ED-4DB2-BD59-A6C34878D82A}">
                    <a16:rowId xmlns:a16="http://schemas.microsoft.com/office/drawing/2014/main" val="10004"/>
                  </a:ext>
                </a:extLst>
              </a:tr>
            </a:tbl>
          </a:graphicData>
        </a:graphic>
      </p:graphicFrame>
      <p:pic>
        <p:nvPicPr>
          <p:cNvPr id="1026" name="Picture 2" descr="Image result for grumpy cat">
            <a:extLst>
              <a:ext uri="{FF2B5EF4-FFF2-40B4-BE49-F238E27FC236}">
                <a16:creationId xmlns:a16="http://schemas.microsoft.com/office/drawing/2014/main" id="{7B491CAB-3A26-423D-B08C-744DF809A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297" y="2318842"/>
            <a:ext cx="525838" cy="525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rumpy baby">
            <a:extLst>
              <a:ext uri="{FF2B5EF4-FFF2-40B4-BE49-F238E27FC236}">
                <a16:creationId xmlns:a16="http://schemas.microsoft.com/office/drawing/2014/main" id="{7D590A2F-0F16-4045-BB68-42759BCA8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791" y="3003366"/>
            <a:ext cx="404848" cy="6139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bagger">
            <a:extLst>
              <a:ext uri="{FF2B5EF4-FFF2-40B4-BE49-F238E27FC236}">
                <a16:creationId xmlns:a16="http://schemas.microsoft.com/office/drawing/2014/main" id="{0E783675-8422-45F4-99CF-1518F1918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2043" y="3775996"/>
            <a:ext cx="796344" cy="4750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umpkin">
            <a:extLst>
              <a:ext uri="{FF2B5EF4-FFF2-40B4-BE49-F238E27FC236}">
                <a16:creationId xmlns:a16="http://schemas.microsoft.com/office/drawing/2014/main" id="{4C7A02D0-EF35-4B46-A71C-2139D7C81D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048" y="4409742"/>
            <a:ext cx="870730" cy="5794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5A8B032-EE18-48FB-B8A0-4D1F190E39EE}"/>
              </a:ext>
            </a:extLst>
          </p:cNvPr>
          <p:cNvSpPr txBox="1"/>
          <p:nvPr/>
        </p:nvSpPr>
        <p:spPr>
          <a:xfrm>
            <a:off x="199255" y="5283976"/>
            <a:ext cx="5342986" cy="923330"/>
          </a:xfrm>
          <a:prstGeom prst="rect">
            <a:avLst/>
          </a:prstGeom>
        </p:spPr>
        <p:txBody>
          <a:bodyPr wrap="square" rtlCol="0">
            <a:spAutoFit/>
          </a:bodyPr>
          <a:lstStyle/>
          <a:p>
            <a:r>
              <a:rPr lang="en-US" dirty="0"/>
              <a:t>Unclear what a good schema for this image data might look like. Something like above will work, but it is inflexible!</a:t>
            </a:r>
          </a:p>
        </p:txBody>
      </p:sp>
    </p:spTree>
    <p:extLst>
      <p:ext uri="{BB962C8B-B14F-4D97-AF65-F5344CB8AC3E}">
        <p14:creationId xmlns:p14="http://schemas.microsoft.com/office/powerpoint/2010/main" val="121274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p:cNvGrpSpPr/>
          <p:nvPr/>
        </p:nvGrpSpPr>
        <p:grpSpPr>
          <a:xfrm>
            <a:off x="842343" y="115918"/>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872103" y="1061064"/>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sp>
        <p:nvSpPr>
          <p:cNvPr id="37" name="Title 40"/>
          <p:cNvSpPr txBox="1">
            <a:spLocks/>
          </p:cNvSpPr>
          <p:nvPr/>
        </p:nvSpPr>
        <p:spPr>
          <a:xfrm>
            <a:off x="5963139" y="15014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sp>
        <p:nvSpPr>
          <p:cNvPr id="44" name="Right Arrow 43"/>
          <p:cNvSpPr/>
          <p:nvPr/>
        </p:nvSpPr>
        <p:spPr>
          <a:xfrm rot="1433144">
            <a:off x="3325313" y="981165"/>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5" name="Right Arrow 44"/>
          <p:cNvSpPr/>
          <p:nvPr/>
        </p:nvSpPr>
        <p:spPr>
          <a:xfrm rot="976959">
            <a:off x="3235282" y="1737023"/>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6" name="Right Arrow 45"/>
          <p:cNvSpPr/>
          <p:nvPr/>
        </p:nvSpPr>
        <p:spPr>
          <a:xfrm rot="20631410">
            <a:off x="3264982" y="2355898"/>
            <a:ext cx="1123097"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7" name="Right Arrow 46"/>
          <p:cNvSpPr/>
          <p:nvPr/>
        </p:nvSpPr>
        <p:spPr>
          <a:xfrm rot="20444963">
            <a:off x="3158903" y="3075720"/>
            <a:ext cx="1502906"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8" name="Content Placeholder 6"/>
          <p:cNvSpPr txBox="1">
            <a:spLocks/>
          </p:cNvSpPr>
          <p:nvPr/>
        </p:nvSpPr>
        <p:spPr>
          <a:xfrm>
            <a:off x="6881479" y="1627550"/>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Collects and organizes historical data from multiple sources</a:t>
            </a:r>
          </a:p>
        </p:txBody>
      </p:sp>
      <p:grpSp>
        <p:nvGrpSpPr>
          <p:cNvPr id="34" name="Group 33"/>
          <p:cNvGrpSpPr/>
          <p:nvPr/>
        </p:nvGrpSpPr>
        <p:grpSpPr>
          <a:xfrm>
            <a:off x="687036" y="2093343"/>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3" name="Group 32"/>
          <p:cNvGrpSpPr/>
          <p:nvPr/>
        </p:nvGrpSpPr>
        <p:grpSpPr>
          <a:xfrm>
            <a:off x="959291" y="2929560"/>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0" name="Picture 2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
        <p:nvSpPr>
          <p:cNvPr id="60" name="TextBox 59"/>
          <p:cNvSpPr txBox="1"/>
          <p:nvPr/>
        </p:nvSpPr>
        <p:spPr>
          <a:xfrm>
            <a:off x="5894246" y="3519571"/>
            <a:ext cx="6098500" cy="267765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Wingdings" charset="2"/>
              <a:buChar char="Ø"/>
            </a:pPr>
            <a:r>
              <a:rPr lang="en-US" sz="2800" dirty="0"/>
              <a:t>How do we deal with semi-structured and unstructured data?</a:t>
            </a:r>
          </a:p>
          <a:p>
            <a:pPr marL="457200" indent="-457200">
              <a:buFont typeface="Wingdings" charset="2"/>
              <a:buChar char="Ø"/>
            </a:pPr>
            <a:endParaRPr lang="en-US" sz="2800" dirty="0"/>
          </a:p>
          <a:p>
            <a:pPr marL="457200" indent="-457200">
              <a:buFont typeface="Wingdings" charset="2"/>
              <a:buChar char="Ø"/>
            </a:pPr>
            <a:r>
              <a:rPr lang="en-US" sz="2800" dirty="0"/>
              <a:t>Do we really want to force a schema on load?</a:t>
            </a:r>
          </a:p>
        </p:txBody>
      </p:sp>
      <p:sp>
        <p:nvSpPr>
          <p:cNvPr id="61" name="Rectangle 60"/>
          <p:cNvSpPr/>
          <p:nvPr/>
        </p:nvSpPr>
        <p:spPr>
          <a:xfrm>
            <a:off x="564776" y="206916"/>
            <a:ext cx="11170024" cy="6581010"/>
          </a:xfrm>
          <a:prstGeom prst="rect">
            <a:avLst/>
          </a:prstGeom>
          <a:solidFill>
            <a:srgbClr val="FFFFFF">
              <a:alpha val="92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TextBox 61"/>
          <p:cNvSpPr txBox="1"/>
          <p:nvPr/>
        </p:nvSpPr>
        <p:spPr>
          <a:xfrm>
            <a:off x="917128" y="936336"/>
            <a:ext cx="3365471"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t>How do we </a:t>
            </a:r>
            <a:r>
              <a:rPr lang="en-US" sz="2400" b="1" dirty="0"/>
              <a:t>clean</a:t>
            </a:r>
            <a:r>
              <a:rPr lang="en-US" sz="2400" dirty="0"/>
              <a:t> and </a:t>
            </a:r>
            <a:r>
              <a:rPr lang="en-US" sz="2400" b="1" dirty="0"/>
              <a:t>organize</a:t>
            </a:r>
            <a:r>
              <a:rPr lang="en-US" sz="2400" dirty="0"/>
              <a:t> this data?</a:t>
            </a:r>
          </a:p>
        </p:txBody>
      </p:sp>
      <p:pic>
        <p:nvPicPr>
          <p:cNvPr id="39" name="Picture 3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27858" y="1242050"/>
            <a:ext cx="2140999" cy="2372300"/>
          </a:xfrm>
          <a:prstGeom prst="rect">
            <a:avLst/>
          </a:prstGeom>
        </p:spPr>
      </p:pic>
      <p:grpSp>
        <p:nvGrpSpPr>
          <p:cNvPr id="38" name="Group 37"/>
          <p:cNvGrpSpPr/>
          <p:nvPr/>
        </p:nvGrpSpPr>
        <p:grpSpPr>
          <a:xfrm>
            <a:off x="3147058" y="5002318"/>
            <a:ext cx="2650007" cy="1801703"/>
            <a:chOff x="94933" y="4658556"/>
            <a:chExt cx="3138573" cy="2133872"/>
          </a:xfrm>
        </p:grpSpPr>
        <p:pic>
          <p:nvPicPr>
            <p:cNvPr id="40" name="Picture 3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75545" y="5092705"/>
              <a:ext cx="1802486" cy="1232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2" name="TextBox 41"/>
            <p:cNvSpPr txBox="1"/>
            <p:nvPr/>
          </p:nvSpPr>
          <p:spPr>
            <a:xfrm>
              <a:off x="632317" y="4658556"/>
              <a:ext cx="2360263" cy="437423"/>
            </a:xfrm>
            <a:prstGeom prst="rect">
              <a:avLst/>
            </a:prstGeom>
            <a:noFill/>
          </p:spPr>
          <p:txBody>
            <a:bodyPr wrap="none" rtlCol="0">
              <a:spAutoFit/>
            </a:bodyPr>
            <a:lstStyle/>
            <a:p>
              <a:r>
                <a:rPr lang="en-US" dirty="0"/>
                <a:t>Photos &amp; Videos</a:t>
              </a:r>
            </a:p>
          </p:txBody>
        </p:sp>
        <p:pic>
          <p:nvPicPr>
            <p:cNvPr id="43" name="Picture 4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4933" y="5631203"/>
              <a:ext cx="1161225" cy="1161225"/>
            </a:xfrm>
            <a:prstGeom prst="rect">
              <a:avLst/>
            </a:prstGeom>
          </p:spPr>
        </p:pic>
        <p:sp>
          <p:nvSpPr>
            <p:cNvPr id="49" name="Cloud Callout 48"/>
            <p:cNvSpPr/>
            <p:nvPr/>
          </p:nvSpPr>
          <p:spPr>
            <a:xfrm>
              <a:off x="1325353" y="5967522"/>
              <a:ext cx="1755989" cy="723486"/>
            </a:xfrm>
            <a:prstGeom prst="cloudCallout">
              <a:avLst>
                <a:gd name="adj1" fmla="val -18208"/>
                <a:gd name="adj2" fmla="val -62826"/>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0" name="TextBox 49"/>
            <p:cNvSpPr txBox="1"/>
            <p:nvPr/>
          </p:nvSpPr>
          <p:spPr>
            <a:xfrm>
              <a:off x="1239660" y="6111945"/>
              <a:ext cx="1993846" cy="437423"/>
            </a:xfrm>
            <a:prstGeom prst="rect">
              <a:avLst/>
            </a:prstGeom>
            <a:noFill/>
          </p:spPr>
          <p:txBody>
            <a:bodyPr wrap="none" rtlCol="0">
              <a:spAutoFit/>
            </a:bodyPr>
            <a:lstStyle/>
            <a:p>
              <a:r>
                <a:rPr lang="en-US" i="1" dirty="0">
                  <a:latin typeface="Comic Sans MS" charset="0"/>
                  <a:ea typeface="Comic Sans MS" charset="0"/>
                  <a:cs typeface="Comic Sans MS" charset="0"/>
                </a:rPr>
                <a:t>It is Terrible!</a:t>
              </a:r>
            </a:p>
          </p:txBody>
        </p:sp>
      </p:grpSp>
      <p:sp>
        <p:nvSpPr>
          <p:cNvPr id="51" name="Right Arrow 50"/>
          <p:cNvSpPr/>
          <p:nvPr/>
        </p:nvSpPr>
        <p:spPr>
          <a:xfrm rot="19064583">
            <a:off x="3756181" y="3615952"/>
            <a:ext cx="1633421" cy="88770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ETL ?</a:t>
            </a:r>
            <a:endParaRPr lang="en-US" sz="3200" dirty="0"/>
          </a:p>
        </p:txBody>
      </p:sp>
      <p:grpSp>
        <p:nvGrpSpPr>
          <p:cNvPr id="52" name="Group 51"/>
          <p:cNvGrpSpPr/>
          <p:nvPr/>
        </p:nvGrpSpPr>
        <p:grpSpPr>
          <a:xfrm>
            <a:off x="1273289" y="4456316"/>
            <a:ext cx="1928948" cy="1760367"/>
            <a:chOff x="188170" y="3865225"/>
            <a:chExt cx="1928948" cy="1760367"/>
          </a:xfrm>
        </p:grpSpPr>
        <p:grpSp>
          <p:nvGrpSpPr>
            <p:cNvPr id="53" name="Group 52"/>
            <p:cNvGrpSpPr/>
            <p:nvPr/>
          </p:nvGrpSpPr>
          <p:grpSpPr>
            <a:xfrm>
              <a:off x="188170" y="4177241"/>
              <a:ext cx="1814689" cy="1448351"/>
              <a:chOff x="265555" y="4323745"/>
              <a:chExt cx="1814689" cy="1448351"/>
            </a:xfrm>
          </p:grpSpPr>
          <p:pic>
            <p:nvPicPr>
              <p:cNvPr id="55" name="Picture 5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65555" y="4386132"/>
                <a:ext cx="1000967" cy="899099"/>
              </a:xfrm>
              <a:prstGeom prst="rect">
                <a:avLst/>
              </a:prstGeom>
            </p:spPr>
          </p:pic>
          <p:pic>
            <p:nvPicPr>
              <p:cNvPr id="56" name="Picture 55"/>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6574" y="4323745"/>
                <a:ext cx="963670" cy="888057"/>
              </a:xfrm>
              <a:prstGeom prst="rect">
                <a:avLst/>
              </a:prstGeom>
            </p:spPr>
          </p:pic>
          <p:grpSp>
            <p:nvGrpSpPr>
              <p:cNvPr id="57" name="Group 56"/>
              <p:cNvGrpSpPr/>
              <p:nvPr/>
            </p:nvGrpSpPr>
            <p:grpSpPr>
              <a:xfrm>
                <a:off x="637876" y="4986913"/>
                <a:ext cx="1129129" cy="785183"/>
                <a:chOff x="109230" y="5302000"/>
                <a:chExt cx="1731961" cy="1204385"/>
              </a:xfrm>
            </p:grpSpPr>
            <p:pic>
              <p:nvPicPr>
                <p:cNvPr id="58" name="Picture 5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9230" y="5302000"/>
                  <a:ext cx="1628001" cy="1023972"/>
                </a:xfrm>
                <a:prstGeom prst="rect">
                  <a:avLst/>
                </a:prstGeom>
                <a:ln>
                  <a:solidFill>
                    <a:schemeClr val="tx1"/>
                  </a:solidFill>
                </a:ln>
                <a:effectLst>
                  <a:outerShdw blurRad="50800" dist="76200" dir="5400000" algn="t" rotWithShape="0">
                    <a:prstClr val="black">
                      <a:alpha val="40000"/>
                    </a:prstClr>
                  </a:outerShdw>
                </a:effectLst>
              </p:spPr>
            </p:pic>
            <p:pic>
              <p:nvPicPr>
                <p:cNvPr id="59" name="Picture 5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66038" y="5813986"/>
                  <a:ext cx="1075153" cy="692399"/>
                </a:xfrm>
                <a:prstGeom prst="rect">
                  <a:avLst/>
                </a:prstGeom>
                <a:effectLst>
                  <a:outerShdw blurRad="50800" dist="76200" dir="8100000" algn="tr" rotWithShape="0">
                    <a:prstClr val="black">
                      <a:alpha val="40000"/>
                    </a:prstClr>
                  </a:outerShdw>
                </a:effectLst>
              </p:spPr>
            </p:pic>
          </p:grpSp>
        </p:grpSp>
        <p:sp>
          <p:nvSpPr>
            <p:cNvPr id="54" name="TextBox 53"/>
            <p:cNvSpPr txBox="1"/>
            <p:nvPr/>
          </p:nvSpPr>
          <p:spPr>
            <a:xfrm>
              <a:off x="351891" y="3865225"/>
              <a:ext cx="1765227" cy="369332"/>
            </a:xfrm>
            <a:prstGeom prst="rect">
              <a:avLst/>
            </a:prstGeom>
            <a:noFill/>
          </p:spPr>
          <p:txBody>
            <a:bodyPr wrap="none" rtlCol="0">
              <a:spAutoFit/>
            </a:bodyPr>
            <a:lstStyle/>
            <a:p>
              <a:r>
                <a:rPr lang="en-US"/>
                <a:t>Text/Log </a:t>
              </a:r>
              <a:r>
                <a:rPr lang="en-US" dirty="0"/>
                <a:t>Data</a:t>
              </a:r>
            </a:p>
          </p:txBody>
        </p:sp>
      </p:grpSp>
      <p:sp>
        <p:nvSpPr>
          <p:cNvPr id="63" name="TextBox 62"/>
          <p:cNvSpPr txBox="1"/>
          <p:nvPr/>
        </p:nvSpPr>
        <p:spPr>
          <a:xfrm>
            <a:off x="910155" y="2256815"/>
            <a:ext cx="3365471"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r"/>
            <a:r>
              <a:rPr lang="en-US" sz="2400" dirty="0"/>
              <a:t>Depends on use </a:t>
            </a:r>
            <a:r>
              <a:rPr lang="is-IS" sz="2400" dirty="0"/>
              <a:t>…</a:t>
            </a:r>
            <a:endParaRPr lang="en-US" sz="2400" dirty="0"/>
          </a:p>
        </p:txBody>
      </p:sp>
      <p:sp>
        <p:nvSpPr>
          <p:cNvPr id="64" name="TextBox 63"/>
          <p:cNvSpPr txBox="1"/>
          <p:nvPr/>
        </p:nvSpPr>
        <p:spPr>
          <a:xfrm>
            <a:off x="6601915" y="3746842"/>
            <a:ext cx="5144393"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t>How do we </a:t>
            </a:r>
            <a:r>
              <a:rPr lang="en-US" sz="2400" b="1" dirty="0"/>
              <a:t>load</a:t>
            </a:r>
            <a:r>
              <a:rPr lang="en-US" sz="2400" dirty="0"/>
              <a:t> and </a:t>
            </a:r>
            <a:r>
              <a:rPr lang="en-US" sz="2400" b="1" dirty="0"/>
              <a:t>process</a:t>
            </a:r>
            <a:r>
              <a:rPr lang="en-US" sz="2400" dirty="0"/>
              <a:t> this data in a relational system?</a:t>
            </a:r>
          </a:p>
        </p:txBody>
      </p:sp>
      <p:sp>
        <p:nvSpPr>
          <p:cNvPr id="65" name="TextBox 64"/>
          <p:cNvSpPr txBox="1"/>
          <p:nvPr/>
        </p:nvSpPr>
        <p:spPr>
          <a:xfrm>
            <a:off x="7889715" y="4804580"/>
            <a:ext cx="3845085"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r"/>
            <a:r>
              <a:rPr lang="en-US" sz="2400" dirty="0"/>
              <a:t>Depends on use</a:t>
            </a:r>
            <a:r>
              <a:rPr lang="is-IS" sz="2400" dirty="0"/>
              <a:t>…</a:t>
            </a:r>
          </a:p>
          <a:p>
            <a:pPr algn="r"/>
            <a:r>
              <a:rPr lang="is-IS" sz="2400" dirty="0"/>
              <a:t>Can be difficult...</a:t>
            </a:r>
          </a:p>
          <a:p>
            <a:pPr algn="r"/>
            <a:r>
              <a:rPr lang="is-IS" sz="2400" dirty="0"/>
              <a:t>Requires thought...</a:t>
            </a:r>
            <a:endParaRPr lang="en-US" sz="2400" dirty="0"/>
          </a:p>
        </p:txBody>
      </p:sp>
    </p:spTree>
    <p:extLst>
      <p:ext uri="{BB962C8B-B14F-4D97-AF65-F5344CB8AC3E}">
        <p14:creationId xmlns:p14="http://schemas.microsoft.com/office/powerpoint/2010/main" val="40140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5">
                                            <p:bg/>
                                          </p:spTgt>
                                        </p:tgtEl>
                                        <p:attrNameLst>
                                          <p:attrName>style.visibility</p:attrName>
                                        </p:attrNameLst>
                                      </p:cBhvr>
                                      <p:to>
                                        <p:strVal val="visible"/>
                                      </p:to>
                                    </p:set>
                                    <p:animEffect transition="in" filter="fade">
                                      <p:cBhvr>
                                        <p:cTn id="17" dur="500"/>
                                        <p:tgtEl>
                                          <p:spTgt spid="65">
                                            <p:bg/>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5">
                                            <p:txEl>
                                              <p:pRg st="0" end="0"/>
                                            </p:txEl>
                                          </p:spTgt>
                                        </p:tgtEl>
                                        <p:attrNameLst>
                                          <p:attrName>style.visibility</p:attrName>
                                        </p:attrNameLst>
                                      </p:cBhvr>
                                      <p:to>
                                        <p:strVal val="visible"/>
                                      </p:to>
                                    </p:set>
                                    <p:animEffect transition="in" filter="fade">
                                      <p:cBhvr>
                                        <p:cTn id="20" dur="500"/>
                                        <p:tgtEl>
                                          <p:spTgt spid="6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5">
                                            <p:txEl>
                                              <p:pRg st="1" end="1"/>
                                            </p:txEl>
                                          </p:spTgt>
                                        </p:tgtEl>
                                        <p:attrNameLst>
                                          <p:attrName>style.visibility</p:attrName>
                                        </p:attrNameLst>
                                      </p:cBhvr>
                                      <p:to>
                                        <p:strVal val="visible"/>
                                      </p:to>
                                    </p:set>
                                    <p:animEffect transition="in" filter="fade">
                                      <p:cBhvr>
                                        <p:cTn id="25" dur="500"/>
                                        <p:tgtEl>
                                          <p:spTgt spid="6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5">
                                            <p:txEl>
                                              <p:pRg st="2" end="2"/>
                                            </p:txEl>
                                          </p:spTgt>
                                        </p:tgtEl>
                                        <p:attrNameLst>
                                          <p:attrName>style.visibility</p:attrName>
                                        </p:attrNameLst>
                                      </p:cBhvr>
                                      <p:to>
                                        <p:strVal val="visible"/>
                                      </p:to>
                                    </p:set>
                                    <p:animEffect transition="in" filter="fade">
                                      <p:cBhvr>
                                        <p:cTn id="30" dur="500"/>
                                        <p:tgtEl>
                                          <p:spTgt spid="6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build="p" bldLvl="2"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 the Organization</a:t>
            </a:r>
          </a:p>
        </p:txBody>
      </p:sp>
      <p:sp>
        <p:nvSpPr>
          <p:cNvPr id="3" name="Text Placeholder 2"/>
          <p:cNvSpPr>
            <a:spLocks noGrp="1"/>
          </p:cNvSpPr>
          <p:nvPr>
            <p:ph type="body" idx="1"/>
          </p:nvPr>
        </p:nvSpPr>
        <p:spPr/>
        <p:txBody>
          <a:bodyPr/>
          <a:lstStyle/>
          <a:p>
            <a:r>
              <a:rPr lang="en-US" dirty="0"/>
              <a:t>A little bit of buzzword bingo!</a:t>
            </a:r>
          </a:p>
        </p:txBody>
      </p:sp>
      <p:sp>
        <p:nvSpPr>
          <p:cNvPr id="5" name="TextBox 4">
            <a:extLst>
              <a:ext uri="{FF2B5EF4-FFF2-40B4-BE49-F238E27FC236}">
                <a16:creationId xmlns:a16="http://schemas.microsoft.com/office/drawing/2014/main" id="{4AEDA40F-5D13-4C3D-ABAB-B0A6BC890AA9}"/>
              </a:ext>
            </a:extLst>
          </p:cNvPr>
          <p:cNvSpPr txBox="1"/>
          <p:nvPr/>
        </p:nvSpPr>
        <p:spPr>
          <a:xfrm>
            <a:off x="2135927" y="432769"/>
            <a:ext cx="3022406" cy="369332"/>
          </a:xfrm>
          <a:prstGeom prst="rect">
            <a:avLst/>
          </a:prstGeom>
        </p:spPr>
        <p:txBody>
          <a:bodyPr wrap="square" rtlCol="0">
            <a:spAutoFit/>
          </a:bodyPr>
          <a:lstStyle/>
          <a:p>
            <a:r>
              <a:rPr lang="en-US" dirty="0"/>
              <a:t>Operational Data Store</a:t>
            </a:r>
          </a:p>
        </p:txBody>
      </p:sp>
      <p:sp>
        <p:nvSpPr>
          <p:cNvPr id="6" name="TextBox 5">
            <a:extLst>
              <a:ext uri="{FF2B5EF4-FFF2-40B4-BE49-F238E27FC236}">
                <a16:creationId xmlns:a16="http://schemas.microsoft.com/office/drawing/2014/main" id="{FC3C19EA-B4A6-43C8-A74C-825010590C5A}"/>
              </a:ext>
            </a:extLst>
          </p:cNvPr>
          <p:cNvSpPr txBox="1"/>
          <p:nvPr/>
        </p:nvSpPr>
        <p:spPr>
          <a:xfrm>
            <a:off x="3067245" y="1558662"/>
            <a:ext cx="3022406" cy="369332"/>
          </a:xfrm>
          <a:prstGeom prst="rect">
            <a:avLst/>
          </a:prstGeom>
        </p:spPr>
        <p:txBody>
          <a:bodyPr wrap="square" rtlCol="0">
            <a:spAutoFit/>
          </a:bodyPr>
          <a:lstStyle/>
          <a:p>
            <a:r>
              <a:rPr lang="en-US" dirty="0"/>
              <a:t>Data Warehouse</a:t>
            </a:r>
          </a:p>
        </p:txBody>
      </p:sp>
      <p:sp>
        <p:nvSpPr>
          <p:cNvPr id="7" name="TextBox 6">
            <a:extLst>
              <a:ext uri="{FF2B5EF4-FFF2-40B4-BE49-F238E27FC236}">
                <a16:creationId xmlns:a16="http://schemas.microsoft.com/office/drawing/2014/main" id="{7AF93426-EFE0-42B0-A348-206DA9554191}"/>
              </a:ext>
            </a:extLst>
          </p:cNvPr>
          <p:cNvSpPr txBox="1"/>
          <p:nvPr/>
        </p:nvSpPr>
        <p:spPr>
          <a:xfrm>
            <a:off x="5809281" y="2650967"/>
            <a:ext cx="3725607" cy="369332"/>
          </a:xfrm>
          <a:prstGeom prst="rect">
            <a:avLst/>
          </a:prstGeom>
        </p:spPr>
        <p:txBody>
          <a:bodyPr wrap="square" rtlCol="0">
            <a:spAutoFit/>
          </a:bodyPr>
          <a:lstStyle/>
          <a:p>
            <a:r>
              <a:rPr lang="en-US" dirty="0"/>
              <a:t>ETL (Extract, Transform, Load)</a:t>
            </a:r>
          </a:p>
        </p:txBody>
      </p:sp>
      <p:sp>
        <p:nvSpPr>
          <p:cNvPr id="8" name="TextBox 7">
            <a:extLst>
              <a:ext uri="{FF2B5EF4-FFF2-40B4-BE49-F238E27FC236}">
                <a16:creationId xmlns:a16="http://schemas.microsoft.com/office/drawing/2014/main" id="{D37629C1-1F35-4B7B-B3EA-C8DA29BAE9F7}"/>
              </a:ext>
            </a:extLst>
          </p:cNvPr>
          <p:cNvSpPr txBox="1"/>
          <p:nvPr/>
        </p:nvSpPr>
        <p:spPr>
          <a:xfrm>
            <a:off x="1784326" y="5804833"/>
            <a:ext cx="4476871" cy="369332"/>
          </a:xfrm>
          <a:prstGeom prst="rect">
            <a:avLst/>
          </a:prstGeom>
        </p:spPr>
        <p:txBody>
          <a:bodyPr wrap="square" rtlCol="0">
            <a:spAutoFit/>
          </a:bodyPr>
          <a:lstStyle/>
          <a:p>
            <a:r>
              <a:rPr lang="en-US" dirty="0"/>
              <a:t>OLAP (Online Analytics Processing)</a:t>
            </a:r>
          </a:p>
        </p:txBody>
      </p:sp>
      <p:sp>
        <p:nvSpPr>
          <p:cNvPr id="9" name="TextBox 8">
            <a:extLst>
              <a:ext uri="{FF2B5EF4-FFF2-40B4-BE49-F238E27FC236}">
                <a16:creationId xmlns:a16="http://schemas.microsoft.com/office/drawing/2014/main" id="{93DE049A-271F-4990-BB2F-09B977D12C4F}"/>
              </a:ext>
            </a:extLst>
          </p:cNvPr>
          <p:cNvSpPr txBox="1"/>
          <p:nvPr/>
        </p:nvSpPr>
        <p:spPr>
          <a:xfrm>
            <a:off x="7032237" y="5081318"/>
            <a:ext cx="4476871" cy="369332"/>
          </a:xfrm>
          <a:prstGeom prst="rect">
            <a:avLst/>
          </a:prstGeom>
        </p:spPr>
        <p:txBody>
          <a:bodyPr wrap="square" rtlCol="0">
            <a:spAutoFit/>
          </a:bodyPr>
          <a:lstStyle/>
          <a:p>
            <a:r>
              <a:rPr lang="en-US" dirty="0"/>
              <a:t>Star Schema</a:t>
            </a:r>
          </a:p>
        </p:txBody>
      </p:sp>
      <p:sp>
        <p:nvSpPr>
          <p:cNvPr id="10" name="TextBox 9">
            <a:extLst>
              <a:ext uri="{FF2B5EF4-FFF2-40B4-BE49-F238E27FC236}">
                <a16:creationId xmlns:a16="http://schemas.microsoft.com/office/drawing/2014/main" id="{C1ABF8AB-EF45-418F-9320-880833E0693D}"/>
              </a:ext>
            </a:extLst>
          </p:cNvPr>
          <p:cNvSpPr txBox="1"/>
          <p:nvPr/>
        </p:nvSpPr>
        <p:spPr>
          <a:xfrm>
            <a:off x="532551" y="3244334"/>
            <a:ext cx="4476871" cy="369332"/>
          </a:xfrm>
          <a:prstGeom prst="rect">
            <a:avLst/>
          </a:prstGeom>
        </p:spPr>
        <p:txBody>
          <a:bodyPr wrap="square" rtlCol="0">
            <a:spAutoFit/>
          </a:bodyPr>
          <a:lstStyle/>
          <a:p>
            <a:r>
              <a:rPr lang="en-US" dirty="0"/>
              <a:t>Snowflake Schema</a:t>
            </a:r>
          </a:p>
        </p:txBody>
      </p:sp>
      <p:sp>
        <p:nvSpPr>
          <p:cNvPr id="11" name="TextBox 10">
            <a:extLst>
              <a:ext uri="{FF2B5EF4-FFF2-40B4-BE49-F238E27FC236}">
                <a16:creationId xmlns:a16="http://schemas.microsoft.com/office/drawing/2014/main" id="{76435B08-12F8-4F96-A092-DA112974CB62}"/>
              </a:ext>
            </a:extLst>
          </p:cNvPr>
          <p:cNvSpPr txBox="1"/>
          <p:nvPr/>
        </p:nvSpPr>
        <p:spPr>
          <a:xfrm>
            <a:off x="8139754" y="802101"/>
            <a:ext cx="4476871" cy="369332"/>
          </a:xfrm>
          <a:prstGeom prst="rect">
            <a:avLst/>
          </a:prstGeom>
        </p:spPr>
        <p:txBody>
          <a:bodyPr wrap="square" rtlCol="0">
            <a:spAutoFit/>
          </a:bodyPr>
          <a:lstStyle/>
          <a:p>
            <a:r>
              <a:rPr lang="en-US" dirty="0"/>
              <a:t>CUBE</a:t>
            </a:r>
          </a:p>
        </p:txBody>
      </p:sp>
      <p:sp>
        <p:nvSpPr>
          <p:cNvPr id="12" name="TextBox 11">
            <a:extLst>
              <a:ext uri="{FF2B5EF4-FFF2-40B4-BE49-F238E27FC236}">
                <a16:creationId xmlns:a16="http://schemas.microsoft.com/office/drawing/2014/main" id="{E648F6AF-EF6D-427A-80C8-BD383E6BE3D8}"/>
              </a:ext>
            </a:extLst>
          </p:cNvPr>
          <p:cNvSpPr txBox="1"/>
          <p:nvPr/>
        </p:nvSpPr>
        <p:spPr>
          <a:xfrm>
            <a:off x="6480115" y="1573190"/>
            <a:ext cx="4476871" cy="369332"/>
          </a:xfrm>
          <a:prstGeom prst="rect">
            <a:avLst/>
          </a:prstGeom>
        </p:spPr>
        <p:txBody>
          <a:bodyPr wrap="square" rtlCol="0">
            <a:spAutoFit/>
          </a:bodyPr>
          <a:lstStyle/>
          <a:p>
            <a:r>
              <a:rPr lang="en-US" dirty="0"/>
              <a:t>ROLLUP</a:t>
            </a:r>
          </a:p>
        </p:txBody>
      </p:sp>
      <p:sp>
        <p:nvSpPr>
          <p:cNvPr id="13" name="TextBox 12">
            <a:extLst>
              <a:ext uri="{FF2B5EF4-FFF2-40B4-BE49-F238E27FC236}">
                <a16:creationId xmlns:a16="http://schemas.microsoft.com/office/drawing/2014/main" id="{EFE95CE7-52B0-4624-ADBD-EA0B9384B67D}"/>
              </a:ext>
            </a:extLst>
          </p:cNvPr>
          <p:cNvSpPr txBox="1"/>
          <p:nvPr/>
        </p:nvSpPr>
        <p:spPr>
          <a:xfrm>
            <a:off x="9850365" y="1663287"/>
            <a:ext cx="4476871" cy="369332"/>
          </a:xfrm>
          <a:prstGeom prst="rect">
            <a:avLst/>
          </a:prstGeom>
        </p:spPr>
        <p:txBody>
          <a:bodyPr wrap="square" rtlCol="0">
            <a:spAutoFit/>
          </a:bodyPr>
          <a:lstStyle/>
          <a:p>
            <a:r>
              <a:rPr lang="en-US" dirty="0"/>
              <a:t>Drill Down</a:t>
            </a:r>
          </a:p>
        </p:txBody>
      </p:sp>
      <p:sp>
        <p:nvSpPr>
          <p:cNvPr id="14" name="TextBox 13">
            <a:extLst>
              <a:ext uri="{FF2B5EF4-FFF2-40B4-BE49-F238E27FC236}">
                <a16:creationId xmlns:a16="http://schemas.microsoft.com/office/drawing/2014/main" id="{1751994A-4872-43B4-8CFD-02BBF314A61F}"/>
              </a:ext>
            </a:extLst>
          </p:cNvPr>
          <p:cNvSpPr txBox="1"/>
          <p:nvPr/>
        </p:nvSpPr>
        <p:spPr>
          <a:xfrm>
            <a:off x="9270672" y="5620167"/>
            <a:ext cx="4476871" cy="369332"/>
          </a:xfrm>
          <a:prstGeom prst="rect">
            <a:avLst/>
          </a:prstGeom>
        </p:spPr>
        <p:txBody>
          <a:bodyPr wrap="square" rtlCol="0">
            <a:spAutoFit/>
          </a:bodyPr>
          <a:lstStyle/>
          <a:p>
            <a:r>
              <a:rPr lang="en-US" dirty="0"/>
              <a:t>Data Lake</a:t>
            </a:r>
          </a:p>
        </p:txBody>
      </p:sp>
      <p:sp>
        <p:nvSpPr>
          <p:cNvPr id="15" name="TextBox 14">
            <a:extLst>
              <a:ext uri="{FF2B5EF4-FFF2-40B4-BE49-F238E27FC236}">
                <a16:creationId xmlns:a16="http://schemas.microsoft.com/office/drawing/2014/main" id="{7E4F176F-7791-46CE-82EE-B01A9E73F6A3}"/>
              </a:ext>
            </a:extLst>
          </p:cNvPr>
          <p:cNvSpPr txBox="1"/>
          <p:nvPr/>
        </p:nvSpPr>
        <p:spPr>
          <a:xfrm>
            <a:off x="9646304" y="3187636"/>
            <a:ext cx="3725607" cy="369332"/>
          </a:xfrm>
          <a:prstGeom prst="rect">
            <a:avLst/>
          </a:prstGeom>
        </p:spPr>
        <p:txBody>
          <a:bodyPr wrap="square" rtlCol="0">
            <a:spAutoFit/>
          </a:bodyPr>
          <a:lstStyle/>
          <a:p>
            <a:r>
              <a:rPr lang="en-US" dirty="0"/>
              <a:t>Schema on Read</a:t>
            </a:r>
          </a:p>
        </p:txBody>
      </p:sp>
    </p:spTree>
    <p:extLst>
      <p:ext uri="{BB962C8B-B14F-4D97-AF65-F5344CB8AC3E}">
        <p14:creationId xmlns:p14="http://schemas.microsoft.com/office/powerpoint/2010/main" val="703684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80703" y="988343"/>
            <a:ext cx="2000013" cy="2460398"/>
          </a:xfrm>
          <a:prstGeom prst="ellipse">
            <a:avLst/>
          </a:prstGeom>
          <a:ln>
            <a:noFill/>
          </a:ln>
          <a:effectLst>
            <a:softEdge rad="112500"/>
          </a:effectLst>
        </p:spPr>
      </p:pic>
      <p:grpSp>
        <p:nvGrpSpPr>
          <p:cNvPr id="36" name="Group 35"/>
          <p:cNvGrpSpPr/>
          <p:nvPr/>
        </p:nvGrpSpPr>
        <p:grpSpPr>
          <a:xfrm>
            <a:off x="435023" y="115918"/>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464783" y="1061064"/>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sp>
        <p:nvSpPr>
          <p:cNvPr id="37" name="Title 40"/>
          <p:cNvSpPr txBox="1">
            <a:spLocks/>
          </p:cNvSpPr>
          <p:nvPr/>
        </p:nvSpPr>
        <p:spPr>
          <a:xfrm>
            <a:off x="5963139" y="-1391783"/>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sp>
        <p:nvSpPr>
          <p:cNvPr id="44" name="Right Arrow 43"/>
          <p:cNvSpPr/>
          <p:nvPr/>
        </p:nvSpPr>
        <p:spPr>
          <a:xfrm rot="1433144">
            <a:off x="2917993" y="981165"/>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5" name="Right Arrow 44"/>
          <p:cNvSpPr/>
          <p:nvPr/>
        </p:nvSpPr>
        <p:spPr>
          <a:xfrm rot="976959">
            <a:off x="2827962" y="1737023"/>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6" name="Right Arrow 45"/>
          <p:cNvSpPr/>
          <p:nvPr/>
        </p:nvSpPr>
        <p:spPr>
          <a:xfrm rot="20631410">
            <a:off x="2857662" y="2355898"/>
            <a:ext cx="1123097"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7" name="Right Arrow 46"/>
          <p:cNvSpPr/>
          <p:nvPr/>
        </p:nvSpPr>
        <p:spPr>
          <a:xfrm rot="20444963">
            <a:off x="2751583" y="3075720"/>
            <a:ext cx="1502906"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grpSp>
        <p:nvGrpSpPr>
          <p:cNvPr id="34" name="Group 33"/>
          <p:cNvGrpSpPr/>
          <p:nvPr/>
        </p:nvGrpSpPr>
        <p:grpSpPr>
          <a:xfrm>
            <a:off x="279716" y="2093343"/>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3" name="Group 32"/>
          <p:cNvGrpSpPr/>
          <p:nvPr/>
        </p:nvGrpSpPr>
        <p:grpSpPr>
          <a:xfrm>
            <a:off x="551971" y="2929560"/>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
        <p:nvSpPr>
          <p:cNvPr id="62" name="TextBox 61"/>
          <p:cNvSpPr txBox="1"/>
          <p:nvPr/>
        </p:nvSpPr>
        <p:spPr>
          <a:xfrm>
            <a:off x="-4094640" y="936336"/>
            <a:ext cx="3365471"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t>How do we </a:t>
            </a:r>
            <a:r>
              <a:rPr lang="en-US" sz="2400" b="1" dirty="0"/>
              <a:t>clean</a:t>
            </a:r>
            <a:r>
              <a:rPr lang="en-US" sz="2400" dirty="0"/>
              <a:t> and </a:t>
            </a:r>
            <a:r>
              <a:rPr lang="en-US" sz="2400" b="1" dirty="0"/>
              <a:t>organize</a:t>
            </a:r>
            <a:r>
              <a:rPr lang="en-US" sz="2400" dirty="0"/>
              <a:t> this data?</a:t>
            </a:r>
          </a:p>
        </p:txBody>
      </p:sp>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27448" y="2256815"/>
            <a:ext cx="909025" cy="1007231"/>
          </a:xfrm>
          <a:prstGeom prst="rect">
            <a:avLst/>
          </a:prstGeom>
        </p:spPr>
      </p:pic>
      <p:grpSp>
        <p:nvGrpSpPr>
          <p:cNvPr id="38" name="Group 37"/>
          <p:cNvGrpSpPr/>
          <p:nvPr/>
        </p:nvGrpSpPr>
        <p:grpSpPr>
          <a:xfrm>
            <a:off x="2739738" y="5002318"/>
            <a:ext cx="2650007" cy="1801703"/>
            <a:chOff x="94933" y="4658556"/>
            <a:chExt cx="3138573" cy="2133872"/>
          </a:xfrm>
        </p:grpSpPr>
        <p:pic>
          <p:nvPicPr>
            <p:cNvPr id="40" name="Picture 3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5545" y="5092705"/>
              <a:ext cx="1802486" cy="1232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2" name="TextBox 41"/>
            <p:cNvSpPr txBox="1"/>
            <p:nvPr/>
          </p:nvSpPr>
          <p:spPr>
            <a:xfrm>
              <a:off x="632317" y="4658556"/>
              <a:ext cx="2360263" cy="437423"/>
            </a:xfrm>
            <a:prstGeom prst="rect">
              <a:avLst/>
            </a:prstGeom>
            <a:noFill/>
          </p:spPr>
          <p:txBody>
            <a:bodyPr wrap="none" rtlCol="0">
              <a:spAutoFit/>
            </a:bodyPr>
            <a:lstStyle/>
            <a:p>
              <a:r>
                <a:rPr lang="en-US" dirty="0"/>
                <a:t>Photos &amp; Videos</a:t>
              </a:r>
            </a:p>
          </p:txBody>
        </p:sp>
        <p:pic>
          <p:nvPicPr>
            <p:cNvPr id="43" name="Picture 4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4933" y="5631203"/>
              <a:ext cx="1161225" cy="1161225"/>
            </a:xfrm>
            <a:prstGeom prst="rect">
              <a:avLst/>
            </a:prstGeom>
          </p:spPr>
        </p:pic>
        <p:sp>
          <p:nvSpPr>
            <p:cNvPr id="49" name="Cloud Callout 48"/>
            <p:cNvSpPr/>
            <p:nvPr/>
          </p:nvSpPr>
          <p:spPr>
            <a:xfrm>
              <a:off x="1325353" y="5967522"/>
              <a:ext cx="1755989" cy="723486"/>
            </a:xfrm>
            <a:prstGeom prst="cloudCallout">
              <a:avLst>
                <a:gd name="adj1" fmla="val -18208"/>
                <a:gd name="adj2" fmla="val -62826"/>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0" name="TextBox 49"/>
            <p:cNvSpPr txBox="1"/>
            <p:nvPr/>
          </p:nvSpPr>
          <p:spPr>
            <a:xfrm>
              <a:off x="1239660" y="6111945"/>
              <a:ext cx="1993846" cy="437423"/>
            </a:xfrm>
            <a:prstGeom prst="rect">
              <a:avLst/>
            </a:prstGeom>
            <a:noFill/>
          </p:spPr>
          <p:txBody>
            <a:bodyPr wrap="none" rtlCol="0">
              <a:spAutoFit/>
            </a:bodyPr>
            <a:lstStyle/>
            <a:p>
              <a:r>
                <a:rPr lang="en-US" i="1" dirty="0">
                  <a:latin typeface="Comic Sans MS" charset="0"/>
                  <a:ea typeface="Comic Sans MS" charset="0"/>
                  <a:cs typeface="Comic Sans MS" charset="0"/>
                </a:rPr>
                <a:t>It is Terrible!</a:t>
              </a:r>
            </a:p>
          </p:txBody>
        </p:sp>
      </p:grpSp>
      <p:sp>
        <p:nvSpPr>
          <p:cNvPr id="51" name="Right Arrow 50"/>
          <p:cNvSpPr/>
          <p:nvPr/>
        </p:nvSpPr>
        <p:spPr>
          <a:xfrm rot="19064583">
            <a:off x="3348861" y="3615952"/>
            <a:ext cx="1633421" cy="88770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ETL ?</a:t>
            </a:r>
            <a:endParaRPr lang="en-US" sz="3200" dirty="0"/>
          </a:p>
        </p:txBody>
      </p:sp>
      <p:grpSp>
        <p:nvGrpSpPr>
          <p:cNvPr id="52" name="Group 51"/>
          <p:cNvGrpSpPr/>
          <p:nvPr/>
        </p:nvGrpSpPr>
        <p:grpSpPr>
          <a:xfrm>
            <a:off x="865969" y="4456316"/>
            <a:ext cx="1928948" cy="1760367"/>
            <a:chOff x="188170" y="3865225"/>
            <a:chExt cx="1928948" cy="1760367"/>
          </a:xfrm>
        </p:grpSpPr>
        <p:grpSp>
          <p:nvGrpSpPr>
            <p:cNvPr id="53" name="Group 52"/>
            <p:cNvGrpSpPr/>
            <p:nvPr/>
          </p:nvGrpSpPr>
          <p:grpSpPr>
            <a:xfrm>
              <a:off x="188170" y="4177241"/>
              <a:ext cx="1814689" cy="1448351"/>
              <a:chOff x="265555" y="4323745"/>
              <a:chExt cx="1814689" cy="1448351"/>
            </a:xfrm>
          </p:grpSpPr>
          <p:pic>
            <p:nvPicPr>
              <p:cNvPr id="55" name="Picture 5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65555" y="4386132"/>
                <a:ext cx="1000967" cy="899099"/>
              </a:xfrm>
              <a:prstGeom prst="rect">
                <a:avLst/>
              </a:prstGeom>
            </p:spPr>
          </p:pic>
          <p:pic>
            <p:nvPicPr>
              <p:cNvPr id="56" name="Picture 55"/>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6574" y="4323745"/>
                <a:ext cx="963670" cy="888057"/>
              </a:xfrm>
              <a:prstGeom prst="rect">
                <a:avLst/>
              </a:prstGeom>
            </p:spPr>
          </p:pic>
          <p:grpSp>
            <p:nvGrpSpPr>
              <p:cNvPr id="57" name="Group 56"/>
              <p:cNvGrpSpPr/>
              <p:nvPr/>
            </p:nvGrpSpPr>
            <p:grpSpPr>
              <a:xfrm>
                <a:off x="637876" y="4986913"/>
                <a:ext cx="1129129" cy="785183"/>
                <a:chOff x="109230" y="5302000"/>
                <a:chExt cx="1731961" cy="1204385"/>
              </a:xfrm>
            </p:grpSpPr>
            <p:pic>
              <p:nvPicPr>
                <p:cNvPr id="58" name="Picture 5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9230" y="5302000"/>
                  <a:ext cx="1628001" cy="1023972"/>
                </a:xfrm>
                <a:prstGeom prst="rect">
                  <a:avLst/>
                </a:prstGeom>
                <a:ln>
                  <a:solidFill>
                    <a:schemeClr val="tx1"/>
                  </a:solidFill>
                </a:ln>
                <a:effectLst>
                  <a:outerShdw blurRad="50800" dist="76200" dir="5400000" algn="t" rotWithShape="0">
                    <a:prstClr val="black">
                      <a:alpha val="40000"/>
                    </a:prstClr>
                  </a:outerShdw>
                </a:effectLst>
              </p:spPr>
            </p:pic>
            <p:pic>
              <p:nvPicPr>
                <p:cNvPr id="59" name="Picture 5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66038" y="5813986"/>
                  <a:ext cx="1075153" cy="692399"/>
                </a:xfrm>
                <a:prstGeom prst="rect">
                  <a:avLst/>
                </a:prstGeom>
                <a:effectLst>
                  <a:outerShdw blurRad="50800" dist="76200" dir="8100000" algn="tr" rotWithShape="0">
                    <a:prstClr val="black">
                      <a:alpha val="40000"/>
                    </a:prstClr>
                  </a:outerShdw>
                </a:effectLst>
              </p:spPr>
            </p:pic>
          </p:grpSp>
        </p:grpSp>
        <p:sp>
          <p:nvSpPr>
            <p:cNvPr id="54" name="TextBox 53"/>
            <p:cNvSpPr txBox="1"/>
            <p:nvPr/>
          </p:nvSpPr>
          <p:spPr>
            <a:xfrm>
              <a:off x="351891" y="3865225"/>
              <a:ext cx="1765227" cy="369332"/>
            </a:xfrm>
            <a:prstGeom prst="rect">
              <a:avLst/>
            </a:prstGeom>
            <a:noFill/>
          </p:spPr>
          <p:txBody>
            <a:bodyPr wrap="none" rtlCol="0">
              <a:spAutoFit/>
            </a:bodyPr>
            <a:lstStyle/>
            <a:p>
              <a:r>
                <a:rPr lang="en-US"/>
                <a:t>Text/Log </a:t>
              </a:r>
              <a:r>
                <a:rPr lang="en-US" dirty="0"/>
                <a:t>Data</a:t>
              </a:r>
            </a:p>
          </p:txBody>
        </p:sp>
      </p:grpSp>
      <p:sp>
        <p:nvSpPr>
          <p:cNvPr id="63" name="TextBox 62"/>
          <p:cNvSpPr txBox="1"/>
          <p:nvPr/>
        </p:nvSpPr>
        <p:spPr>
          <a:xfrm>
            <a:off x="-4101613" y="2256815"/>
            <a:ext cx="3365471"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r"/>
            <a:r>
              <a:rPr lang="en-US" sz="2400" dirty="0"/>
              <a:t>Depends on use </a:t>
            </a:r>
            <a:r>
              <a:rPr lang="is-IS" sz="2400" dirty="0"/>
              <a:t>…</a:t>
            </a:r>
            <a:endParaRPr lang="en-US" sz="2400" dirty="0"/>
          </a:p>
        </p:txBody>
      </p:sp>
      <p:sp>
        <p:nvSpPr>
          <p:cNvPr id="64" name="TextBox 63"/>
          <p:cNvSpPr txBox="1"/>
          <p:nvPr/>
        </p:nvSpPr>
        <p:spPr>
          <a:xfrm>
            <a:off x="12464922" y="3746842"/>
            <a:ext cx="5144393"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t>How do we </a:t>
            </a:r>
            <a:r>
              <a:rPr lang="en-US" sz="2400" b="1" dirty="0"/>
              <a:t>load</a:t>
            </a:r>
            <a:r>
              <a:rPr lang="en-US" sz="2400" dirty="0"/>
              <a:t> and </a:t>
            </a:r>
            <a:r>
              <a:rPr lang="en-US" sz="2400" b="1" dirty="0"/>
              <a:t>process</a:t>
            </a:r>
            <a:r>
              <a:rPr lang="en-US" sz="2400" dirty="0"/>
              <a:t> this data in a relation system?</a:t>
            </a:r>
          </a:p>
        </p:txBody>
      </p:sp>
      <p:sp>
        <p:nvSpPr>
          <p:cNvPr id="65" name="TextBox 64"/>
          <p:cNvSpPr txBox="1"/>
          <p:nvPr/>
        </p:nvSpPr>
        <p:spPr>
          <a:xfrm>
            <a:off x="13752722" y="4804580"/>
            <a:ext cx="3845085"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r"/>
            <a:r>
              <a:rPr lang="en-US" sz="2400" dirty="0"/>
              <a:t>Depends on use </a:t>
            </a:r>
            <a:r>
              <a:rPr lang="is-IS" sz="2400" dirty="0"/>
              <a:t>…</a:t>
            </a:r>
          </a:p>
          <a:p>
            <a:pPr algn="r"/>
            <a:r>
              <a:rPr lang="is-IS" sz="2400" dirty="0"/>
              <a:t>Can be difficult ...</a:t>
            </a:r>
          </a:p>
          <a:p>
            <a:pPr algn="r"/>
            <a:r>
              <a:rPr lang="is-IS" sz="2400" dirty="0"/>
              <a:t>Requires thought ...</a:t>
            </a:r>
            <a:endParaRPr lang="en-US" sz="2400" dirty="0"/>
          </a:p>
        </p:txBody>
      </p:sp>
      <p:sp>
        <p:nvSpPr>
          <p:cNvPr id="67" name="Title 40"/>
          <p:cNvSpPr txBox="1">
            <a:spLocks/>
          </p:cNvSpPr>
          <p:nvPr/>
        </p:nvSpPr>
        <p:spPr>
          <a:xfrm>
            <a:off x="5963139" y="17493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r>
              <a:rPr lang="en-US" sz="4800" dirty="0"/>
              <a:t>Data Lake</a:t>
            </a:r>
          </a:p>
        </p:txBody>
      </p:sp>
      <p:sp>
        <p:nvSpPr>
          <p:cNvPr id="4" name="Content Placeholder 3"/>
          <p:cNvSpPr>
            <a:spLocks noGrp="1"/>
          </p:cNvSpPr>
          <p:nvPr>
            <p:ph idx="1"/>
          </p:nvPr>
        </p:nvSpPr>
        <p:spPr>
          <a:xfrm>
            <a:off x="6456734" y="1413943"/>
            <a:ext cx="5339034" cy="3588375"/>
          </a:xfrm>
        </p:spPr>
        <p:txBody>
          <a:bodyPr>
            <a:normAutofit/>
          </a:bodyPr>
          <a:lstStyle/>
          <a:p>
            <a:pPr marL="14287" indent="0">
              <a:buNone/>
            </a:pPr>
            <a:r>
              <a:rPr lang="en-US" sz="2400" dirty="0"/>
              <a:t>Store a copy of all the data </a:t>
            </a:r>
          </a:p>
          <a:p>
            <a:r>
              <a:rPr lang="en-US" sz="2400" dirty="0"/>
              <a:t>in one place </a:t>
            </a:r>
          </a:p>
          <a:p>
            <a:r>
              <a:rPr lang="en-US" sz="2400" dirty="0"/>
              <a:t>in its original “natural” form</a:t>
            </a:r>
          </a:p>
          <a:p>
            <a:pPr marL="14287" indent="0">
              <a:buNone/>
            </a:pPr>
            <a:r>
              <a:rPr lang="en-US" sz="2400" dirty="0"/>
              <a:t>Enable data consumers to choose how to transform and use data.</a:t>
            </a:r>
          </a:p>
          <a:p>
            <a:r>
              <a:rPr lang="en-US" sz="2400" i="1" dirty="0"/>
              <a:t>Schema on Read</a:t>
            </a:r>
          </a:p>
        </p:txBody>
      </p:sp>
      <p:sp>
        <p:nvSpPr>
          <p:cNvPr id="69" name="TextBox 68"/>
          <p:cNvSpPr txBox="1"/>
          <p:nvPr/>
        </p:nvSpPr>
        <p:spPr>
          <a:xfrm>
            <a:off x="8175759" y="6396335"/>
            <a:ext cx="4123818" cy="461665"/>
          </a:xfrm>
          <a:prstGeom prst="rect">
            <a:avLst/>
          </a:prstGeom>
          <a:noFill/>
        </p:spPr>
        <p:txBody>
          <a:bodyPr wrap="square" rtlCol="0">
            <a:spAutoFit/>
          </a:bodyPr>
          <a:lstStyle/>
          <a:p>
            <a:r>
              <a:rPr lang="en-US" sz="2400" dirty="0"/>
              <a:t>*</a:t>
            </a:r>
            <a:r>
              <a:rPr lang="en-US" sz="1600" dirty="0"/>
              <a:t>Still being defined</a:t>
            </a:r>
            <a:r>
              <a:rPr lang="is-IS" sz="1600" dirty="0"/>
              <a:t>…</a:t>
            </a:r>
            <a:r>
              <a:rPr lang="is-IS" sz="1200" dirty="0"/>
              <a:t>[Buzzword Disclaimer]</a:t>
            </a:r>
            <a:endParaRPr lang="en-US" sz="1200" dirty="0"/>
          </a:p>
        </p:txBody>
      </p:sp>
      <p:sp>
        <p:nvSpPr>
          <p:cNvPr id="70" name="TextBox 69"/>
          <p:cNvSpPr txBox="1"/>
          <p:nvPr/>
        </p:nvSpPr>
        <p:spPr>
          <a:xfrm>
            <a:off x="8994480" y="382957"/>
            <a:ext cx="402674" cy="707886"/>
          </a:xfrm>
          <a:prstGeom prst="rect">
            <a:avLst/>
          </a:prstGeom>
          <a:noFill/>
        </p:spPr>
        <p:txBody>
          <a:bodyPr wrap="none" rtlCol="0">
            <a:spAutoFit/>
          </a:bodyPr>
          <a:lstStyle/>
          <a:p>
            <a:r>
              <a:rPr lang="en-US" sz="4000" dirty="0"/>
              <a:t>*</a:t>
            </a:r>
          </a:p>
        </p:txBody>
      </p:sp>
      <p:sp>
        <p:nvSpPr>
          <p:cNvPr id="71" name="TextBox 70"/>
          <p:cNvSpPr txBox="1"/>
          <p:nvPr/>
        </p:nvSpPr>
        <p:spPr>
          <a:xfrm>
            <a:off x="7344013" y="5094585"/>
            <a:ext cx="3871943"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r"/>
            <a:r>
              <a:rPr lang="en-US" sz="2400"/>
              <a:t>What could go wrong?</a:t>
            </a:r>
            <a:endParaRPr lang="en-US" sz="2400" dirty="0"/>
          </a:p>
        </p:txBody>
      </p:sp>
    </p:spTree>
    <p:extLst>
      <p:ext uri="{BB962C8B-B14F-4D97-AF65-F5344CB8AC3E}">
        <p14:creationId xmlns:p14="http://schemas.microsoft.com/office/powerpoint/2010/main" val="909982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2450" y="127732"/>
            <a:ext cx="10801350" cy="1325563"/>
          </a:xfrm>
        </p:spPr>
        <p:txBody>
          <a:bodyPr/>
          <a:lstStyle/>
          <a:p>
            <a:r>
              <a:rPr lang="en-US" dirty="0"/>
              <a:t>The Dark Side of Data Lakes</a:t>
            </a:r>
          </a:p>
        </p:txBody>
      </p:sp>
      <p:sp>
        <p:nvSpPr>
          <p:cNvPr id="5" name="Content Placeholder 4"/>
          <p:cNvSpPr>
            <a:spLocks noGrp="1"/>
          </p:cNvSpPr>
          <p:nvPr>
            <p:ph idx="1"/>
          </p:nvPr>
        </p:nvSpPr>
        <p:spPr>
          <a:xfrm>
            <a:off x="893152" y="1396204"/>
            <a:ext cx="10744200" cy="4351339"/>
          </a:xfrm>
        </p:spPr>
        <p:txBody>
          <a:bodyPr>
            <a:normAutofit/>
          </a:bodyPr>
          <a:lstStyle/>
          <a:p>
            <a:r>
              <a:rPr lang="en-US" dirty="0"/>
              <a:t>Cultural shift: </a:t>
            </a:r>
            <a:r>
              <a:rPr lang="en-US" i="1" dirty="0"/>
              <a:t>Curate </a:t>
            </a:r>
            <a:r>
              <a:rPr lang="en-US" i="1" dirty="0">
                <a:sym typeface="Wingdings"/>
              </a:rPr>
              <a:t> </a:t>
            </a:r>
            <a:r>
              <a:rPr lang="en-US" i="1" dirty="0"/>
              <a:t>Save Everything!</a:t>
            </a:r>
          </a:p>
          <a:p>
            <a:pPr lvl="1"/>
            <a:r>
              <a:rPr lang="en-US" dirty="0"/>
              <a:t>Noise begins to dominate signal</a:t>
            </a:r>
          </a:p>
          <a:p>
            <a:r>
              <a:rPr lang="en-US" dirty="0"/>
              <a:t>Limited data governance and planning</a:t>
            </a:r>
          </a:p>
          <a:p>
            <a:pPr marL="457200" lvl="1" indent="0">
              <a:buNone/>
            </a:pPr>
            <a:r>
              <a:rPr lang="en-US" b="1" dirty="0"/>
              <a:t>    Example: </a:t>
            </a:r>
            <a:r>
              <a:rPr lang="en-US" i="1" dirty="0" err="1"/>
              <a:t>hdfs</a:t>
            </a:r>
            <a:r>
              <a:rPr lang="en-US" i="1" dirty="0"/>
              <a:t>://important/joseph_big_file3.csv_with_json</a:t>
            </a:r>
          </a:p>
          <a:p>
            <a:pPr lvl="1"/>
            <a:r>
              <a:rPr lang="en-US" b="1" dirty="0"/>
              <a:t>What</a:t>
            </a:r>
            <a:r>
              <a:rPr lang="en-US" dirty="0"/>
              <a:t> does it contain? </a:t>
            </a:r>
          </a:p>
          <a:p>
            <a:pPr lvl="1"/>
            <a:r>
              <a:rPr lang="en-US" b="1" dirty="0"/>
              <a:t>When</a:t>
            </a:r>
            <a:r>
              <a:rPr lang="en-US" dirty="0"/>
              <a:t> and </a:t>
            </a:r>
            <a:r>
              <a:rPr lang="en-US" b="1" dirty="0"/>
              <a:t>who </a:t>
            </a:r>
            <a:r>
              <a:rPr lang="en-US" dirty="0"/>
              <a:t>created it?</a:t>
            </a:r>
          </a:p>
          <a:p>
            <a:r>
              <a:rPr lang="en-US" dirty="0"/>
              <a:t>No cleaning and verification </a:t>
            </a:r>
            <a:r>
              <a:rPr lang="en-US" dirty="0">
                <a:sym typeface="Wingdings"/>
              </a:rPr>
              <a:t> </a:t>
            </a:r>
            <a:r>
              <a:rPr lang="en-US" dirty="0"/>
              <a:t>lots of dirty data</a:t>
            </a:r>
          </a:p>
          <a:p>
            <a:r>
              <a:rPr lang="en-US" dirty="0"/>
              <a:t>New tools are more complex and old tools no longer work</a:t>
            </a:r>
          </a:p>
        </p:txBody>
      </p:sp>
      <p:pic>
        <p:nvPicPr>
          <p:cNvPr id="6" name="Picture 5"/>
          <p:cNvPicPr>
            <a:picLocks noChangeAspect="1"/>
          </p:cNvPicPr>
          <p:nvPr/>
        </p:nvPicPr>
        <p:blipFill rotWithShape="1">
          <a:blip r:embed="rId2" cstate="screen">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9920891" y="127732"/>
            <a:ext cx="2000013" cy="2460398"/>
          </a:xfrm>
          <a:prstGeom prst="ellipse">
            <a:avLst/>
          </a:prstGeom>
          <a:ln>
            <a:noFill/>
          </a:ln>
          <a:effectLst>
            <a:softEdge rad="112500"/>
          </a:effectLst>
        </p:spPr>
      </p:pic>
      <p:pic>
        <p:nvPicPr>
          <p:cNvPr id="7" name="Picture 6"/>
          <p:cNvPicPr>
            <a:picLocks noChangeAspect="1"/>
          </p:cNvPicPr>
          <p:nvPr/>
        </p:nvPicPr>
        <p:blipFill>
          <a:blip r:embed="rId3"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10067636" y="1396204"/>
            <a:ext cx="909025" cy="1007231"/>
          </a:xfrm>
          <a:prstGeom prst="rect">
            <a:avLst/>
          </a:prstGeom>
        </p:spPr>
      </p:pic>
      <p:sp>
        <p:nvSpPr>
          <p:cNvPr id="8" name="Rounded Rectangle 7"/>
          <p:cNvSpPr/>
          <p:nvPr/>
        </p:nvSpPr>
        <p:spPr>
          <a:xfrm>
            <a:off x="2913530" y="5684790"/>
            <a:ext cx="6409764" cy="81578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a:t>Enter the data scientist</a:t>
            </a:r>
          </a:p>
        </p:txBody>
      </p:sp>
    </p:spTree>
    <p:extLst>
      <p:ext uri="{BB962C8B-B14F-4D97-AF65-F5344CB8AC3E}">
        <p14:creationId xmlns:p14="http://schemas.microsoft.com/office/powerpoint/2010/main" val="125079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1085" y="0"/>
            <a:ext cx="10801350" cy="1325563"/>
          </a:xfrm>
        </p:spPr>
        <p:txBody>
          <a:bodyPr/>
          <a:lstStyle/>
          <a:p>
            <a:r>
              <a:rPr lang="en-US" dirty="0"/>
              <a:t>A Brighter Future for Data Lakes</a:t>
            </a: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547413" y="127731"/>
            <a:ext cx="2373492" cy="2919849"/>
          </a:xfrm>
          <a:prstGeom prst="ellipse">
            <a:avLst/>
          </a:prstGeom>
          <a:ln>
            <a:noFill/>
          </a:ln>
          <a:effectLst>
            <a:softEdge rad="112500"/>
          </a:effectLst>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60057" y="1816660"/>
            <a:ext cx="1015002" cy="1124657"/>
          </a:xfrm>
          <a:prstGeom prst="rect">
            <a:avLst/>
          </a:prstGeom>
        </p:spPr>
      </p:pic>
      <p:sp>
        <p:nvSpPr>
          <p:cNvPr id="8" name="Rounded Rectangle 7"/>
          <p:cNvSpPr/>
          <p:nvPr/>
        </p:nvSpPr>
        <p:spPr>
          <a:xfrm>
            <a:off x="461682" y="1222562"/>
            <a:ext cx="4374776" cy="81578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a:t>Enter the </a:t>
            </a:r>
            <a:r>
              <a:rPr lang="en-US" sz="2800" dirty="0"/>
              <a:t>data scientist</a:t>
            </a:r>
          </a:p>
        </p:txBody>
      </p:sp>
      <p:sp>
        <p:nvSpPr>
          <p:cNvPr id="9" name="Content Placeholder 4"/>
          <p:cNvSpPr txBox="1">
            <a:spLocks/>
          </p:cNvSpPr>
          <p:nvPr/>
        </p:nvSpPr>
        <p:spPr>
          <a:xfrm>
            <a:off x="461061" y="2231169"/>
            <a:ext cx="10515600" cy="4351339"/>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2200"/>
              </a:spcBef>
              <a:buClr>
                <a:schemeClr val="tx1"/>
              </a:buClr>
              <a:buSzPct val="100000"/>
              <a:buFont typeface="Wingdings" charset="2"/>
              <a:buChar char="Ø"/>
              <a:defRPr sz="2800" b="0" i="0" kern="1200">
                <a:solidFill>
                  <a:schemeClr val="tx1"/>
                </a:solidFill>
                <a:uFillTx/>
                <a:latin typeface="+mn-lt"/>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r>
              <a:rPr lang="en-US" dirty="0"/>
              <a:t>Data scientists bring new skills</a:t>
            </a:r>
          </a:p>
          <a:p>
            <a:pPr lvl="1"/>
            <a:r>
              <a:rPr lang="en-US" dirty="0"/>
              <a:t>Distributed data processing and cleaning</a:t>
            </a:r>
          </a:p>
          <a:p>
            <a:pPr lvl="1"/>
            <a:r>
              <a:rPr lang="en-US" dirty="0"/>
              <a:t>Machine learning, computer vision, and statistical sampling</a:t>
            </a:r>
          </a:p>
          <a:p>
            <a:r>
              <a:rPr lang="en-US" dirty="0"/>
              <a:t>Technologies are improving</a:t>
            </a:r>
          </a:p>
          <a:p>
            <a:pPr lvl="1"/>
            <a:r>
              <a:rPr lang="en-US" dirty="0"/>
              <a:t>SQL over large files </a:t>
            </a:r>
          </a:p>
          <a:p>
            <a:pPr lvl="1"/>
            <a:r>
              <a:rPr lang="en-US" dirty="0"/>
              <a:t>Self describing file formats (e.g. Parquet) &amp; catalog managers</a:t>
            </a:r>
          </a:p>
          <a:p>
            <a:r>
              <a:rPr lang="en-US" dirty="0"/>
              <a:t>Organizations are evolving</a:t>
            </a:r>
          </a:p>
          <a:p>
            <a:pPr lvl="1"/>
            <a:r>
              <a:rPr lang="en-US" dirty="0"/>
              <a:t>Tracking data usage and file permissions</a:t>
            </a:r>
          </a:p>
          <a:p>
            <a:pPr lvl="1"/>
            <a:r>
              <a:rPr lang="en-US" dirty="0"/>
              <a:t>New job title: data engineers</a:t>
            </a:r>
          </a:p>
        </p:txBody>
      </p:sp>
    </p:spTree>
    <p:extLst>
      <p:ext uri="{BB962C8B-B14F-4D97-AF65-F5344CB8AC3E}">
        <p14:creationId xmlns:p14="http://schemas.microsoft.com/office/powerpoint/2010/main" val="987333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fade">
                                      <p:cBhvr>
                                        <p:cTn id="4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a:t>
            </a:r>
            <a:r>
              <a:rPr lang="en-US" b="1" dirty="0"/>
              <a:t>store</a:t>
            </a:r>
            <a:r>
              <a:rPr lang="en-US" dirty="0"/>
              <a:t> and </a:t>
            </a:r>
            <a:r>
              <a:rPr lang="en-US" b="1" dirty="0"/>
              <a:t>compute</a:t>
            </a:r>
            <a:r>
              <a:rPr lang="en-US" dirty="0"/>
              <a:t> on </a:t>
            </a:r>
            <a:br>
              <a:rPr lang="en-US" dirty="0"/>
            </a:br>
            <a:r>
              <a:rPr lang="en-US" dirty="0"/>
              <a:t>large unstructured datasets</a:t>
            </a:r>
          </a:p>
        </p:txBody>
      </p:sp>
      <p:sp>
        <p:nvSpPr>
          <p:cNvPr id="3" name="Content Placeholder 2"/>
          <p:cNvSpPr>
            <a:spLocks noGrp="1"/>
          </p:cNvSpPr>
          <p:nvPr>
            <p:ph idx="1"/>
          </p:nvPr>
        </p:nvSpPr>
        <p:spPr>
          <a:xfrm>
            <a:off x="838200" y="1825625"/>
            <a:ext cx="10515600" cy="4837934"/>
          </a:xfrm>
        </p:spPr>
        <p:txBody>
          <a:bodyPr>
            <a:normAutofit/>
          </a:bodyPr>
          <a:lstStyle/>
          <a:p>
            <a:r>
              <a:rPr lang="en-US" dirty="0"/>
              <a:t>Requirements:</a:t>
            </a:r>
          </a:p>
          <a:p>
            <a:pPr lvl="1"/>
            <a:r>
              <a:rPr lang="en-US" dirty="0"/>
              <a:t>Handle very </a:t>
            </a:r>
            <a:r>
              <a:rPr lang="en-US" b="1" dirty="0"/>
              <a:t>large files </a:t>
            </a:r>
            <a:r>
              <a:rPr lang="en-US" dirty="0"/>
              <a:t>s</a:t>
            </a:r>
            <a:r>
              <a:rPr lang="en-US" dirty="0">
                <a:sym typeface="Wingdings"/>
              </a:rPr>
              <a:t>panning </a:t>
            </a:r>
            <a:r>
              <a:rPr lang="en-US" b="1" dirty="0">
                <a:sym typeface="Wingdings"/>
              </a:rPr>
              <a:t>multiple computers</a:t>
            </a:r>
          </a:p>
          <a:p>
            <a:pPr lvl="1"/>
            <a:r>
              <a:rPr lang="en-US" dirty="0">
                <a:sym typeface="Wingdings"/>
              </a:rPr>
              <a:t>Use </a:t>
            </a:r>
            <a:r>
              <a:rPr lang="en-US" b="1" dirty="0">
                <a:sym typeface="Wingdings"/>
              </a:rPr>
              <a:t>cheap</a:t>
            </a:r>
            <a:r>
              <a:rPr lang="en-US" dirty="0">
                <a:sym typeface="Wingdings"/>
              </a:rPr>
              <a:t> commodity devices that </a:t>
            </a:r>
            <a:r>
              <a:rPr lang="en-US" b="1" dirty="0">
                <a:sym typeface="Wingdings"/>
              </a:rPr>
              <a:t>fail frequently</a:t>
            </a:r>
          </a:p>
          <a:p>
            <a:pPr lvl="1"/>
            <a:r>
              <a:rPr lang="en-US" b="1" dirty="0">
                <a:sym typeface="Wingdings"/>
              </a:rPr>
              <a:t>Distributed data processing </a:t>
            </a:r>
            <a:r>
              <a:rPr lang="en-US" dirty="0">
                <a:sym typeface="Wingdings"/>
              </a:rPr>
              <a:t>quickly and </a:t>
            </a:r>
            <a:r>
              <a:rPr lang="en-US" b="1" dirty="0">
                <a:sym typeface="Wingdings"/>
              </a:rPr>
              <a:t>easily</a:t>
            </a:r>
          </a:p>
          <a:p>
            <a:r>
              <a:rPr lang="en-US" dirty="0">
                <a:sym typeface="Wingdings"/>
              </a:rPr>
              <a:t>Solutions:</a:t>
            </a:r>
          </a:p>
          <a:p>
            <a:pPr lvl="1"/>
            <a:r>
              <a:rPr lang="en-US" b="1" dirty="0">
                <a:sym typeface="Wingdings"/>
              </a:rPr>
              <a:t>Distributed file systems </a:t>
            </a:r>
            <a:r>
              <a:rPr lang="en-US" dirty="0">
                <a:sym typeface="Wingdings"/>
              </a:rPr>
              <a:t> spread data over multiple machines</a:t>
            </a:r>
          </a:p>
          <a:p>
            <a:pPr lvl="2"/>
            <a:r>
              <a:rPr lang="en-US" dirty="0">
                <a:sym typeface="Wingdings"/>
              </a:rPr>
              <a:t>Assume machine </a:t>
            </a:r>
            <a:r>
              <a:rPr lang="en-US" b="1" dirty="0">
                <a:sym typeface="Wingdings"/>
              </a:rPr>
              <a:t>failure</a:t>
            </a:r>
            <a:r>
              <a:rPr lang="en-US" dirty="0">
                <a:sym typeface="Wingdings"/>
              </a:rPr>
              <a:t> is common  </a:t>
            </a:r>
            <a:r>
              <a:rPr lang="en-US" b="1" dirty="0">
                <a:sym typeface="Wingdings"/>
              </a:rPr>
              <a:t>redundancy </a:t>
            </a:r>
          </a:p>
          <a:p>
            <a:pPr lvl="1"/>
            <a:r>
              <a:rPr lang="en-US" b="1" dirty="0">
                <a:sym typeface="Wingdings"/>
              </a:rPr>
              <a:t>Distributed computing  </a:t>
            </a:r>
            <a:r>
              <a:rPr lang="en-US" dirty="0">
                <a:sym typeface="Wingdings"/>
              </a:rPr>
              <a:t>load and process files on multiple machines concurrently</a:t>
            </a:r>
          </a:p>
          <a:p>
            <a:pPr lvl="2"/>
            <a:r>
              <a:rPr lang="en-US" dirty="0">
                <a:sym typeface="Wingdings"/>
              </a:rPr>
              <a:t>Assume machine </a:t>
            </a:r>
            <a:r>
              <a:rPr lang="en-US" b="1" dirty="0">
                <a:sym typeface="Wingdings"/>
              </a:rPr>
              <a:t>failure</a:t>
            </a:r>
            <a:r>
              <a:rPr lang="en-US" dirty="0">
                <a:sym typeface="Wingdings"/>
              </a:rPr>
              <a:t> is common  </a:t>
            </a:r>
            <a:r>
              <a:rPr lang="en-US" b="1" dirty="0">
                <a:sym typeface="Wingdings"/>
              </a:rPr>
              <a:t>redundancy </a:t>
            </a:r>
          </a:p>
          <a:p>
            <a:pPr lvl="2"/>
            <a:r>
              <a:rPr lang="en-US" b="1" dirty="0"/>
              <a:t>Functional programming </a:t>
            </a:r>
            <a:r>
              <a:rPr lang="en-US" dirty="0"/>
              <a:t>computational pattern </a:t>
            </a:r>
            <a:r>
              <a:rPr lang="en-US" dirty="0">
                <a:sym typeface="Wingdings"/>
              </a:rPr>
              <a:t> </a:t>
            </a:r>
            <a:r>
              <a:rPr lang="en-US" b="1" dirty="0"/>
              <a:t>parallelism</a:t>
            </a:r>
          </a:p>
        </p:txBody>
      </p:sp>
    </p:spTree>
    <p:extLst>
      <p:ext uri="{BB962C8B-B14F-4D97-AF65-F5344CB8AC3E}">
        <p14:creationId xmlns:p14="http://schemas.microsoft.com/office/powerpoint/2010/main" val="87588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8000" dirty="0"/>
              <a:t>Distributed File Systems</a:t>
            </a:r>
            <a:br>
              <a:rPr lang="en-US" sz="8000" dirty="0"/>
            </a:br>
            <a:r>
              <a:rPr lang="en-US" dirty="0"/>
              <a:t>Storing very large files</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0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1519289" y="269549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5" name="TextBox 4"/>
          <p:cNvSpPr txBox="1"/>
          <p:nvPr/>
        </p:nvSpPr>
        <p:spPr>
          <a:xfrm>
            <a:off x="3837567" y="2856155"/>
            <a:ext cx="6898166" cy="1569660"/>
          </a:xfrm>
          <a:prstGeom prst="rect">
            <a:avLst/>
          </a:prstGeom>
        </p:spPr>
        <p:txBody>
          <a:bodyPr wrap="square" rtlCol="0">
            <a:spAutoFit/>
          </a:bodyPr>
          <a:lstStyle/>
          <a:p>
            <a:r>
              <a:rPr lang="en-US" sz="3200" dirty="0"/>
              <a:t>How do we </a:t>
            </a:r>
            <a:r>
              <a:rPr lang="en-US" sz="3200" b="1" dirty="0"/>
              <a:t>store</a:t>
            </a:r>
            <a:r>
              <a:rPr lang="en-US" sz="3200" dirty="0"/>
              <a:t> and </a:t>
            </a:r>
            <a:r>
              <a:rPr lang="en-US" sz="3200" b="1" dirty="0"/>
              <a:t>access</a:t>
            </a:r>
            <a:r>
              <a:rPr lang="en-US" sz="3200" dirty="0"/>
              <a:t> very </a:t>
            </a:r>
            <a:r>
              <a:rPr lang="en-US" sz="3200" b="1" dirty="0"/>
              <a:t>large files </a:t>
            </a:r>
            <a:r>
              <a:rPr lang="en-US" sz="3200"/>
              <a:t>across </a:t>
            </a:r>
            <a:r>
              <a:rPr lang="en-US" sz="3200" b="1"/>
              <a:t>cheap</a:t>
            </a:r>
            <a:r>
              <a:rPr lang="en-US" sz="3200"/>
              <a:t> </a:t>
            </a:r>
            <a:r>
              <a:rPr lang="en-US" sz="3200" dirty="0"/>
              <a:t>commodity devices ?</a:t>
            </a:r>
          </a:p>
        </p:txBody>
      </p:sp>
    </p:spTree>
    <p:extLst>
      <p:ext uri="{BB962C8B-B14F-4D97-AF65-F5344CB8AC3E}">
        <p14:creationId xmlns:p14="http://schemas.microsoft.com/office/powerpoint/2010/main" val="30552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1356" y="1681616"/>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9" name="Rectangle 8"/>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10" name="Rectangle 9"/>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11" name="Rectangle 10"/>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12" name="Rectangle 11"/>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Tree>
    <p:extLst>
      <p:ext uri="{BB962C8B-B14F-4D97-AF65-F5344CB8AC3E}">
        <p14:creationId xmlns:p14="http://schemas.microsoft.com/office/powerpoint/2010/main" val="968113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26" name="Rectangle 25"/>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31" name="Rectangle 30"/>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32" name="Rectangle 31"/>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14" name="Rectangle 13"/>
          <p:cNvSpPr/>
          <p:nvPr/>
        </p:nvSpPr>
        <p:spPr>
          <a:xfrm>
            <a:off x="6017860" y="1683286"/>
            <a:ext cx="1083999" cy="1083999"/>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15" name="Rectangle 14"/>
          <p:cNvSpPr/>
          <p:nvPr/>
        </p:nvSpPr>
        <p:spPr>
          <a:xfrm>
            <a:off x="4930978" y="2765615"/>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16" name="Folded Corner 15"/>
          <p:cNvSpPr/>
          <p:nvPr/>
        </p:nvSpPr>
        <p:spPr>
          <a:xfrm>
            <a:off x="6013723" y="2765615"/>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3" name="Rectangle 22"/>
          <p:cNvSpPr/>
          <p:nvPr/>
        </p:nvSpPr>
        <p:spPr>
          <a:xfrm>
            <a:off x="6017860" y="1683273"/>
            <a:ext cx="1083999" cy="1083999"/>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4" name="Rectangle 23"/>
          <p:cNvSpPr/>
          <p:nvPr/>
        </p:nvSpPr>
        <p:spPr>
          <a:xfrm>
            <a:off x="4930978" y="2765602"/>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5" name="Folded Corner 24"/>
          <p:cNvSpPr/>
          <p:nvPr/>
        </p:nvSpPr>
        <p:spPr>
          <a:xfrm>
            <a:off x="6013723" y="2765602"/>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8" name="Rectangle 27"/>
          <p:cNvSpPr/>
          <p:nvPr/>
        </p:nvSpPr>
        <p:spPr>
          <a:xfrm>
            <a:off x="6013723" y="1683273"/>
            <a:ext cx="1083999" cy="1083999"/>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9" name="Rectangle 28"/>
          <p:cNvSpPr/>
          <p:nvPr/>
        </p:nvSpPr>
        <p:spPr>
          <a:xfrm>
            <a:off x="4926841" y="2765602"/>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30" name="Folded Corner 29"/>
          <p:cNvSpPr/>
          <p:nvPr/>
        </p:nvSpPr>
        <p:spPr>
          <a:xfrm>
            <a:off x="6009586" y="2765602"/>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13" name="Rectangle 12"/>
          <p:cNvSpPr/>
          <p:nvPr/>
        </p:nvSpPr>
        <p:spPr>
          <a:xfrm>
            <a:off x="4930978" y="1681616"/>
            <a:ext cx="1083999" cy="1083999"/>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2" name="Rectangle 21"/>
          <p:cNvSpPr/>
          <p:nvPr/>
        </p:nvSpPr>
        <p:spPr>
          <a:xfrm>
            <a:off x="4930978" y="1681603"/>
            <a:ext cx="1083999" cy="1083999"/>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7" name="Rectangle 26"/>
          <p:cNvSpPr/>
          <p:nvPr/>
        </p:nvSpPr>
        <p:spPr>
          <a:xfrm>
            <a:off x="4926841" y="1681603"/>
            <a:ext cx="1083999" cy="1083999"/>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5" name="TextBox 4"/>
          <p:cNvSpPr txBox="1"/>
          <p:nvPr/>
        </p:nvSpPr>
        <p:spPr>
          <a:xfrm>
            <a:off x="7199912" y="1796106"/>
            <a:ext cx="4867038" cy="1938992"/>
          </a:xfrm>
          <a:prstGeom prst="rect">
            <a:avLst/>
          </a:prstGeom>
        </p:spPr>
        <p:txBody>
          <a:bodyPr wrap="none" rtlCol="0">
            <a:spAutoFit/>
          </a:bodyPr>
          <a:lstStyle/>
          <a:p>
            <a:pPr marL="342900" indent="-342900">
              <a:buFont typeface="Wingdings" charset="2"/>
              <a:buChar char="Ø"/>
            </a:pPr>
            <a:r>
              <a:rPr lang="en-US" sz="2400" dirty="0"/>
              <a:t>Split the file into smaller parts.</a:t>
            </a:r>
          </a:p>
          <a:p>
            <a:pPr marL="342900" indent="-342900">
              <a:buFont typeface="Wingdings" charset="2"/>
              <a:buChar char="Ø"/>
            </a:pPr>
            <a:r>
              <a:rPr lang="en-US" sz="2400" dirty="0"/>
              <a:t>How?</a:t>
            </a:r>
          </a:p>
          <a:p>
            <a:pPr marL="800100" lvl="1" indent="-342900">
              <a:buFont typeface="Wingdings" charset="2"/>
              <a:buChar char="Ø"/>
            </a:pPr>
            <a:r>
              <a:rPr lang="en-US" sz="2400" dirty="0"/>
              <a:t>Ideally at record </a:t>
            </a:r>
            <a:br>
              <a:rPr lang="en-US" sz="2400" dirty="0"/>
            </a:br>
            <a:r>
              <a:rPr lang="en-US" sz="2400" dirty="0"/>
              <a:t>boundaries</a:t>
            </a:r>
          </a:p>
          <a:p>
            <a:pPr marL="800100" lvl="1" indent="-342900">
              <a:buFont typeface="Wingdings" charset="2"/>
              <a:buChar char="Ø"/>
            </a:pPr>
            <a:r>
              <a:rPr lang="en-US" sz="2400" dirty="0"/>
              <a:t>What if records are big?</a:t>
            </a:r>
          </a:p>
        </p:txBody>
      </p:sp>
    </p:spTree>
    <p:extLst>
      <p:ext uri="{BB962C8B-B14F-4D97-AF65-F5344CB8AC3E}">
        <p14:creationId xmlns:p14="http://schemas.microsoft.com/office/powerpoint/2010/main" val="205780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27" name="Rectangle 26"/>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32" name="Rectangle 31"/>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33" name="Rectangle 32"/>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15" name="Rectangle 14"/>
          <p:cNvSpPr/>
          <p:nvPr/>
        </p:nvSpPr>
        <p:spPr>
          <a:xfrm>
            <a:off x="4930978" y="2765615"/>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16" name="Folded Corner 15"/>
          <p:cNvSpPr/>
          <p:nvPr/>
        </p:nvSpPr>
        <p:spPr>
          <a:xfrm>
            <a:off x="6013723" y="2765615"/>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4" name="Rectangle 23"/>
          <p:cNvSpPr/>
          <p:nvPr/>
        </p:nvSpPr>
        <p:spPr>
          <a:xfrm>
            <a:off x="4930978" y="2765602"/>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5" name="Folded Corner 24"/>
          <p:cNvSpPr/>
          <p:nvPr/>
        </p:nvSpPr>
        <p:spPr>
          <a:xfrm>
            <a:off x="6013723" y="2765602"/>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9" name="Rectangle 28"/>
          <p:cNvSpPr/>
          <p:nvPr/>
        </p:nvSpPr>
        <p:spPr>
          <a:xfrm>
            <a:off x="4926841" y="2765602"/>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30" name="Folded Corner 29"/>
          <p:cNvSpPr/>
          <p:nvPr/>
        </p:nvSpPr>
        <p:spPr>
          <a:xfrm>
            <a:off x="6009586" y="2765602"/>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1" name="Rectangle 20"/>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6" name="Rectangle 25"/>
          <p:cNvSpPr>
            <a:spLocks noChangeAspect="1"/>
          </p:cNvSpPr>
          <p:nvPr/>
        </p:nvSpPr>
        <p:spPr>
          <a:xfrm>
            <a:off x="6458140"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1" name="Rectangle 30"/>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14" name="Rectangle 13"/>
          <p:cNvSpPr/>
          <p:nvPr/>
        </p:nvSpPr>
        <p:spPr>
          <a:xfrm>
            <a:off x="6017860" y="1683286"/>
            <a:ext cx="1083999" cy="1083999"/>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3" name="Rectangle 22"/>
          <p:cNvSpPr/>
          <p:nvPr/>
        </p:nvSpPr>
        <p:spPr>
          <a:xfrm>
            <a:off x="6017860" y="1683273"/>
            <a:ext cx="1083999" cy="1083999"/>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8" name="Rectangle 27"/>
          <p:cNvSpPr/>
          <p:nvPr/>
        </p:nvSpPr>
        <p:spPr>
          <a:xfrm>
            <a:off x="6013723" y="1683273"/>
            <a:ext cx="1083999" cy="1083999"/>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Tree>
    <p:extLst>
      <p:ext uri="{BB962C8B-B14F-4D97-AF65-F5344CB8AC3E}">
        <p14:creationId xmlns:p14="http://schemas.microsoft.com/office/powerpoint/2010/main" val="259035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28" name="Rectangle 27"/>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33" name="Rectangle 32"/>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34" name="Rectangle 33"/>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16" name="Folded Corner 15"/>
          <p:cNvSpPr/>
          <p:nvPr/>
        </p:nvSpPr>
        <p:spPr>
          <a:xfrm>
            <a:off x="6013723" y="2765615"/>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5" name="Folded Corner 24"/>
          <p:cNvSpPr/>
          <p:nvPr/>
        </p:nvSpPr>
        <p:spPr>
          <a:xfrm>
            <a:off x="6013723" y="2765602"/>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30" name="Folded Corner 29"/>
          <p:cNvSpPr/>
          <p:nvPr/>
        </p:nvSpPr>
        <p:spPr>
          <a:xfrm>
            <a:off x="6009586" y="2765602"/>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1" name="Rectangle 20"/>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6" name="Rectangle 25"/>
          <p:cNvSpPr>
            <a:spLocks noChangeAspect="1"/>
          </p:cNvSpPr>
          <p:nvPr/>
        </p:nvSpPr>
        <p:spPr>
          <a:xfrm>
            <a:off x="6458140"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1" name="Rectangle 30"/>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2" name="Rectangle 21"/>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7" name="Rectangle 26"/>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32" name="Rectangle 31"/>
          <p:cNvSpPr>
            <a:spLocks noChangeAspect="1"/>
          </p:cNvSpPr>
          <p:nvPr/>
        </p:nvSpPr>
        <p:spPr>
          <a:xfrm>
            <a:off x="2093960"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15" name="Rectangle 14"/>
          <p:cNvSpPr/>
          <p:nvPr/>
        </p:nvSpPr>
        <p:spPr>
          <a:xfrm>
            <a:off x="4930978" y="2765615"/>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4" name="Rectangle 23"/>
          <p:cNvSpPr/>
          <p:nvPr/>
        </p:nvSpPr>
        <p:spPr>
          <a:xfrm>
            <a:off x="4930978" y="2765602"/>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9" name="Rectangle 28"/>
          <p:cNvSpPr/>
          <p:nvPr/>
        </p:nvSpPr>
        <p:spPr>
          <a:xfrm>
            <a:off x="4926841" y="2765602"/>
            <a:ext cx="1083999" cy="1083999"/>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Tree>
    <p:extLst>
      <p:ext uri="{BB962C8B-B14F-4D97-AF65-F5344CB8AC3E}">
        <p14:creationId xmlns:p14="http://schemas.microsoft.com/office/powerpoint/2010/main" val="244367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1996290" y="882934"/>
            <a:ext cx="7981008" cy="4076706"/>
            <a:chOff x="416184" y="3941823"/>
            <a:chExt cx="2566178" cy="1310806"/>
          </a:xfrm>
        </p:grpSpPr>
        <p:grpSp>
          <p:nvGrpSpPr>
            <p:cNvPr id="19" name="Group 18"/>
            <p:cNvGrpSpPr/>
            <p:nvPr/>
          </p:nvGrpSpPr>
          <p:grpSpPr>
            <a:xfrm>
              <a:off x="1814311" y="3941823"/>
              <a:ext cx="1168051" cy="1203613"/>
              <a:chOff x="1707869" y="4987970"/>
              <a:chExt cx="1168051" cy="1203613"/>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707869" y="4987970"/>
                <a:ext cx="1168051" cy="326572"/>
              </a:xfrm>
              <a:prstGeom prst="rect">
                <a:avLst/>
              </a:prstGeom>
              <a:noFill/>
            </p:spPr>
            <p:txBody>
              <a:bodyPr wrap="none" rtlCol="0">
                <a:spAutoFit/>
              </a:bodyPr>
              <a:lstStyle/>
              <a:p>
                <a:pPr algn="ctr"/>
                <a:r>
                  <a:rPr lang="en-US" sz="6000"/>
                  <a:t>Inventory</a:t>
                </a:r>
                <a:endParaRPr lang="en-US" sz="6000" dirty="0"/>
              </a:p>
            </p:txBody>
          </p:sp>
        </p:gr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sp>
        <p:nvSpPr>
          <p:cNvPr id="6" name="TextBox 5"/>
          <p:cNvSpPr txBox="1"/>
          <p:nvPr/>
        </p:nvSpPr>
        <p:spPr>
          <a:xfrm>
            <a:off x="1205345" y="5391954"/>
            <a:ext cx="9850582" cy="461665"/>
          </a:xfrm>
          <a:prstGeom prst="rect">
            <a:avLst/>
          </a:prstGeom>
        </p:spPr>
        <p:txBody>
          <a:bodyPr wrap="square" rtlCol="0">
            <a:spAutoFit/>
          </a:bodyPr>
          <a:lstStyle/>
          <a:p>
            <a:pPr algn="ctr"/>
            <a:r>
              <a:rPr lang="en-US" sz="2400" dirty="0"/>
              <a:t>How we like to think of data in the organization</a:t>
            </a:r>
          </a:p>
        </p:txBody>
      </p:sp>
    </p:spTree>
    <p:extLst>
      <p:ext uri="{BB962C8B-B14F-4D97-AF65-F5344CB8AC3E}">
        <p14:creationId xmlns:p14="http://schemas.microsoft.com/office/powerpoint/2010/main" val="1544910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29" name="Rectangle 28"/>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34" name="Rectangle 33"/>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35" name="Rectangle 34"/>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16" name="Folded Corner 15"/>
          <p:cNvSpPr/>
          <p:nvPr/>
        </p:nvSpPr>
        <p:spPr>
          <a:xfrm>
            <a:off x="6013723" y="2765615"/>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5" name="Folded Corner 24"/>
          <p:cNvSpPr/>
          <p:nvPr/>
        </p:nvSpPr>
        <p:spPr>
          <a:xfrm>
            <a:off x="6013723" y="2765602"/>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30" name="Folded Corner 29"/>
          <p:cNvSpPr/>
          <p:nvPr/>
        </p:nvSpPr>
        <p:spPr>
          <a:xfrm>
            <a:off x="6009586" y="2765602"/>
            <a:ext cx="1088136" cy="1083999"/>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1" name="Rectangle 20"/>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6" name="Rectangle 25"/>
          <p:cNvSpPr>
            <a:spLocks noChangeAspect="1"/>
          </p:cNvSpPr>
          <p:nvPr/>
        </p:nvSpPr>
        <p:spPr>
          <a:xfrm>
            <a:off x="6458140"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1" name="Rectangle 30"/>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2" name="Rectangle 21"/>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7" name="Rectangle 26"/>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32" name="Rectangle 31"/>
          <p:cNvSpPr>
            <a:spLocks noChangeAspect="1"/>
          </p:cNvSpPr>
          <p:nvPr/>
        </p:nvSpPr>
        <p:spPr>
          <a:xfrm>
            <a:off x="2093960"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3" name="Rectangle 22"/>
          <p:cNvSpPr>
            <a:spLocks noChangeAspect="1"/>
          </p:cNvSpPr>
          <p:nvPr/>
        </p:nvSpPr>
        <p:spPr>
          <a:xfrm>
            <a:off x="7280482"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8" name="Rectangle 27"/>
          <p:cNvSpPr>
            <a:spLocks noChangeAspect="1"/>
          </p:cNvSpPr>
          <p:nvPr/>
        </p:nvSpPr>
        <p:spPr>
          <a:xfrm>
            <a:off x="4269996" y="5617990"/>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33" name="Rectangle 32"/>
          <p:cNvSpPr>
            <a:spLocks noChangeAspect="1"/>
          </p:cNvSpPr>
          <p:nvPr/>
        </p:nvSpPr>
        <p:spPr>
          <a:xfrm>
            <a:off x="2932721"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Tree>
    <p:extLst>
      <p:ext uri="{BB962C8B-B14F-4D97-AF65-F5344CB8AC3E}">
        <p14:creationId xmlns:p14="http://schemas.microsoft.com/office/powerpoint/2010/main" val="2063575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30" name="Rectangle 29"/>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35" name="Rectangle 34"/>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36" name="Rectangle 35"/>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21" name="Rectangle 20"/>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6" name="Rectangle 25"/>
          <p:cNvSpPr>
            <a:spLocks noChangeAspect="1"/>
          </p:cNvSpPr>
          <p:nvPr/>
        </p:nvSpPr>
        <p:spPr>
          <a:xfrm>
            <a:off x="6458140"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1" name="Rectangle 30"/>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2" name="Rectangle 21"/>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7" name="Rectangle 26"/>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32" name="Rectangle 31"/>
          <p:cNvSpPr>
            <a:spLocks noChangeAspect="1"/>
          </p:cNvSpPr>
          <p:nvPr/>
        </p:nvSpPr>
        <p:spPr>
          <a:xfrm>
            <a:off x="2093960"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3" name="Rectangle 22"/>
          <p:cNvSpPr>
            <a:spLocks noChangeAspect="1"/>
          </p:cNvSpPr>
          <p:nvPr/>
        </p:nvSpPr>
        <p:spPr>
          <a:xfrm>
            <a:off x="7280482"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8" name="Rectangle 27"/>
          <p:cNvSpPr>
            <a:spLocks noChangeAspect="1"/>
          </p:cNvSpPr>
          <p:nvPr/>
        </p:nvSpPr>
        <p:spPr>
          <a:xfrm>
            <a:off x="4269996" y="5617990"/>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33" name="Rectangle 32"/>
          <p:cNvSpPr>
            <a:spLocks noChangeAspect="1"/>
          </p:cNvSpPr>
          <p:nvPr/>
        </p:nvSpPr>
        <p:spPr>
          <a:xfrm>
            <a:off x="2932721"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4" name="Folded Corner 23"/>
          <p:cNvSpPr>
            <a:spLocks noChangeAspect="1"/>
          </p:cNvSpPr>
          <p:nvPr/>
        </p:nvSpPr>
        <p:spPr>
          <a:xfrm>
            <a:off x="866463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9" name="Folded Corner 28"/>
          <p:cNvSpPr>
            <a:spLocks noChangeAspect="1"/>
          </p:cNvSpPr>
          <p:nvPr/>
        </p:nvSpPr>
        <p:spPr>
          <a:xfrm>
            <a:off x="6455697"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34" name="Folded Corner 33"/>
          <p:cNvSpPr>
            <a:spLocks noChangeAspect="1"/>
          </p:cNvSpPr>
          <p:nvPr/>
        </p:nvSpPr>
        <p:spPr>
          <a:xfrm>
            <a:off x="209396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Tree>
    <p:extLst>
      <p:ext uri="{BB962C8B-B14F-4D97-AF65-F5344CB8AC3E}">
        <p14:creationId xmlns:p14="http://schemas.microsoft.com/office/powerpoint/2010/main" val="234402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38200" y="1825625"/>
            <a:ext cx="10515600" cy="3357533"/>
          </a:xfrm>
        </p:spPr>
        <p:txBody>
          <a:bodyPr/>
          <a:lstStyle/>
          <a:p>
            <a:r>
              <a:rPr lang="en-US" dirty="0"/>
              <a:t>Split large files over multiple machines</a:t>
            </a:r>
          </a:p>
          <a:p>
            <a:pPr lvl="1"/>
            <a:r>
              <a:rPr lang="en-US" dirty="0"/>
              <a:t>Easily support massive files spanning machines</a:t>
            </a:r>
          </a:p>
          <a:p>
            <a:r>
              <a:rPr lang="en-US" dirty="0"/>
              <a:t>Read parts of file in parallel</a:t>
            </a:r>
          </a:p>
          <a:p>
            <a:pPr lvl="1"/>
            <a:r>
              <a:rPr lang="en-US" dirty="0"/>
              <a:t>Fast reads of large files</a:t>
            </a:r>
          </a:p>
          <a:p>
            <a:r>
              <a:rPr lang="en-US" dirty="0"/>
              <a:t>Often built using cheap commodity</a:t>
            </a:r>
            <a:br>
              <a:rPr lang="en-US" dirty="0"/>
            </a:br>
            <a:r>
              <a:rPr lang="en-US" dirty="0"/>
              <a:t>storage devices</a:t>
            </a:r>
          </a:p>
          <a:p>
            <a:endParaRPr lang="en-US" dirty="0"/>
          </a:p>
        </p:txBody>
      </p:sp>
      <p:sp>
        <p:nvSpPr>
          <p:cNvPr id="4" name="TextBox 3"/>
          <p:cNvSpPr txBox="1"/>
          <p:nvPr/>
        </p:nvSpPr>
        <p:spPr>
          <a:xfrm>
            <a:off x="8706314" y="807362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9553846" y="1036097"/>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25"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30" name="TextBox 29"/>
          <p:cNvSpPr txBox="1"/>
          <p:nvPr/>
        </p:nvSpPr>
        <p:spPr>
          <a:xfrm>
            <a:off x="2689749" y="5302631"/>
            <a:ext cx="4474451" cy="83099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2400" dirty="0"/>
              <a:t>Cheap commodity storage devices will fail!</a:t>
            </a:r>
          </a:p>
        </p:txBody>
      </p:sp>
      <p:sp>
        <p:nvSpPr>
          <p:cNvPr id="40" name="Rectangle 39"/>
          <p:cNvSpPr/>
          <p:nvPr/>
        </p:nvSpPr>
        <p:spPr>
          <a:xfrm>
            <a:off x="10585149" y="3385659"/>
            <a:ext cx="1349467" cy="1540700"/>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sz="1600" dirty="0">
                <a:latin typeface="Gill Sans Light"/>
                <a:cs typeface="Gill Sans Light"/>
              </a:rPr>
              <a:t>Machine 2</a:t>
            </a:r>
          </a:p>
        </p:txBody>
      </p:sp>
      <p:sp>
        <p:nvSpPr>
          <p:cNvPr id="45" name="Rectangle 44"/>
          <p:cNvSpPr>
            <a:spLocks noChangeAspect="1"/>
          </p:cNvSpPr>
          <p:nvPr/>
        </p:nvSpPr>
        <p:spPr>
          <a:xfrm>
            <a:off x="10708089" y="3730342"/>
            <a:ext cx="479942" cy="47994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Gill Sans Light"/>
                <a:cs typeface="Gill Sans Light"/>
              </a:rPr>
              <a:t>A</a:t>
            </a:r>
          </a:p>
        </p:txBody>
      </p:sp>
      <p:sp>
        <p:nvSpPr>
          <p:cNvPr id="47" name="Rectangle 46"/>
          <p:cNvSpPr>
            <a:spLocks noChangeAspect="1"/>
          </p:cNvSpPr>
          <p:nvPr/>
        </p:nvSpPr>
        <p:spPr>
          <a:xfrm>
            <a:off x="11361685" y="3730342"/>
            <a:ext cx="479942" cy="47994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latin typeface="Gill Sans Light"/>
                <a:cs typeface="Gill Sans Light"/>
              </a:rPr>
              <a:t>B</a:t>
            </a:r>
          </a:p>
        </p:txBody>
      </p:sp>
      <p:sp>
        <p:nvSpPr>
          <p:cNvPr id="50" name="Rectangle 49"/>
          <p:cNvSpPr>
            <a:spLocks noChangeAspect="1"/>
          </p:cNvSpPr>
          <p:nvPr/>
        </p:nvSpPr>
        <p:spPr>
          <a:xfrm>
            <a:off x="10706417" y="4328461"/>
            <a:ext cx="479942" cy="47994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Gill Sans Light"/>
                <a:cs typeface="Gill Sans Light"/>
              </a:rPr>
              <a:t>C</a:t>
            </a:r>
          </a:p>
        </p:txBody>
      </p:sp>
      <p:sp>
        <p:nvSpPr>
          <p:cNvPr id="42" name="Rectangle 41"/>
          <p:cNvSpPr/>
          <p:nvPr/>
        </p:nvSpPr>
        <p:spPr>
          <a:xfrm>
            <a:off x="10585149" y="5116216"/>
            <a:ext cx="1349467" cy="1540700"/>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sz="1600" dirty="0">
                <a:latin typeface="Gill Sans Light"/>
                <a:cs typeface="Gill Sans Light"/>
              </a:rPr>
              <a:t>Machine 4</a:t>
            </a:r>
          </a:p>
        </p:txBody>
      </p:sp>
      <p:sp>
        <p:nvSpPr>
          <p:cNvPr id="43" name="Rectangle 42"/>
          <p:cNvSpPr>
            <a:spLocks noChangeAspect="1"/>
          </p:cNvSpPr>
          <p:nvPr/>
        </p:nvSpPr>
        <p:spPr>
          <a:xfrm>
            <a:off x="10715634" y="5460899"/>
            <a:ext cx="479942" cy="47994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Gill Sans Light"/>
                <a:cs typeface="Gill Sans Light"/>
              </a:rPr>
              <a:t>A</a:t>
            </a:r>
          </a:p>
        </p:txBody>
      </p:sp>
      <p:sp>
        <p:nvSpPr>
          <p:cNvPr id="46" name="Rectangle 45"/>
          <p:cNvSpPr>
            <a:spLocks noChangeAspect="1"/>
          </p:cNvSpPr>
          <p:nvPr/>
        </p:nvSpPr>
        <p:spPr>
          <a:xfrm>
            <a:off x="11341148" y="5460899"/>
            <a:ext cx="479942" cy="47994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latin typeface="Gill Sans Light"/>
                <a:cs typeface="Gill Sans Light"/>
              </a:rPr>
              <a:t>B</a:t>
            </a:r>
          </a:p>
        </p:txBody>
      </p:sp>
      <p:sp>
        <p:nvSpPr>
          <p:cNvPr id="52" name="Folded Corner 51"/>
          <p:cNvSpPr>
            <a:spLocks noChangeAspect="1"/>
          </p:cNvSpPr>
          <p:nvPr/>
        </p:nvSpPr>
        <p:spPr>
          <a:xfrm>
            <a:off x="10714718" y="6059018"/>
            <a:ext cx="481774" cy="47994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200" dirty="0">
                <a:latin typeface="Gill Sans Light"/>
                <a:cs typeface="Gill Sans Light"/>
              </a:rPr>
              <a:t>D</a:t>
            </a:r>
          </a:p>
        </p:txBody>
      </p:sp>
      <p:sp>
        <p:nvSpPr>
          <p:cNvPr id="41" name="Rectangle 40"/>
          <p:cNvSpPr/>
          <p:nvPr/>
        </p:nvSpPr>
        <p:spPr>
          <a:xfrm>
            <a:off x="9022899" y="5116215"/>
            <a:ext cx="1349467" cy="1540700"/>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sz="1600" dirty="0">
                <a:latin typeface="Gill Sans Light"/>
                <a:cs typeface="Gill Sans Light"/>
              </a:rPr>
              <a:t>Machine 3</a:t>
            </a:r>
          </a:p>
        </p:txBody>
      </p:sp>
      <p:sp>
        <p:nvSpPr>
          <p:cNvPr id="44" name="Rectangle 43"/>
          <p:cNvSpPr>
            <a:spLocks noChangeAspect="1"/>
          </p:cNvSpPr>
          <p:nvPr/>
        </p:nvSpPr>
        <p:spPr>
          <a:xfrm>
            <a:off x="9141440" y="5460898"/>
            <a:ext cx="479942" cy="47994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Gill Sans Light"/>
                <a:cs typeface="Gill Sans Light"/>
              </a:rPr>
              <a:t>A</a:t>
            </a:r>
          </a:p>
        </p:txBody>
      </p:sp>
      <p:sp>
        <p:nvSpPr>
          <p:cNvPr id="49" name="Rectangle 48"/>
          <p:cNvSpPr>
            <a:spLocks noChangeAspect="1"/>
          </p:cNvSpPr>
          <p:nvPr/>
        </p:nvSpPr>
        <p:spPr>
          <a:xfrm>
            <a:off x="9758045" y="5460898"/>
            <a:ext cx="479942" cy="47994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Gill Sans Light"/>
                <a:cs typeface="Gill Sans Light"/>
              </a:rPr>
              <a:t>C</a:t>
            </a:r>
          </a:p>
        </p:txBody>
      </p:sp>
      <p:sp>
        <p:nvSpPr>
          <p:cNvPr id="53" name="Folded Corner 52"/>
          <p:cNvSpPr>
            <a:spLocks noChangeAspect="1"/>
          </p:cNvSpPr>
          <p:nvPr/>
        </p:nvSpPr>
        <p:spPr>
          <a:xfrm>
            <a:off x="9139608" y="6059017"/>
            <a:ext cx="481774" cy="47994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200" dirty="0">
                <a:latin typeface="Gill Sans Light"/>
                <a:cs typeface="Gill Sans Light"/>
              </a:rPr>
              <a:t>D</a:t>
            </a:r>
          </a:p>
        </p:txBody>
      </p:sp>
      <p:sp>
        <p:nvSpPr>
          <p:cNvPr id="39" name="Rectangle 38"/>
          <p:cNvSpPr/>
          <p:nvPr/>
        </p:nvSpPr>
        <p:spPr>
          <a:xfrm>
            <a:off x="9022899" y="3381307"/>
            <a:ext cx="1349467" cy="1540700"/>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sz="1600" dirty="0">
                <a:latin typeface="Gill Sans Light"/>
                <a:cs typeface="Gill Sans Light"/>
              </a:rPr>
              <a:t>Machine1</a:t>
            </a:r>
          </a:p>
        </p:txBody>
      </p:sp>
      <p:sp>
        <p:nvSpPr>
          <p:cNvPr id="48" name="Rectangle 47"/>
          <p:cNvSpPr>
            <a:spLocks noChangeAspect="1"/>
          </p:cNvSpPr>
          <p:nvPr/>
        </p:nvSpPr>
        <p:spPr>
          <a:xfrm>
            <a:off x="9155973" y="3725990"/>
            <a:ext cx="479942" cy="47994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latin typeface="Gill Sans Light"/>
                <a:cs typeface="Gill Sans Light"/>
              </a:rPr>
              <a:t>B</a:t>
            </a:r>
          </a:p>
        </p:txBody>
      </p:sp>
      <p:sp>
        <p:nvSpPr>
          <p:cNvPr id="51" name="Rectangle 50"/>
          <p:cNvSpPr>
            <a:spLocks noChangeAspect="1"/>
          </p:cNvSpPr>
          <p:nvPr/>
        </p:nvSpPr>
        <p:spPr>
          <a:xfrm>
            <a:off x="9784889" y="3725990"/>
            <a:ext cx="479942" cy="47994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latin typeface="Gill Sans Light"/>
                <a:cs typeface="Gill Sans Light"/>
              </a:rPr>
              <a:t>C</a:t>
            </a:r>
          </a:p>
        </p:txBody>
      </p:sp>
      <p:sp>
        <p:nvSpPr>
          <p:cNvPr id="54" name="Folded Corner 53"/>
          <p:cNvSpPr>
            <a:spLocks noChangeAspect="1"/>
          </p:cNvSpPr>
          <p:nvPr/>
        </p:nvSpPr>
        <p:spPr>
          <a:xfrm>
            <a:off x="9155973" y="4324109"/>
            <a:ext cx="481774" cy="47994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200" dirty="0">
                <a:latin typeface="Gill Sans Light"/>
                <a:cs typeface="Gill Sans Light"/>
              </a:rPr>
              <a:t>D</a:t>
            </a:r>
          </a:p>
        </p:txBody>
      </p:sp>
    </p:spTree>
    <p:extLst>
      <p:ext uri="{BB962C8B-B14F-4D97-AF65-F5344CB8AC3E}">
        <p14:creationId xmlns:p14="http://schemas.microsoft.com/office/powerpoint/2010/main" val="396898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30" name="Rectangle 29"/>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35" name="Rectangle 34"/>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36" name="Rectangle 35"/>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21" name="Rectangle 20"/>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6" name="Rectangle 25"/>
          <p:cNvSpPr>
            <a:spLocks noChangeAspect="1"/>
          </p:cNvSpPr>
          <p:nvPr/>
        </p:nvSpPr>
        <p:spPr>
          <a:xfrm>
            <a:off x="6458140"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1" name="Rectangle 30"/>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2" name="Rectangle 21"/>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7" name="Rectangle 26"/>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32" name="Rectangle 31"/>
          <p:cNvSpPr>
            <a:spLocks noChangeAspect="1"/>
          </p:cNvSpPr>
          <p:nvPr/>
        </p:nvSpPr>
        <p:spPr>
          <a:xfrm>
            <a:off x="2093960"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3" name="Rectangle 22"/>
          <p:cNvSpPr>
            <a:spLocks noChangeAspect="1"/>
          </p:cNvSpPr>
          <p:nvPr/>
        </p:nvSpPr>
        <p:spPr>
          <a:xfrm>
            <a:off x="7280482"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8" name="Rectangle 27"/>
          <p:cNvSpPr>
            <a:spLocks noChangeAspect="1"/>
          </p:cNvSpPr>
          <p:nvPr/>
        </p:nvSpPr>
        <p:spPr>
          <a:xfrm>
            <a:off x="4269996" y="5617990"/>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33" name="Rectangle 32"/>
          <p:cNvSpPr>
            <a:spLocks noChangeAspect="1"/>
          </p:cNvSpPr>
          <p:nvPr/>
        </p:nvSpPr>
        <p:spPr>
          <a:xfrm>
            <a:off x="2932721"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4" name="Folded Corner 23"/>
          <p:cNvSpPr>
            <a:spLocks noChangeAspect="1"/>
          </p:cNvSpPr>
          <p:nvPr/>
        </p:nvSpPr>
        <p:spPr>
          <a:xfrm>
            <a:off x="866463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9" name="Folded Corner 28"/>
          <p:cNvSpPr>
            <a:spLocks noChangeAspect="1"/>
          </p:cNvSpPr>
          <p:nvPr/>
        </p:nvSpPr>
        <p:spPr>
          <a:xfrm>
            <a:off x="6455697"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34" name="Folded Corner 33"/>
          <p:cNvSpPr>
            <a:spLocks noChangeAspect="1"/>
          </p:cNvSpPr>
          <p:nvPr/>
        </p:nvSpPr>
        <p:spPr>
          <a:xfrm>
            <a:off x="209396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39" name="Title 1">
            <a:extLst>
              <a:ext uri="{FF2B5EF4-FFF2-40B4-BE49-F238E27FC236}">
                <a16:creationId xmlns:a16="http://schemas.microsoft.com/office/drawing/2014/main" id="{2EE77C2F-F114-2947-ACEF-2A31E8B5A314}"/>
              </a:ext>
            </a:extLst>
          </p:cNvPr>
          <p:cNvSpPr>
            <a:spLocks noGrp="1"/>
          </p:cNvSpPr>
          <p:nvPr>
            <p:ph type="title"/>
          </p:nvPr>
        </p:nvSpPr>
        <p:spPr>
          <a:xfrm>
            <a:off x="412750" y="151223"/>
            <a:ext cx="10801350" cy="1325563"/>
          </a:xfrm>
        </p:spPr>
        <p:txBody>
          <a:bodyPr/>
          <a:lstStyle/>
          <a:p>
            <a:r>
              <a:rPr lang="en-US" sz="4000" dirty="0"/>
              <a:t>Fault Tolerant</a:t>
            </a:r>
            <a:r>
              <a:rPr lang="en-US" dirty="0"/>
              <a:t> Distributed File Systems </a:t>
            </a:r>
            <a:r>
              <a:rPr lang="en-US" b="1" dirty="0"/>
              <a:t>Failure Event</a:t>
            </a:r>
          </a:p>
        </p:txBody>
      </p:sp>
    </p:spTree>
    <p:extLst>
      <p:ext uri="{BB962C8B-B14F-4D97-AF65-F5344CB8AC3E}">
        <p14:creationId xmlns:p14="http://schemas.microsoft.com/office/powerpoint/2010/main" val="199318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 </a:t>
            </a:r>
            <a:r>
              <a:rPr lang="en-US" b="1" dirty="0"/>
              <a:t>Failure Event</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10" name="Rectangle 9"/>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12" name="Rectangle 11"/>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21" name="Rectangle 20"/>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1" name="Rectangle 30"/>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2" name="Rectangle 21"/>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7" name="Rectangle 26"/>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8" name="Rectangle 27"/>
          <p:cNvSpPr>
            <a:spLocks noChangeAspect="1"/>
          </p:cNvSpPr>
          <p:nvPr/>
        </p:nvSpPr>
        <p:spPr>
          <a:xfrm>
            <a:off x="4269996" y="5617990"/>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4" name="Folded Corner 23"/>
          <p:cNvSpPr>
            <a:spLocks noChangeAspect="1"/>
          </p:cNvSpPr>
          <p:nvPr/>
        </p:nvSpPr>
        <p:spPr>
          <a:xfrm>
            <a:off x="866463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grpSp>
        <p:nvGrpSpPr>
          <p:cNvPr id="6" name="Group 5"/>
          <p:cNvGrpSpPr/>
          <p:nvPr/>
        </p:nvGrpSpPr>
        <p:grpSpPr>
          <a:xfrm>
            <a:off x="6300047" y="4360613"/>
            <a:ext cx="1799730" cy="2054769"/>
            <a:chOff x="6300047" y="4360613"/>
            <a:chExt cx="1799730" cy="2054769"/>
          </a:xfrm>
        </p:grpSpPr>
        <p:sp>
          <p:nvSpPr>
            <p:cNvPr id="11" name="Rectangle 10"/>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26" name="Rectangle 25"/>
            <p:cNvSpPr>
              <a:spLocks noChangeAspect="1"/>
            </p:cNvSpPr>
            <p:nvPr/>
          </p:nvSpPr>
          <p:spPr>
            <a:xfrm>
              <a:off x="6458140"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3" name="Rectangle 22"/>
            <p:cNvSpPr>
              <a:spLocks noChangeAspect="1"/>
            </p:cNvSpPr>
            <p:nvPr/>
          </p:nvSpPr>
          <p:spPr>
            <a:xfrm>
              <a:off x="7280482"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9" name="Folded Corner 28"/>
            <p:cNvSpPr>
              <a:spLocks noChangeAspect="1"/>
            </p:cNvSpPr>
            <p:nvPr/>
          </p:nvSpPr>
          <p:spPr>
            <a:xfrm>
              <a:off x="6455697"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grpSp>
      <p:grpSp>
        <p:nvGrpSpPr>
          <p:cNvPr id="5" name="Group 4"/>
          <p:cNvGrpSpPr/>
          <p:nvPr/>
        </p:nvGrpSpPr>
        <p:grpSpPr>
          <a:xfrm>
            <a:off x="1916485" y="4360613"/>
            <a:ext cx="1799730" cy="2054769"/>
            <a:chOff x="1916485" y="4360613"/>
            <a:chExt cx="1799730" cy="2054769"/>
          </a:xfrm>
        </p:grpSpPr>
        <p:sp>
          <p:nvSpPr>
            <p:cNvPr id="9" name="Rectangle 8"/>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32" name="Rectangle 31"/>
            <p:cNvSpPr>
              <a:spLocks noChangeAspect="1"/>
            </p:cNvSpPr>
            <p:nvPr/>
          </p:nvSpPr>
          <p:spPr>
            <a:xfrm>
              <a:off x="2093960"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33" name="Rectangle 32"/>
            <p:cNvSpPr>
              <a:spLocks noChangeAspect="1"/>
            </p:cNvSpPr>
            <p:nvPr/>
          </p:nvSpPr>
          <p:spPr>
            <a:xfrm>
              <a:off x="2932721"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34" name="Folded Corner 33"/>
            <p:cNvSpPr>
              <a:spLocks noChangeAspect="1"/>
            </p:cNvSpPr>
            <p:nvPr/>
          </p:nvSpPr>
          <p:spPr>
            <a:xfrm>
              <a:off x="209396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grpSp>
    </p:spTree>
    <p:extLst>
      <p:ext uri="{BB962C8B-B14F-4D97-AF65-F5344CB8AC3E}">
        <p14:creationId xmlns:p14="http://schemas.microsoft.com/office/powerpoint/2010/main" val="38757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 decel="100000"/>
                                        <p:tgtEl>
                                          <p:spTgt spid="5"/>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5"/>
                                        </p:tgtEl>
                                        <p:attrNameLst>
                                          <p:attrName>ppt_y</p:attrName>
                                        </p:attrNameLst>
                                      </p:cBhvr>
                                      <p:tavLst>
                                        <p:tav tm="0">
                                          <p:val>
                                            <p:strVal val="ppt_y"/>
                                          </p:val>
                                        </p:tav>
                                        <p:tav tm="100000">
                                          <p:val>
                                            <p:strVal val="ppt_y+1"/>
                                          </p:val>
                                        </p:tav>
                                      </p:tavLst>
                                    </p:anim>
                                    <p:set>
                                      <p:cBhvr>
                                        <p:cTn id="10" dur="1" fill="hold">
                                          <p:stCondLst>
                                            <p:cond delay="9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7" presetClass="exit" presetSubtype="0" fill="hold" nodeType="clickEffect">
                                  <p:stCondLst>
                                    <p:cond delay="0"/>
                                  </p:stCondLst>
                                  <p:childTnLst>
                                    <p:animEffect transition="out" filter="fade">
                                      <p:cBhvr>
                                        <p:cTn id="14" dur="1000"/>
                                        <p:tgtEl>
                                          <p:spTgt spid="6"/>
                                        </p:tgtEl>
                                      </p:cBhvr>
                                    </p:animEffect>
                                    <p:anim calcmode="lin" valueType="num">
                                      <p:cBhvr>
                                        <p:cTn id="15" dur="1000"/>
                                        <p:tgtEl>
                                          <p:spTgt spid="6"/>
                                        </p:tgtEl>
                                        <p:attrNameLst>
                                          <p:attrName>ppt_x</p:attrName>
                                        </p:attrNameLst>
                                      </p:cBhvr>
                                      <p:tavLst>
                                        <p:tav tm="0">
                                          <p:val>
                                            <p:strVal val="ppt_x"/>
                                          </p:val>
                                        </p:tav>
                                        <p:tav tm="100000">
                                          <p:val>
                                            <p:strVal val="ppt_x"/>
                                          </p:val>
                                        </p:tav>
                                      </p:tavLst>
                                    </p:anim>
                                    <p:anim calcmode="lin" valueType="num">
                                      <p:cBhvr>
                                        <p:cTn id="16" dur="100" decel="100000"/>
                                        <p:tgtEl>
                                          <p:spTgt spid="6"/>
                                        </p:tgtEl>
                                        <p:attrNameLst>
                                          <p:attrName>ppt_y</p:attrName>
                                        </p:attrNameLst>
                                      </p:cBhvr>
                                      <p:tavLst>
                                        <p:tav tm="0">
                                          <p:val>
                                            <p:strVal val="ppt_y"/>
                                          </p:val>
                                        </p:tav>
                                        <p:tav tm="100000">
                                          <p:val>
                                            <p:strVal val="ppt_y-.03"/>
                                          </p:val>
                                        </p:tav>
                                      </p:tavLst>
                                    </p:anim>
                                    <p:anim calcmode="lin" valueType="num">
                                      <p:cBhvr>
                                        <p:cTn id="17" dur="900" accel="100000">
                                          <p:stCondLst>
                                            <p:cond delay="100"/>
                                          </p:stCondLst>
                                        </p:cTn>
                                        <p:tgtEl>
                                          <p:spTgt spid="6"/>
                                        </p:tgtEl>
                                        <p:attrNameLst>
                                          <p:attrName>ppt_y</p:attrName>
                                        </p:attrNameLst>
                                      </p:cBhvr>
                                      <p:tavLst>
                                        <p:tav tm="0">
                                          <p:val>
                                            <p:strVal val="ppt_y"/>
                                          </p:val>
                                        </p:tav>
                                        <p:tav tm="100000">
                                          <p:val>
                                            <p:strVal val="ppt_y+1"/>
                                          </p:val>
                                        </p:tav>
                                      </p:tavLst>
                                    </p:anim>
                                    <p:set>
                                      <p:cBhvr>
                                        <p:cTn id="18"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 </a:t>
            </a:r>
            <a:r>
              <a:rPr lang="en-US" b="1" dirty="0"/>
              <a:t>Failure Event</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10" name="Rectangle 9"/>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12" name="Rectangle 11"/>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21" name="Rectangle 20"/>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1" name="Rectangle 30"/>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2" name="Rectangle 21"/>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7" name="Rectangle 26"/>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8" name="Rectangle 27"/>
          <p:cNvSpPr>
            <a:spLocks noChangeAspect="1"/>
          </p:cNvSpPr>
          <p:nvPr/>
        </p:nvSpPr>
        <p:spPr>
          <a:xfrm>
            <a:off x="4269996" y="5617990"/>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4" name="Folded Corner 23"/>
          <p:cNvSpPr>
            <a:spLocks noChangeAspect="1"/>
          </p:cNvSpPr>
          <p:nvPr/>
        </p:nvSpPr>
        <p:spPr>
          <a:xfrm>
            <a:off x="866463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5" name="Rectangle 24"/>
          <p:cNvSpPr>
            <a:spLocks noChangeAspect="1"/>
          </p:cNvSpPr>
          <p:nvPr/>
        </p:nvSpPr>
        <p:spPr>
          <a:xfrm>
            <a:off x="4269996" y="4820045"/>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0" name="Rectangle 29"/>
          <p:cNvSpPr>
            <a:spLocks noChangeAspect="1"/>
          </p:cNvSpPr>
          <p:nvPr/>
        </p:nvSpPr>
        <p:spPr>
          <a:xfrm>
            <a:off x="4269996" y="5617584"/>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35" name="Rectangle 34"/>
          <p:cNvSpPr>
            <a:spLocks noChangeAspect="1"/>
          </p:cNvSpPr>
          <p:nvPr/>
        </p:nvSpPr>
        <p:spPr>
          <a:xfrm>
            <a:off x="9499248" y="4820045"/>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36" name="Folded Corner 35"/>
          <p:cNvSpPr>
            <a:spLocks noChangeAspect="1"/>
          </p:cNvSpPr>
          <p:nvPr/>
        </p:nvSpPr>
        <p:spPr>
          <a:xfrm>
            <a:off x="8664630" y="5617584"/>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Tree>
    <p:extLst>
      <p:ext uri="{BB962C8B-B14F-4D97-AF65-F5344CB8AC3E}">
        <p14:creationId xmlns:p14="http://schemas.microsoft.com/office/powerpoint/2010/main" val="167987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 </a:t>
            </a:r>
            <a:r>
              <a:rPr lang="en-US" b="1" dirty="0"/>
              <a:t>Failure Event</a:t>
            </a:r>
          </a:p>
        </p:txBody>
      </p:sp>
      <p:sp>
        <p:nvSpPr>
          <p:cNvPr id="4" name="TextBox 3"/>
          <p:cNvSpPr txBox="1"/>
          <p:nvPr/>
        </p:nvSpPr>
        <p:spPr>
          <a:xfrm>
            <a:off x="9500075" y="6488668"/>
            <a:ext cx="2691925" cy="369332"/>
          </a:xfrm>
          <a:prstGeom prst="rect">
            <a:avLst/>
          </a:prstGeom>
          <a:noFill/>
        </p:spPr>
        <p:txBody>
          <a:bodyPr wrap="none" rtlCol="0">
            <a:spAutoFit/>
          </a:bodyPr>
          <a:lstStyle/>
          <a:p>
            <a:r>
              <a:rPr lang="en-US" dirty="0">
                <a:latin typeface="Gill Sans Light"/>
                <a:cs typeface="Gill Sans Light"/>
              </a:rPr>
              <a:t>[</a:t>
            </a:r>
            <a:r>
              <a:rPr lang="en-US" dirty="0" err="1">
                <a:latin typeface="Gill Sans Light"/>
                <a:cs typeface="Gill Sans Light"/>
              </a:rPr>
              <a:t>Ghemawat</a:t>
            </a:r>
            <a:r>
              <a:rPr lang="en-US" dirty="0">
                <a:latin typeface="Gill Sans Light"/>
                <a:cs typeface="Gill Sans Light"/>
              </a:rPr>
              <a:t> et al., SOSP’03]</a:t>
            </a:r>
          </a:p>
        </p:txBody>
      </p:sp>
      <p:sp>
        <p:nvSpPr>
          <p:cNvPr id="3" name="Folded Corner 2"/>
          <p:cNvSpPr/>
          <p:nvPr/>
        </p:nvSpPr>
        <p:spPr>
          <a:xfrm>
            <a:off x="4930978" y="1681629"/>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algn="ctr"/>
            <a:r>
              <a:rPr lang="en-US" sz="3200" dirty="0">
                <a:latin typeface="Gill Sans Light"/>
                <a:cs typeface="Gill Sans Light"/>
              </a:rPr>
              <a:t>Big File</a:t>
            </a:r>
          </a:p>
        </p:txBody>
      </p:sp>
      <p:sp>
        <p:nvSpPr>
          <p:cNvPr id="10" name="Rectangle 9"/>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12" name="Rectangle 11"/>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21" name="Rectangle 20"/>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1" name="Rectangle 30"/>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22" name="Rectangle 21"/>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7" name="Rectangle 26"/>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28" name="Rectangle 27"/>
          <p:cNvSpPr>
            <a:spLocks noChangeAspect="1"/>
          </p:cNvSpPr>
          <p:nvPr/>
        </p:nvSpPr>
        <p:spPr>
          <a:xfrm>
            <a:off x="4269996" y="5617990"/>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24" name="Folded Corner 23"/>
          <p:cNvSpPr>
            <a:spLocks noChangeAspect="1"/>
          </p:cNvSpPr>
          <p:nvPr/>
        </p:nvSpPr>
        <p:spPr>
          <a:xfrm>
            <a:off x="866463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
        <p:nvSpPr>
          <p:cNvPr id="25" name="Rectangle 24"/>
          <p:cNvSpPr>
            <a:spLocks noChangeAspect="1"/>
          </p:cNvSpPr>
          <p:nvPr/>
        </p:nvSpPr>
        <p:spPr>
          <a:xfrm>
            <a:off x="4930978" y="1681629"/>
            <a:ext cx="1088136" cy="1088136"/>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Light"/>
                <a:cs typeface="Gill Sans Light"/>
              </a:rPr>
              <a:t>A</a:t>
            </a:r>
          </a:p>
        </p:txBody>
      </p:sp>
      <p:sp>
        <p:nvSpPr>
          <p:cNvPr id="30" name="Rectangle 29"/>
          <p:cNvSpPr>
            <a:spLocks noChangeAspect="1"/>
          </p:cNvSpPr>
          <p:nvPr/>
        </p:nvSpPr>
        <p:spPr>
          <a:xfrm>
            <a:off x="4930978" y="2777168"/>
            <a:ext cx="1088136" cy="1088136"/>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latin typeface="Gill Sans Light"/>
                <a:cs typeface="Gill Sans Light"/>
              </a:rPr>
              <a:t>C</a:t>
            </a:r>
          </a:p>
        </p:txBody>
      </p:sp>
      <p:sp>
        <p:nvSpPr>
          <p:cNvPr id="35" name="Rectangle 34"/>
          <p:cNvSpPr>
            <a:spLocks noChangeAspect="1"/>
          </p:cNvSpPr>
          <p:nvPr/>
        </p:nvSpPr>
        <p:spPr>
          <a:xfrm>
            <a:off x="6013380" y="1680732"/>
            <a:ext cx="1088136" cy="1088136"/>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Gill Sans Light"/>
                <a:cs typeface="Gill Sans Light"/>
              </a:rPr>
              <a:t>B</a:t>
            </a:r>
          </a:p>
        </p:txBody>
      </p:sp>
      <p:sp>
        <p:nvSpPr>
          <p:cNvPr id="36" name="Folded Corner 35"/>
          <p:cNvSpPr>
            <a:spLocks noChangeAspect="1"/>
          </p:cNvSpPr>
          <p:nvPr/>
        </p:nvSpPr>
        <p:spPr>
          <a:xfrm>
            <a:off x="6010754" y="2776271"/>
            <a:ext cx="1092289" cy="1088136"/>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3600" dirty="0">
                <a:latin typeface="Gill Sans Light"/>
                <a:cs typeface="Gill Sans Light"/>
              </a:rPr>
              <a:t>D</a:t>
            </a:r>
          </a:p>
        </p:txBody>
      </p:sp>
    </p:spTree>
    <p:extLst>
      <p:ext uri="{BB962C8B-B14F-4D97-AF65-F5344CB8AC3E}">
        <p14:creationId xmlns:p14="http://schemas.microsoft.com/office/powerpoint/2010/main" val="36956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Map-Reduce</a:t>
            </a:r>
            <a:br>
              <a:rPr lang="en-US" dirty="0"/>
            </a:br>
            <a:r>
              <a:rPr lang="en-US" dirty="0"/>
              <a:t>Distributed Aggregation</a:t>
            </a:r>
            <a:endParaRPr lang="en-US" sz="8000" dirty="0"/>
          </a:p>
        </p:txBody>
      </p:sp>
      <p:sp>
        <p:nvSpPr>
          <p:cNvPr id="5" name="Text Placeholder 4"/>
          <p:cNvSpPr>
            <a:spLocks noGrp="1"/>
          </p:cNvSpPr>
          <p:nvPr>
            <p:ph type="body" idx="1"/>
          </p:nvPr>
        </p:nvSpPr>
        <p:spPr/>
        <p:txBody>
          <a:bodyPr/>
          <a:lstStyle/>
          <a:p>
            <a:r>
              <a:rPr lang="en-US" dirty="0"/>
              <a:t>Computing across very large files</a:t>
            </a:r>
          </a:p>
        </p:txBody>
      </p:sp>
    </p:spTree>
    <p:extLst>
      <p:ext uri="{BB962C8B-B14F-4D97-AF65-F5344CB8AC3E}">
        <p14:creationId xmlns:p14="http://schemas.microsoft.com/office/powerpoint/2010/main" val="184018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51" y="185103"/>
            <a:ext cx="10801350" cy="1325563"/>
          </a:xfrm>
        </p:spPr>
        <p:txBody>
          <a:bodyPr/>
          <a:lstStyle/>
          <a:p>
            <a:r>
              <a:rPr lang="en-US" dirty="0"/>
              <a:t>Interacting With the Data</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27732" y="1327836"/>
            <a:ext cx="2000013" cy="2460398"/>
          </a:xfrm>
          <a:prstGeom prst="ellipse">
            <a:avLst/>
          </a:prstGeom>
          <a:ln>
            <a:noFill/>
          </a:ln>
          <a:effectLst>
            <a:softEdge rad="112500"/>
          </a:effectLst>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6972" y="5157774"/>
            <a:ext cx="1599514" cy="1599514"/>
          </a:xfrm>
          <a:prstGeom prst="rect">
            <a:avLst/>
          </a:prstGeom>
        </p:spPr>
      </p:pic>
      <p:grpSp>
        <p:nvGrpSpPr>
          <p:cNvPr id="66" name="Group 65"/>
          <p:cNvGrpSpPr/>
          <p:nvPr/>
        </p:nvGrpSpPr>
        <p:grpSpPr>
          <a:xfrm>
            <a:off x="2689731" y="3794229"/>
            <a:ext cx="2893741" cy="539700"/>
            <a:chOff x="1487139" y="3968968"/>
            <a:chExt cx="2893741" cy="539700"/>
          </a:xfrm>
        </p:grpSpPr>
        <p:sp>
          <p:nvSpPr>
            <p:cNvPr id="57" name="Right Arrow 56"/>
            <p:cNvSpPr/>
            <p:nvPr/>
          </p:nvSpPr>
          <p:spPr>
            <a:xfrm rot="19183014">
              <a:off x="1958022" y="4262779"/>
              <a:ext cx="2296523" cy="24588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TextBox 13"/>
            <p:cNvSpPr txBox="1"/>
            <p:nvPr/>
          </p:nvSpPr>
          <p:spPr>
            <a:xfrm rot="19206329">
              <a:off x="1487139" y="3968968"/>
              <a:ext cx="2893741" cy="400110"/>
            </a:xfrm>
            <a:prstGeom prst="rect">
              <a:avLst/>
            </a:prstGeom>
            <a:noFill/>
          </p:spPr>
          <p:txBody>
            <a:bodyPr wrap="none" rtlCol="0">
              <a:spAutoFit/>
            </a:bodyPr>
            <a:lstStyle/>
            <a:p>
              <a:r>
                <a:rPr lang="en-US" sz="2000" dirty="0"/>
                <a:t>Request Data Sample</a:t>
              </a:r>
            </a:p>
          </p:txBody>
        </p:sp>
      </p:grpSp>
      <p:sp>
        <p:nvSpPr>
          <p:cNvPr id="21" name="TextBox 20"/>
          <p:cNvSpPr txBox="1"/>
          <p:nvPr/>
        </p:nvSpPr>
        <p:spPr>
          <a:xfrm>
            <a:off x="416541" y="5425527"/>
            <a:ext cx="3148176" cy="830997"/>
          </a:xfrm>
          <a:prstGeom prst="rect">
            <a:avLst/>
          </a:prstGeom>
          <a:noFill/>
        </p:spPr>
        <p:txBody>
          <a:bodyPr wrap="square" rtlCol="0">
            <a:spAutoFit/>
          </a:bodyPr>
          <a:lstStyle/>
          <a:p>
            <a:r>
              <a:rPr lang="en-US" sz="2400" dirty="0"/>
              <a:t>Compute</a:t>
            </a:r>
          </a:p>
          <a:p>
            <a:r>
              <a:rPr lang="en-US" sz="2400" dirty="0"/>
              <a:t>Locally</a:t>
            </a:r>
          </a:p>
        </p:txBody>
      </p:sp>
      <p:sp>
        <p:nvSpPr>
          <p:cNvPr id="24" name="TextBox 23"/>
          <p:cNvSpPr txBox="1"/>
          <p:nvPr/>
        </p:nvSpPr>
        <p:spPr>
          <a:xfrm>
            <a:off x="1029766" y="3083842"/>
            <a:ext cx="4079739" cy="1631216"/>
          </a:xfrm>
          <a:prstGeom prst="rect">
            <a:avLst/>
          </a:prstGeom>
          <a:noFill/>
        </p:spPr>
        <p:txBody>
          <a:bodyPr wrap="square" rtlCol="0">
            <a:spAutoFit/>
          </a:bodyPr>
          <a:lstStyle/>
          <a:p>
            <a:r>
              <a:rPr lang="en-US" sz="2000" dirty="0"/>
              <a:t>Good for smaller datasets</a:t>
            </a:r>
          </a:p>
          <a:p>
            <a:pPr marL="342900" indent="-342900">
              <a:buFont typeface="Wingdings" charset="2"/>
              <a:buChar char="Ø"/>
            </a:pPr>
            <a:r>
              <a:rPr lang="en-US" sz="2000" dirty="0"/>
              <a:t>Faster more natural interaction</a:t>
            </a:r>
          </a:p>
          <a:p>
            <a:pPr marL="342900" indent="-342900">
              <a:buFont typeface="Wingdings" charset="2"/>
              <a:buChar char="Ø"/>
            </a:pPr>
            <a:r>
              <a:rPr lang="en-US" sz="2000" dirty="0"/>
              <a:t>Lots of tools!</a:t>
            </a:r>
          </a:p>
          <a:p>
            <a:pPr marL="285750" indent="-285750">
              <a:buFont typeface="Arial" charset="0"/>
              <a:buChar char="•"/>
            </a:pPr>
            <a:endParaRPr lang="en-US" sz="2000" dirty="0"/>
          </a:p>
        </p:txBody>
      </p:sp>
      <p:grpSp>
        <p:nvGrpSpPr>
          <p:cNvPr id="47" name="Group 46"/>
          <p:cNvGrpSpPr/>
          <p:nvPr/>
        </p:nvGrpSpPr>
        <p:grpSpPr>
          <a:xfrm>
            <a:off x="1779246" y="4901915"/>
            <a:ext cx="1567833" cy="603448"/>
            <a:chOff x="5200618" y="2248532"/>
            <a:chExt cx="3768090" cy="1450313"/>
          </a:xfrm>
        </p:grpSpPr>
        <p:sp>
          <p:nvSpPr>
            <p:cNvPr id="48" name="Cloud Callout 47"/>
            <p:cNvSpPr/>
            <p:nvPr/>
          </p:nvSpPr>
          <p:spPr>
            <a:xfrm>
              <a:off x="5200618" y="2248532"/>
              <a:ext cx="3768090" cy="1450313"/>
            </a:xfrm>
            <a:prstGeom prst="cloudCallout">
              <a:avLst>
                <a:gd name="adj1" fmla="val 19272"/>
                <a:gd name="adj2" fmla="val 91048"/>
              </a:avLst>
            </a:prstGeom>
            <a:effectLst>
              <a:outerShdw blurRad="50800" dist="762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49" name="Picture 4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08650" y="2561636"/>
              <a:ext cx="2806700" cy="901700"/>
            </a:xfrm>
            <a:prstGeom prst="rect">
              <a:avLst/>
            </a:prstGeom>
          </p:spPr>
        </p:pic>
      </p:grpSp>
      <p:grpSp>
        <p:nvGrpSpPr>
          <p:cNvPr id="11" name="Group 10"/>
          <p:cNvGrpSpPr/>
          <p:nvPr/>
        </p:nvGrpSpPr>
        <p:grpSpPr>
          <a:xfrm>
            <a:off x="3635654" y="5130401"/>
            <a:ext cx="1654260" cy="1654260"/>
            <a:chOff x="2113004" y="5140410"/>
            <a:chExt cx="1654260" cy="1654260"/>
          </a:xfrm>
        </p:grpSpPr>
        <p:sp>
          <p:nvSpPr>
            <p:cNvPr id="8" name="Circular Arrow 7"/>
            <p:cNvSpPr/>
            <p:nvPr/>
          </p:nvSpPr>
          <p:spPr>
            <a:xfrm rot="10800000">
              <a:off x="2113004" y="5140410"/>
              <a:ext cx="1654260" cy="1654260"/>
            </a:xfrm>
            <a:prstGeom prst="circularArrow">
              <a:avLst>
                <a:gd name="adj1" fmla="val 6732"/>
                <a:gd name="adj2" fmla="val 1142319"/>
                <a:gd name="adj3" fmla="val 20410808"/>
                <a:gd name="adj4" fmla="val 187223"/>
                <a:gd name="adj5" fmla="val 926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200" dirty="0">
                <a:solidFill>
                  <a:schemeClr val="tx1"/>
                </a:solidFill>
              </a:endParaRPr>
            </a:p>
          </p:txBody>
        </p:sp>
        <p:sp>
          <p:nvSpPr>
            <p:cNvPr id="50" name="TextBox 49"/>
            <p:cNvSpPr txBox="1"/>
            <p:nvPr/>
          </p:nvSpPr>
          <p:spPr>
            <a:xfrm>
              <a:off x="2324377" y="5787751"/>
              <a:ext cx="1260280" cy="369332"/>
            </a:xfrm>
            <a:prstGeom prst="rect">
              <a:avLst/>
            </a:prstGeom>
            <a:noFill/>
          </p:spPr>
          <p:txBody>
            <a:bodyPr wrap="none" rtlCol="0">
              <a:spAutoFit/>
            </a:bodyPr>
            <a:lstStyle/>
            <a:p>
              <a:pPr algn="ctr"/>
              <a:r>
                <a:rPr lang="en-US"/>
                <a:t>Algorithm</a:t>
              </a:r>
              <a:endParaRPr lang="en-US" dirty="0"/>
            </a:p>
          </p:txBody>
        </p:sp>
      </p:grpSp>
      <p:grpSp>
        <p:nvGrpSpPr>
          <p:cNvPr id="65" name="Group 64"/>
          <p:cNvGrpSpPr/>
          <p:nvPr/>
        </p:nvGrpSpPr>
        <p:grpSpPr>
          <a:xfrm>
            <a:off x="3361626" y="4264794"/>
            <a:ext cx="2536503" cy="400110"/>
            <a:chOff x="2115809" y="4457462"/>
            <a:chExt cx="2536503" cy="400110"/>
          </a:xfrm>
        </p:grpSpPr>
        <p:sp>
          <p:nvSpPr>
            <p:cNvPr id="58" name="Right Arrow 57"/>
            <p:cNvSpPr/>
            <p:nvPr/>
          </p:nvSpPr>
          <p:spPr>
            <a:xfrm rot="8383014">
              <a:off x="2115809" y="4492254"/>
              <a:ext cx="2296523" cy="2458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rot="19101951">
              <a:off x="2515188" y="4457462"/>
              <a:ext cx="2137124" cy="400110"/>
            </a:xfrm>
            <a:prstGeom prst="rect">
              <a:avLst/>
            </a:prstGeom>
            <a:noFill/>
          </p:spPr>
          <p:txBody>
            <a:bodyPr wrap="none" rtlCol="0">
              <a:spAutoFit/>
            </a:bodyPr>
            <a:lstStyle/>
            <a:p>
              <a:r>
                <a:rPr lang="en-US" sz="2000" dirty="0"/>
                <a:t>Sample of Data</a:t>
              </a:r>
            </a:p>
          </p:txBody>
        </p:sp>
      </p:grpSp>
      <p:grpSp>
        <p:nvGrpSpPr>
          <p:cNvPr id="3" name="Group 2">
            <a:extLst>
              <a:ext uri="{FF2B5EF4-FFF2-40B4-BE49-F238E27FC236}">
                <a16:creationId xmlns:a16="http://schemas.microsoft.com/office/drawing/2014/main" id="{5DC1D361-6A47-4891-B2CC-9155C290A900}"/>
              </a:ext>
            </a:extLst>
          </p:cNvPr>
          <p:cNvGrpSpPr/>
          <p:nvPr/>
        </p:nvGrpSpPr>
        <p:grpSpPr>
          <a:xfrm>
            <a:off x="6178258" y="1131645"/>
            <a:ext cx="5506383" cy="5625643"/>
            <a:chOff x="6178258" y="1131645"/>
            <a:chExt cx="5506383" cy="5625643"/>
          </a:xfrm>
        </p:grpSpPr>
        <p:grpSp>
          <p:nvGrpSpPr>
            <p:cNvPr id="45" name="Group 44"/>
            <p:cNvGrpSpPr/>
            <p:nvPr/>
          </p:nvGrpSpPr>
          <p:grpSpPr>
            <a:xfrm>
              <a:off x="6860418" y="5103028"/>
              <a:ext cx="4693695" cy="1654260"/>
              <a:chOff x="4962486" y="5126559"/>
              <a:chExt cx="4693695" cy="1654260"/>
            </a:xfrm>
          </p:grpSpPr>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4552" y="5140410"/>
                <a:ext cx="1599514" cy="1599514"/>
              </a:xfrm>
              <a:prstGeom prst="rect">
                <a:avLst/>
              </a:prstGeom>
            </p:spPr>
          </p:pic>
          <p:grpSp>
            <p:nvGrpSpPr>
              <p:cNvPr id="51" name="Group 50"/>
              <p:cNvGrpSpPr/>
              <p:nvPr/>
            </p:nvGrpSpPr>
            <p:grpSpPr>
              <a:xfrm>
                <a:off x="4962486" y="5126559"/>
                <a:ext cx="1654260" cy="1654260"/>
                <a:chOff x="4831541" y="4959135"/>
                <a:chExt cx="1654260" cy="1654260"/>
              </a:xfrm>
            </p:grpSpPr>
            <p:sp>
              <p:nvSpPr>
                <p:cNvPr id="53" name="Circular Arrow 52"/>
                <p:cNvSpPr/>
                <p:nvPr/>
              </p:nvSpPr>
              <p:spPr>
                <a:xfrm rot="10800000">
                  <a:off x="4831541" y="4959135"/>
                  <a:ext cx="1654260" cy="1654260"/>
                </a:xfrm>
                <a:prstGeom prst="circularArrow">
                  <a:avLst>
                    <a:gd name="adj1" fmla="val 6732"/>
                    <a:gd name="adj2" fmla="val 1142319"/>
                    <a:gd name="adj3" fmla="val 20410808"/>
                    <a:gd name="adj4" fmla="val 187223"/>
                    <a:gd name="adj5" fmla="val 926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200" dirty="0">
                    <a:solidFill>
                      <a:schemeClr val="tx1"/>
                    </a:solidFill>
                  </a:endParaRPr>
                </a:p>
              </p:txBody>
            </p:sp>
            <p:sp>
              <p:nvSpPr>
                <p:cNvPr id="54" name="TextBox 53"/>
                <p:cNvSpPr txBox="1"/>
                <p:nvPr/>
              </p:nvSpPr>
              <p:spPr>
                <a:xfrm>
                  <a:off x="5042913" y="5620131"/>
                  <a:ext cx="1260280" cy="369332"/>
                </a:xfrm>
                <a:prstGeom prst="rect">
                  <a:avLst/>
                </a:prstGeom>
                <a:noFill/>
              </p:spPr>
              <p:txBody>
                <a:bodyPr wrap="none" rtlCol="0">
                  <a:spAutoFit/>
                </a:bodyPr>
                <a:lstStyle/>
                <a:p>
                  <a:pPr algn="ctr"/>
                  <a:r>
                    <a:rPr lang="en-US"/>
                    <a:t>Algorithm</a:t>
                  </a:r>
                  <a:endParaRPr lang="en-US" dirty="0"/>
                </a:p>
              </p:txBody>
            </p:sp>
          </p:grpSp>
          <p:sp>
            <p:nvSpPr>
              <p:cNvPr id="52" name="TextBox 51"/>
              <p:cNvSpPr txBox="1"/>
              <p:nvPr/>
            </p:nvSpPr>
            <p:spPr>
              <a:xfrm>
                <a:off x="8028812" y="5528894"/>
                <a:ext cx="1627369" cy="830997"/>
              </a:xfrm>
              <a:prstGeom prst="rect">
                <a:avLst/>
              </a:prstGeom>
              <a:noFill/>
            </p:spPr>
            <p:txBody>
              <a:bodyPr wrap="none" rtlCol="0">
                <a:spAutoFit/>
              </a:bodyPr>
              <a:lstStyle/>
              <a:p>
                <a:r>
                  <a:rPr lang="en-US" sz="2400"/>
                  <a:t>Cluster</a:t>
                </a:r>
                <a:endParaRPr lang="en-US" sz="2400" dirty="0"/>
              </a:p>
              <a:p>
                <a:r>
                  <a:rPr lang="en-US" sz="2400" dirty="0"/>
                  <a:t>Compute</a:t>
                </a:r>
              </a:p>
            </p:txBody>
          </p:sp>
        </p:grpSp>
        <p:grpSp>
          <p:nvGrpSpPr>
            <p:cNvPr id="55" name="Group 54"/>
            <p:cNvGrpSpPr/>
            <p:nvPr/>
          </p:nvGrpSpPr>
          <p:grpSpPr>
            <a:xfrm>
              <a:off x="6178258" y="3450120"/>
              <a:ext cx="1847735" cy="2444963"/>
              <a:chOff x="4375788" y="3450119"/>
              <a:chExt cx="1847735" cy="2444963"/>
            </a:xfrm>
          </p:grpSpPr>
          <p:grpSp>
            <p:nvGrpSpPr>
              <p:cNvPr id="56" name="Group 55"/>
              <p:cNvGrpSpPr/>
              <p:nvPr/>
            </p:nvGrpSpPr>
            <p:grpSpPr>
              <a:xfrm>
                <a:off x="4375788" y="4529264"/>
                <a:ext cx="1507376" cy="508000"/>
                <a:chOff x="3560103" y="3806533"/>
                <a:chExt cx="1507376" cy="508000"/>
              </a:xfrm>
            </p:grpSpPr>
            <p:sp>
              <p:nvSpPr>
                <p:cNvPr id="61" name="TextBox 60"/>
                <p:cNvSpPr txBox="1"/>
                <p:nvPr/>
              </p:nvSpPr>
              <p:spPr>
                <a:xfrm>
                  <a:off x="3560103" y="3835821"/>
                  <a:ext cx="1183337" cy="461665"/>
                </a:xfrm>
                <a:prstGeom prst="rect">
                  <a:avLst/>
                </a:prstGeom>
                <a:noFill/>
              </p:spPr>
              <p:txBody>
                <a:bodyPr wrap="none" rtlCol="0">
                  <a:spAutoFit/>
                </a:bodyPr>
                <a:lstStyle/>
                <a:p>
                  <a:r>
                    <a:rPr lang="en-US" sz="2400" dirty="0"/>
                    <a:t>Query:</a:t>
                  </a:r>
                </a:p>
              </p:txBody>
            </p:sp>
            <p:pic>
              <p:nvPicPr>
                <p:cNvPr id="62" name="Picture 61"/>
                <p:cNvPicPr>
                  <a:picLocks noChangeAspect="1"/>
                </p:cNvPicPr>
                <p:nvPr/>
              </p:nvPicPr>
              <p:blipFill>
                <a:blip r:embed="rId5"/>
                <a:stretch>
                  <a:fillRect/>
                </a:stretch>
              </p:blipFill>
              <p:spPr>
                <a:xfrm>
                  <a:off x="4622979" y="3806533"/>
                  <a:ext cx="444500" cy="508000"/>
                </a:xfrm>
                <a:prstGeom prst="rect">
                  <a:avLst/>
                </a:prstGeom>
              </p:spPr>
            </p:pic>
          </p:grpSp>
          <p:sp>
            <p:nvSpPr>
              <p:cNvPr id="59" name="Right Arrow 58"/>
              <p:cNvSpPr/>
              <p:nvPr/>
            </p:nvSpPr>
            <p:spPr>
              <a:xfrm rot="13631174">
                <a:off x="4878097" y="4549656"/>
                <a:ext cx="2444963" cy="24588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63" name="Group 62"/>
            <p:cNvGrpSpPr/>
            <p:nvPr/>
          </p:nvGrpSpPr>
          <p:grpSpPr>
            <a:xfrm>
              <a:off x="7937557" y="3273383"/>
              <a:ext cx="1019834" cy="2455260"/>
              <a:chOff x="6135088" y="3273383"/>
              <a:chExt cx="1019834" cy="2455260"/>
            </a:xfrm>
          </p:grpSpPr>
          <p:sp>
            <p:nvSpPr>
              <p:cNvPr id="64" name="TextBox 63"/>
              <p:cNvSpPr txBox="1"/>
              <p:nvPr/>
            </p:nvSpPr>
            <p:spPr>
              <a:xfrm rot="2849560">
                <a:off x="5516970" y="3891501"/>
                <a:ext cx="1697901" cy="461665"/>
              </a:xfrm>
              <a:prstGeom prst="rect">
                <a:avLst/>
              </a:prstGeom>
              <a:noFill/>
            </p:spPr>
            <p:txBody>
              <a:bodyPr wrap="none" rtlCol="0">
                <a:spAutoFit/>
              </a:bodyPr>
              <a:lstStyle/>
              <a:p>
                <a:r>
                  <a:rPr lang="en-US" sz="2400" dirty="0"/>
                  <a:t>Response:</a:t>
                </a:r>
              </a:p>
            </p:txBody>
          </p:sp>
          <p:grpSp>
            <p:nvGrpSpPr>
              <p:cNvPr id="67" name="Group 66"/>
              <p:cNvGrpSpPr/>
              <p:nvPr/>
            </p:nvGrpSpPr>
            <p:grpSpPr>
              <a:xfrm>
                <a:off x="6201149" y="3283680"/>
                <a:ext cx="953773" cy="2444963"/>
                <a:chOff x="6201149" y="3283680"/>
                <a:chExt cx="953773" cy="2444963"/>
              </a:xfrm>
            </p:grpSpPr>
            <p:sp>
              <p:nvSpPr>
                <p:cNvPr id="68" name="Right Arrow 67"/>
                <p:cNvSpPr/>
                <p:nvPr/>
              </p:nvSpPr>
              <p:spPr>
                <a:xfrm rot="2831174">
                  <a:off x="5101612" y="4383217"/>
                  <a:ext cx="2444963" cy="2458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6"/>
                <a:stretch>
                  <a:fillRect/>
                </a:stretch>
              </p:blipFill>
              <p:spPr>
                <a:xfrm rot="2849560">
                  <a:off x="6799322" y="4615490"/>
                  <a:ext cx="330200" cy="381000"/>
                </a:xfrm>
                <a:prstGeom prst="rect">
                  <a:avLst/>
                </a:prstGeom>
              </p:spPr>
            </p:pic>
          </p:grpSp>
        </p:grpSp>
        <p:grpSp>
          <p:nvGrpSpPr>
            <p:cNvPr id="70" name="Group 69"/>
            <p:cNvGrpSpPr/>
            <p:nvPr/>
          </p:nvGrpSpPr>
          <p:grpSpPr>
            <a:xfrm>
              <a:off x="6388439" y="1131645"/>
              <a:ext cx="3768090" cy="1450313"/>
              <a:chOff x="5200618" y="2248532"/>
              <a:chExt cx="3768090" cy="1450313"/>
            </a:xfrm>
          </p:grpSpPr>
          <p:sp>
            <p:nvSpPr>
              <p:cNvPr id="71" name="Cloud Callout 70"/>
              <p:cNvSpPr/>
              <p:nvPr/>
            </p:nvSpPr>
            <p:spPr>
              <a:xfrm>
                <a:off x="5200618" y="2248532"/>
                <a:ext cx="3768090" cy="1450313"/>
              </a:xfrm>
              <a:prstGeom prst="cloudCallout">
                <a:avLst>
                  <a:gd name="adj1" fmla="val -38430"/>
                  <a:gd name="adj2" fmla="val 73316"/>
                </a:avLst>
              </a:prstGeom>
              <a:effectLst>
                <a:outerShdw blurRad="50800" dist="762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72" name="Picture 71"/>
              <p:cNvPicPr>
                <a:picLocks noChangeAspect="1"/>
              </p:cNvPicPr>
              <p:nvPr/>
            </p:nvPicPr>
            <p:blipFill>
              <a:blip r:embed="rId4"/>
              <a:stretch>
                <a:fillRect/>
              </a:stretch>
            </p:blipFill>
            <p:spPr>
              <a:xfrm>
                <a:off x="5708650" y="2561636"/>
                <a:ext cx="2806700" cy="901700"/>
              </a:xfrm>
              <a:prstGeom prst="rect">
                <a:avLst/>
              </a:prstGeom>
            </p:spPr>
          </p:pic>
        </p:grpSp>
        <p:sp>
          <p:nvSpPr>
            <p:cNvPr id="73" name="TextBox 72"/>
            <p:cNvSpPr txBox="1"/>
            <p:nvPr/>
          </p:nvSpPr>
          <p:spPr>
            <a:xfrm>
              <a:off x="8627417" y="3031269"/>
              <a:ext cx="3057224" cy="1323439"/>
            </a:xfrm>
            <a:prstGeom prst="rect">
              <a:avLst/>
            </a:prstGeom>
            <a:noFill/>
          </p:spPr>
          <p:txBody>
            <a:bodyPr wrap="square" rtlCol="0">
              <a:spAutoFit/>
            </a:bodyPr>
            <a:lstStyle/>
            <a:p>
              <a:r>
                <a:rPr lang="en-US" sz="2000" dirty="0"/>
                <a:t>Good for bigger datasets and compute intensive tasks</a:t>
              </a:r>
            </a:p>
            <a:p>
              <a:pPr marL="342900" indent="-342900">
                <a:buFont typeface="Arial" charset="0"/>
                <a:buChar char="•"/>
              </a:pPr>
              <a:endParaRPr lang="en-US" sz="2000" dirty="0"/>
            </a:p>
          </p:txBody>
        </p:sp>
      </p:grpSp>
    </p:spTree>
    <p:extLst>
      <p:ext uri="{BB962C8B-B14F-4D97-AF65-F5344CB8AC3E}">
        <p14:creationId xmlns:p14="http://schemas.microsoft.com/office/powerpoint/2010/main" val="349400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404"/>
            <a:ext cx="12192000" cy="6864404"/>
          </a:xfrm>
          <a:prstGeom prst="rect">
            <a:avLst/>
          </a:prstGeom>
        </p:spPr>
      </p:pic>
      <p:sp>
        <p:nvSpPr>
          <p:cNvPr id="8" name="Rectangle 7"/>
          <p:cNvSpPr/>
          <p:nvPr/>
        </p:nvSpPr>
        <p:spPr>
          <a:xfrm>
            <a:off x="-550334" y="1896505"/>
            <a:ext cx="13292667" cy="3199291"/>
          </a:xfrm>
          <a:prstGeom prst="rect">
            <a:avLst/>
          </a:prstGeom>
          <a:solidFill>
            <a:schemeClr val="bg1">
              <a:alpha val="72000"/>
            </a:schemeClr>
          </a:solidFill>
          <a:ln>
            <a:noFill/>
          </a:ln>
          <a:effectLst>
            <a:softEdge rad="139700"/>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p:cNvSpPr txBox="1"/>
          <p:nvPr/>
        </p:nvSpPr>
        <p:spPr>
          <a:xfrm>
            <a:off x="0" y="2305069"/>
            <a:ext cx="12192000" cy="2308324"/>
          </a:xfrm>
          <a:prstGeom prst="rect">
            <a:avLst/>
          </a:prstGeom>
        </p:spPr>
        <p:txBody>
          <a:bodyPr wrap="square" rtlCol="0">
            <a:spAutoFit/>
          </a:bodyPr>
          <a:lstStyle/>
          <a:p>
            <a:pPr algn="ctr"/>
            <a:r>
              <a:rPr lang="en-US" sz="3600" dirty="0"/>
              <a:t>How would you </a:t>
            </a:r>
            <a:br>
              <a:rPr lang="en-US" sz="3600" dirty="0"/>
            </a:br>
            <a:r>
              <a:rPr lang="en-US" sz="3600" b="1" dirty="0"/>
              <a:t>compute</a:t>
            </a:r>
            <a:r>
              <a:rPr lang="en-US" sz="3600" dirty="0"/>
              <a:t> </a:t>
            </a:r>
            <a:r>
              <a:rPr lang="en-US" sz="3600" b="1" dirty="0"/>
              <a:t>the number of occurrences </a:t>
            </a:r>
            <a:br>
              <a:rPr lang="en-US" sz="3600" b="1" dirty="0"/>
            </a:br>
            <a:r>
              <a:rPr lang="en-US" sz="3600" dirty="0"/>
              <a:t>of each word in all the books </a:t>
            </a:r>
            <a:br>
              <a:rPr lang="en-US" sz="3600" dirty="0"/>
            </a:br>
            <a:r>
              <a:rPr lang="en-US" sz="3600" b="1" dirty="0"/>
              <a:t>using a team of people?</a:t>
            </a:r>
          </a:p>
        </p:txBody>
      </p:sp>
    </p:spTree>
    <p:extLst>
      <p:ext uri="{BB962C8B-B14F-4D97-AF65-F5344CB8AC3E}">
        <p14:creationId xmlns:p14="http://schemas.microsoft.com/office/powerpoint/2010/main" val="179576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5947" y="1945269"/>
            <a:ext cx="9850582" cy="461665"/>
          </a:xfrm>
          <a:prstGeom prst="rect">
            <a:avLst/>
          </a:prstGeom>
        </p:spPr>
        <p:txBody>
          <a:bodyPr wrap="square" rtlCol="0">
            <a:spAutoFit/>
          </a:bodyPr>
          <a:lstStyle/>
          <a:p>
            <a:pPr algn="ctr"/>
            <a:r>
              <a:rPr lang="en-US" sz="2400" dirty="0"/>
              <a:t>The reality</a:t>
            </a:r>
            <a:r>
              <a:rPr lang="mr-IN" sz="2400" dirty="0"/>
              <a:t>…</a:t>
            </a:r>
            <a:endParaRPr lang="en-US" sz="2400" dirty="0"/>
          </a:p>
        </p:txBody>
      </p:sp>
      <p:grpSp>
        <p:nvGrpSpPr>
          <p:cNvPr id="8" name="Group 7"/>
          <p:cNvGrpSpPr/>
          <p:nvPr/>
        </p:nvGrpSpPr>
        <p:grpSpPr>
          <a:xfrm>
            <a:off x="3284336" y="3312523"/>
            <a:ext cx="2592255" cy="1310806"/>
            <a:chOff x="416184" y="3941823"/>
            <a:chExt cx="2592255" cy="1310806"/>
          </a:xfrm>
        </p:grpSpPr>
        <p:grpSp>
          <p:nvGrpSpPr>
            <p:cNvPr id="9" name="Group 8"/>
            <p:cNvGrpSpPr/>
            <p:nvPr/>
          </p:nvGrpSpPr>
          <p:grpSpPr>
            <a:xfrm>
              <a:off x="1788232" y="3941823"/>
              <a:ext cx="1220207" cy="1203613"/>
              <a:chOff x="1681790" y="4987970"/>
              <a:chExt cx="1220207" cy="1203613"/>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3" name="TextBox 12"/>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16" name="Group 15"/>
          <p:cNvGrpSpPr/>
          <p:nvPr/>
        </p:nvGrpSpPr>
        <p:grpSpPr>
          <a:xfrm>
            <a:off x="455099" y="3223768"/>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22" name="Picture 2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23" name="TextBox 22"/>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18" name="Group 17"/>
            <p:cNvGrpSpPr/>
            <p:nvPr/>
          </p:nvGrpSpPr>
          <p:grpSpPr>
            <a:xfrm>
              <a:off x="571497" y="926392"/>
              <a:ext cx="1509854" cy="1225201"/>
              <a:chOff x="726811" y="926392"/>
              <a:chExt cx="1509854" cy="1225201"/>
            </a:xfrm>
          </p:grpSpPr>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1" name="Picture 2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24" name="Group 23"/>
          <p:cNvGrpSpPr/>
          <p:nvPr/>
        </p:nvGrpSpPr>
        <p:grpSpPr>
          <a:xfrm>
            <a:off x="6469260" y="3223768"/>
            <a:ext cx="2172333" cy="1488317"/>
            <a:chOff x="601255" y="2367553"/>
            <a:chExt cx="2172333" cy="1488317"/>
          </a:xfrm>
        </p:grpSpPr>
        <p:grpSp>
          <p:nvGrpSpPr>
            <p:cNvPr id="25" name="Group 24"/>
            <p:cNvGrpSpPr/>
            <p:nvPr/>
          </p:nvGrpSpPr>
          <p:grpSpPr>
            <a:xfrm>
              <a:off x="2023082" y="2367553"/>
              <a:ext cx="750506" cy="1488317"/>
              <a:chOff x="1949242" y="2982369"/>
              <a:chExt cx="750506" cy="1488317"/>
            </a:xfrm>
          </p:grpSpPr>
          <p:pic>
            <p:nvPicPr>
              <p:cNvPr id="29" name="Picture 2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30" name="TextBox 2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26" name="Group 25"/>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grpSp>
        <p:nvGrpSpPr>
          <p:cNvPr id="31" name="Group 30"/>
          <p:cNvGrpSpPr/>
          <p:nvPr/>
        </p:nvGrpSpPr>
        <p:grpSpPr>
          <a:xfrm>
            <a:off x="9234263" y="3381732"/>
            <a:ext cx="2410049" cy="1211730"/>
            <a:chOff x="698576" y="5320605"/>
            <a:chExt cx="2410049" cy="1211730"/>
          </a:xfrm>
        </p:grpSpPr>
        <p:grpSp>
          <p:nvGrpSpPr>
            <p:cNvPr id="32" name="Group 31"/>
            <p:cNvGrpSpPr/>
            <p:nvPr/>
          </p:nvGrpSpPr>
          <p:grpSpPr>
            <a:xfrm>
              <a:off x="1688043" y="5320605"/>
              <a:ext cx="1420582" cy="1196939"/>
              <a:chOff x="1581605" y="5001318"/>
              <a:chExt cx="1420582" cy="1196939"/>
            </a:xfrm>
          </p:grpSpPr>
          <p:pic>
            <p:nvPicPr>
              <p:cNvPr id="35" name="Picture 3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36" name="TextBox 3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Tree>
    <p:extLst>
      <p:ext uri="{BB962C8B-B14F-4D97-AF65-F5344CB8AC3E}">
        <p14:creationId xmlns:p14="http://schemas.microsoft.com/office/powerpoint/2010/main" val="1081069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Solution</a:t>
            </a:r>
          </a:p>
        </p:txBody>
      </p:sp>
      <p:pic>
        <p:nvPicPr>
          <p:cNvPr id="4" name="Picture 3"/>
          <p:cNvPicPr>
            <a:picLocks noChangeAspect="1"/>
          </p:cNvPicPr>
          <p:nvPr/>
        </p:nvPicPr>
        <p:blipFill>
          <a:blip r:embed="rId3">
            <a:duotone>
              <a:schemeClr val="accent3">
                <a:shade val="45000"/>
                <a:satMod val="135000"/>
              </a:schemeClr>
              <a:prstClr val="white"/>
            </a:duotone>
          </a:blip>
          <a:stretch>
            <a:fillRect/>
          </a:stretch>
        </p:blipFill>
        <p:spPr>
          <a:xfrm>
            <a:off x="5241335" y="2421746"/>
            <a:ext cx="1423579" cy="1198179"/>
          </a:xfrm>
          <a:prstGeom prst="rect">
            <a:avLst/>
          </a:prstGeom>
        </p:spPr>
      </p:pic>
      <p:pic>
        <p:nvPicPr>
          <p:cNvPr id="5" name="Picture 4"/>
          <p:cNvPicPr>
            <a:picLocks noChangeAspect="1"/>
          </p:cNvPicPr>
          <p:nvPr/>
        </p:nvPicPr>
        <p:blipFill>
          <a:blip r:embed="rId3">
            <a:duotone>
              <a:schemeClr val="accent2">
                <a:shade val="45000"/>
                <a:satMod val="135000"/>
              </a:schemeClr>
              <a:prstClr val="white"/>
            </a:duotone>
          </a:blip>
          <a:stretch>
            <a:fillRect/>
          </a:stretch>
        </p:blipFill>
        <p:spPr>
          <a:xfrm>
            <a:off x="7456720" y="1915749"/>
            <a:ext cx="1423579" cy="1198179"/>
          </a:xfrm>
          <a:prstGeom prst="rect">
            <a:avLst/>
          </a:prstGeom>
        </p:spPr>
      </p:pic>
      <p:pic>
        <p:nvPicPr>
          <p:cNvPr id="6" name="Picture 5"/>
          <p:cNvPicPr>
            <a:picLocks noChangeAspect="1"/>
          </p:cNvPicPr>
          <p:nvPr/>
        </p:nvPicPr>
        <p:blipFill>
          <a:blip r:embed="rId3">
            <a:duotone>
              <a:prstClr val="black"/>
              <a:schemeClr val="accent6">
                <a:tint val="45000"/>
                <a:satMod val="400000"/>
              </a:schemeClr>
            </a:duotone>
          </a:blip>
          <a:stretch>
            <a:fillRect/>
          </a:stretch>
        </p:blipFill>
        <p:spPr>
          <a:xfrm>
            <a:off x="6844677" y="3627220"/>
            <a:ext cx="1423579" cy="1198179"/>
          </a:xfrm>
          <a:prstGeom prst="rect">
            <a:avLst/>
          </a:prstGeom>
        </p:spPr>
      </p:pic>
      <p:pic>
        <p:nvPicPr>
          <p:cNvPr id="7" name="Picture 6"/>
          <p:cNvPicPr>
            <a:picLocks noChangeAspect="1"/>
          </p:cNvPicPr>
          <p:nvPr/>
        </p:nvPicPr>
        <p:blipFill>
          <a:blip r:embed="rId3">
            <a:duotone>
              <a:schemeClr val="accent6">
                <a:shade val="45000"/>
                <a:satMod val="135000"/>
              </a:schemeClr>
              <a:prstClr val="white"/>
            </a:duotone>
          </a:blip>
          <a:stretch>
            <a:fillRect/>
          </a:stretch>
        </p:blipFill>
        <p:spPr>
          <a:xfrm>
            <a:off x="5241335" y="4783354"/>
            <a:ext cx="1423579" cy="1198179"/>
          </a:xfrm>
          <a:prstGeom prst="rect">
            <a:avLst/>
          </a:prstGeom>
        </p:spPr>
      </p:pic>
      <p:grpSp>
        <p:nvGrpSpPr>
          <p:cNvPr id="14" name="Group 13"/>
          <p:cNvGrpSpPr/>
          <p:nvPr/>
        </p:nvGrpSpPr>
        <p:grpSpPr>
          <a:xfrm>
            <a:off x="1402012" y="4226310"/>
            <a:ext cx="1061545" cy="1857076"/>
            <a:chOff x="6074979" y="1205799"/>
            <a:chExt cx="1870842" cy="3272867"/>
          </a:xfrm>
        </p:grpSpPr>
        <p:sp>
          <p:nvSpPr>
            <p:cNvPr id="8" name="Rounded Rectangle 7"/>
            <p:cNvSpPr/>
            <p:nvPr/>
          </p:nvSpPr>
          <p:spPr>
            <a:xfrm>
              <a:off x="6463862" y="2007476"/>
              <a:ext cx="1093076" cy="1513490"/>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 name="Rounded Rectangle 8"/>
            <p:cNvSpPr/>
            <p:nvPr/>
          </p:nvSpPr>
          <p:spPr>
            <a:xfrm>
              <a:off x="6463862" y="3285742"/>
              <a:ext cx="457200"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0" name="Rounded Rectangle 9"/>
            <p:cNvSpPr/>
            <p:nvPr/>
          </p:nvSpPr>
          <p:spPr>
            <a:xfrm>
              <a:off x="7099738" y="3285742"/>
              <a:ext cx="457200"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Rounded Rectangle 10"/>
            <p:cNvSpPr/>
            <p:nvPr/>
          </p:nvSpPr>
          <p:spPr>
            <a:xfrm>
              <a:off x="6074979" y="2007476"/>
              <a:ext cx="272284"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ounded Rectangle 11"/>
            <p:cNvSpPr/>
            <p:nvPr/>
          </p:nvSpPr>
          <p:spPr>
            <a:xfrm>
              <a:off x="7673537" y="2007476"/>
              <a:ext cx="272284"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Oval 12"/>
            <p:cNvSpPr/>
            <p:nvPr/>
          </p:nvSpPr>
          <p:spPr>
            <a:xfrm>
              <a:off x="6514783" y="1205799"/>
              <a:ext cx="981721" cy="981721"/>
            </a:xfrm>
            <a:prstGeom prst="ellipse">
              <a:avLst/>
            </a:prstGeom>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1404711" y="1800266"/>
            <a:ext cx="1061545" cy="1857076"/>
            <a:chOff x="6074979" y="1205799"/>
            <a:chExt cx="1870842" cy="3272867"/>
          </a:xfrm>
        </p:grpSpPr>
        <p:sp>
          <p:nvSpPr>
            <p:cNvPr id="23" name="Rounded Rectangle 22"/>
            <p:cNvSpPr/>
            <p:nvPr/>
          </p:nvSpPr>
          <p:spPr>
            <a:xfrm>
              <a:off x="6463862" y="2007476"/>
              <a:ext cx="1093076" cy="1513490"/>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4" name="Rounded Rectangle 23"/>
            <p:cNvSpPr/>
            <p:nvPr/>
          </p:nvSpPr>
          <p:spPr>
            <a:xfrm>
              <a:off x="6463862" y="3285742"/>
              <a:ext cx="457200"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5" name="Rounded Rectangle 24"/>
            <p:cNvSpPr/>
            <p:nvPr/>
          </p:nvSpPr>
          <p:spPr>
            <a:xfrm>
              <a:off x="7099738" y="3285742"/>
              <a:ext cx="457200"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6" name="Rounded Rectangle 25"/>
            <p:cNvSpPr/>
            <p:nvPr/>
          </p:nvSpPr>
          <p:spPr>
            <a:xfrm>
              <a:off x="6074979" y="2007476"/>
              <a:ext cx="272284"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7" name="Rounded Rectangle 26"/>
            <p:cNvSpPr/>
            <p:nvPr/>
          </p:nvSpPr>
          <p:spPr>
            <a:xfrm>
              <a:off x="7673537" y="2007476"/>
              <a:ext cx="272284"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8" name="Oval 27"/>
            <p:cNvSpPr/>
            <p:nvPr/>
          </p:nvSpPr>
          <p:spPr>
            <a:xfrm>
              <a:off x="6514783" y="1205799"/>
              <a:ext cx="981721" cy="981721"/>
            </a:xfrm>
            <a:prstGeom prst="ellipse">
              <a:avLst/>
            </a:prstGeom>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20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Solution</a:t>
            </a:r>
          </a:p>
        </p:txBody>
      </p:sp>
      <p:pic>
        <p:nvPicPr>
          <p:cNvPr id="4" name="Picture 3"/>
          <p:cNvPicPr>
            <a:picLocks noChangeAspect="1"/>
          </p:cNvPicPr>
          <p:nvPr/>
        </p:nvPicPr>
        <p:blipFill>
          <a:blip r:embed="rId3">
            <a:duotone>
              <a:schemeClr val="accent3">
                <a:shade val="45000"/>
                <a:satMod val="135000"/>
              </a:schemeClr>
              <a:prstClr val="white"/>
            </a:duotone>
          </a:blip>
          <a:stretch>
            <a:fillRect/>
          </a:stretch>
        </p:blipFill>
        <p:spPr>
          <a:xfrm>
            <a:off x="3090497" y="4862184"/>
            <a:ext cx="1423579" cy="1198179"/>
          </a:xfrm>
          <a:prstGeom prst="rect">
            <a:avLst/>
          </a:prstGeom>
        </p:spPr>
      </p:pic>
      <p:pic>
        <p:nvPicPr>
          <p:cNvPr id="5" name="Picture 4"/>
          <p:cNvPicPr>
            <a:picLocks noChangeAspect="1"/>
          </p:cNvPicPr>
          <p:nvPr/>
        </p:nvPicPr>
        <p:blipFill>
          <a:blip r:embed="rId3">
            <a:duotone>
              <a:schemeClr val="accent2">
                <a:shade val="45000"/>
                <a:satMod val="135000"/>
              </a:schemeClr>
              <a:prstClr val="white"/>
            </a:duotone>
          </a:blip>
          <a:stretch>
            <a:fillRect/>
          </a:stretch>
        </p:blipFill>
        <p:spPr>
          <a:xfrm>
            <a:off x="4859161" y="4859923"/>
            <a:ext cx="1423579" cy="1198179"/>
          </a:xfrm>
          <a:prstGeom prst="rect">
            <a:avLst/>
          </a:prstGeom>
        </p:spPr>
      </p:pic>
      <p:pic>
        <p:nvPicPr>
          <p:cNvPr id="6" name="Picture 5"/>
          <p:cNvPicPr>
            <a:picLocks noChangeAspect="1"/>
          </p:cNvPicPr>
          <p:nvPr/>
        </p:nvPicPr>
        <p:blipFill>
          <a:blip r:embed="rId3">
            <a:duotone>
              <a:prstClr val="black"/>
              <a:schemeClr val="accent6">
                <a:tint val="45000"/>
                <a:satMod val="400000"/>
              </a:schemeClr>
            </a:duotone>
          </a:blip>
          <a:stretch>
            <a:fillRect/>
          </a:stretch>
        </p:blipFill>
        <p:spPr>
          <a:xfrm>
            <a:off x="3090497" y="2436140"/>
            <a:ext cx="1423579" cy="1198179"/>
          </a:xfrm>
          <a:prstGeom prst="rect">
            <a:avLst/>
          </a:prstGeom>
        </p:spPr>
      </p:pic>
      <p:pic>
        <p:nvPicPr>
          <p:cNvPr id="7" name="Picture 6"/>
          <p:cNvPicPr>
            <a:picLocks noChangeAspect="1"/>
          </p:cNvPicPr>
          <p:nvPr/>
        </p:nvPicPr>
        <p:blipFill>
          <a:blip r:embed="rId3">
            <a:duotone>
              <a:schemeClr val="accent6">
                <a:shade val="45000"/>
                <a:satMod val="135000"/>
              </a:schemeClr>
              <a:prstClr val="white"/>
            </a:duotone>
          </a:blip>
          <a:stretch>
            <a:fillRect/>
          </a:stretch>
        </p:blipFill>
        <p:spPr>
          <a:xfrm>
            <a:off x="4844032" y="2436140"/>
            <a:ext cx="1423579" cy="1198179"/>
          </a:xfrm>
          <a:prstGeom prst="rect">
            <a:avLst/>
          </a:prstGeom>
        </p:spPr>
      </p:pic>
      <p:sp>
        <p:nvSpPr>
          <p:cNvPr id="16" name="TextBox 15"/>
          <p:cNvSpPr txBox="1"/>
          <p:nvPr/>
        </p:nvSpPr>
        <p:spPr>
          <a:xfrm>
            <a:off x="3041295" y="1754048"/>
            <a:ext cx="3882794" cy="369332"/>
          </a:xfrm>
          <a:prstGeom prst="rect">
            <a:avLst/>
          </a:prstGeom>
        </p:spPr>
        <p:txBody>
          <a:bodyPr wrap="none" rtlCol="0">
            <a:spAutoFit/>
          </a:bodyPr>
          <a:lstStyle/>
          <a:p>
            <a:r>
              <a:rPr lang="en-US" dirty="0"/>
              <a:t>1) Divide Books Across Individuals</a:t>
            </a:r>
          </a:p>
        </p:txBody>
      </p:sp>
      <p:grpSp>
        <p:nvGrpSpPr>
          <p:cNvPr id="30" name="Group 29"/>
          <p:cNvGrpSpPr/>
          <p:nvPr/>
        </p:nvGrpSpPr>
        <p:grpSpPr>
          <a:xfrm>
            <a:off x="1402012" y="4226310"/>
            <a:ext cx="1061545" cy="1857076"/>
            <a:chOff x="6074979" y="1205799"/>
            <a:chExt cx="1870842" cy="3272867"/>
          </a:xfrm>
        </p:grpSpPr>
        <p:sp>
          <p:nvSpPr>
            <p:cNvPr id="31" name="Rounded Rectangle 30"/>
            <p:cNvSpPr/>
            <p:nvPr/>
          </p:nvSpPr>
          <p:spPr>
            <a:xfrm>
              <a:off x="6463862" y="2007476"/>
              <a:ext cx="1093076" cy="1513490"/>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2" name="Rounded Rectangle 31"/>
            <p:cNvSpPr/>
            <p:nvPr/>
          </p:nvSpPr>
          <p:spPr>
            <a:xfrm>
              <a:off x="6463862" y="3285742"/>
              <a:ext cx="457200"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3" name="Rounded Rectangle 32"/>
            <p:cNvSpPr/>
            <p:nvPr/>
          </p:nvSpPr>
          <p:spPr>
            <a:xfrm>
              <a:off x="7099738" y="3285742"/>
              <a:ext cx="457200"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4" name="Rounded Rectangle 33"/>
            <p:cNvSpPr/>
            <p:nvPr/>
          </p:nvSpPr>
          <p:spPr>
            <a:xfrm>
              <a:off x="6074979" y="2007476"/>
              <a:ext cx="272284"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5" name="Rounded Rectangle 34"/>
            <p:cNvSpPr/>
            <p:nvPr/>
          </p:nvSpPr>
          <p:spPr>
            <a:xfrm>
              <a:off x="7673537" y="2007476"/>
              <a:ext cx="272284"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6" name="Oval 35"/>
            <p:cNvSpPr/>
            <p:nvPr/>
          </p:nvSpPr>
          <p:spPr>
            <a:xfrm>
              <a:off x="6514783" y="1205799"/>
              <a:ext cx="981721" cy="981721"/>
            </a:xfrm>
            <a:prstGeom prst="ellipse">
              <a:avLst/>
            </a:prstGeom>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1404711" y="1800266"/>
            <a:ext cx="1061545" cy="1857076"/>
            <a:chOff x="6074979" y="1205799"/>
            <a:chExt cx="1870842" cy="3272867"/>
          </a:xfrm>
        </p:grpSpPr>
        <p:sp>
          <p:nvSpPr>
            <p:cNvPr id="38" name="Rounded Rectangle 37"/>
            <p:cNvSpPr/>
            <p:nvPr/>
          </p:nvSpPr>
          <p:spPr>
            <a:xfrm>
              <a:off x="6463862" y="2007476"/>
              <a:ext cx="1093076" cy="1513490"/>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9" name="Rounded Rectangle 38"/>
            <p:cNvSpPr/>
            <p:nvPr/>
          </p:nvSpPr>
          <p:spPr>
            <a:xfrm>
              <a:off x="6463862" y="3285742"/>
              <a:ext cx="457200"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0" name="Rounded Rectangle 39"/>
            <p:cNvSpPr/>
            <p:nvPr/>
          </p:nvSpPr>
          <p:spPr>
            <a:xfrm>
              <a:off x="7099738" y="3285742"/>
              <a:ext cx="457200"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1" name="Rounded Rectangle 40"/>
            <p:cNvSpPr/>
            <p:nvPr/>
          </p:nvSpPr>
          <p:spPr>
            <a:xfrm>
              <a:off x="6074979" y="2007476"/>
              <a:ext cx="272284"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2" name="Rounded Rectangle 41"/>
            <p:cNvSpPr/>
            <p:nvPr/>
          </p:nvSpPr>
          <p:spPr>
            <a:xfrm>
              <a:off x="7673537" y="2007476"/>
              <a:ext cx="272284"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3" name="Oval 42"/>
            <p:cNvSpPr/>
            <p:nvPr/>
          </p:nvSpPr>
          <p:spPr>
            <a:xfrm>
              <a:off x="6514783" y="1205799"/>
              <a:ext cx="981721" cy="981721"/>
            </a:xfrm>
            <a:prstGeom prst="ellipse">
              <a:avLst/>
            </a:prstGeom>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20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Solution</a:t>
            </a:r>
          </a:p>
        </p:txBody>
      </p:sp>
      <p:pic>
        <p:nvPicPr>
          <p:cNvPr id="4" name="Picture 3"/>
          <p:cNvPicPr>
            <a:picLocks noChangeAspect="1"/>
          </p:cNvPicPr>
          <p:nvPr/>
        </p:nvPicPr>
        <p:blipFill>
          <a:blip r:embed="rId3">
            <a:duotone>
              <a:schemeClr val="accent3">
                <a:shade val="45000"/>
                <a:satMod val="135000"/>
              </a:schemeClr>
              <a:prstClr val="white"/>
            </a:duotone>
          </a:blip>
          <a:stretch>
            <a:fillRect/>
          </a:stretch>
        </p:blipFill>
        <p:spPr>
          <a:xfrm>
            <a:off x="3090497" y="4862184"/>
            <a:ext cx="1423579" cy="1198179"/>
          </a:xfrm>
          <a:prstGeom prst="rect">
            <a:avLst/>
          </a:prstGeom>
        </p:spPr>
      </p:pic>
      <p:pic>
        <p:nvPicPr>
          <p:cNvPr id="5" name="Picture 4"/>
          <p:cNvPicPr>
            <a:picLocks noChangeAspect="1"/>
          </p:cNvPicPr>
          <p:nvPr/>
        </p:nvPicPr>
        <p:blipFill>
          <a:blip r:embed="rId3">
            <a:duotone>
              <a:schemeClr val="accent2">
                <a:shade val="45000"/>
                <a:satMod val="135000"/>
              </a:schemeClr>
              <a:prstClr val="white"/>
            </a:duotone>
          </a:blip>
          <a:stretch>
            <a:fillRect/>
          </a:stretch>
        </p:blipFill>
        <p:spPr>
          <a:xfrm>
            <a:off x="4859161" y="4859923"/>
            <a:ext cx="1423579" cy="1198179"/>
          </a:xfrm>
          <a:prstGeom prst="rect">
            <a:avLst/>
          </a:prstGeom>
        </p:spPr>
      </p:pic>
      <p:pic>
        <p:nvPicPr>
          <p:cNvPr id="6" name="Picture 5"/>
          <p:cNvPicPr>
            <a:picLocks noChangeAspect="1"/>
          </p:cNvPicPr>
          <p:nvPr/>
        </p:nvPicPr>
        <p:blipFill>
          <a:blip r:embed="rId3">
            <a:duotone>
              <a:prstClr val="black"/>
              <a:schemeClr val="accent6">
                <a:tint val="45000"/>
                <a:satMod val="400000"/>
              </a:schemeClr>
            </a:duotone>
          </a:blip>
          <a:stretch>
            <a:fillRect/>
          </a:stretch>
        </p:blipFill>
        <p:spPr>
          <a:xfrm>
            <a:off x="3090497" y="2436140"/>
            <a:ext cx="1423579" cy="1198179"/>
          </a:xfrm>
          <a:prstGeom prst="rect">
            <a:avLst/>
          </a:prstGeom>
        </p:spPr>
      </p:pic>
      <p:pic>
        <p:nvPicPr>
          <p:cNvPr id="7" name="Picture 6"/>
          <p:cNvPicPr>
            <a:picLocks noChangeAspect="1"/>
          </p:cNvPicPr>
          <p:nvPr/>
        </p:nvPicPr>
        <p:blipFill>
          <a:blip r:embed="rId3">
            <a:duotone>
              <a:schemeClr val="accent6">
                <a:shade val="45000"/>
                <a:satMod val="135000"/>
              </a:schemeClr>
              <a:prstClr val="white"/>
            </a:duotone>
          </a:blip>
          <a:stretch>
            <a:fillRect/>
          </a:stretch>
        </p:blipFill>
        <p:spPr>
          <a:xfrm>
            <a:off x="4844032" y="2436140"/>
            <a:ext cx="1423579" cy="1198179"/>
          </a:xfrm>
          <a:prstGeom prst="rect">
            <a:avLst/>
          </a:prstGeom>
        </p:spPr>
      </p:pic>
      <p:sp>
        <p:nvSpPr>
          <p:cNvPr id="16" name="TextBox 15"/>
          <p:cNvSpPr txBox="1"/>
          <p:nvPr/>
        </p:nvSpPr>
        <p:spPr>
          <a:xfrm>
            <a:off x="3041295" y="1754048"/>
            <a:ext cx="3882794" cy="369332"/>
          </a:xfrm>
          <a:prstGeom prst="rect">
            <a:avLst/>
          </a:prstGeom>
        </p:spPr>
        <p:txBody>
          <a:bodyPr wrap="none" rtlCol="0">
            <a:spAutoFit/>
          </a:bodyPr>
          <a:lstStyle/>
          <a:p>
            <a:r>
              <a:rPr lang="en-US" dirty="0"/>
              <a:t>1) Divide Books Across Individuals</a:t>
            </a:r>
          </a:p>
        </p:txBody>
      </p:sp>
      <p:grpSp>
        <p:nvGrpSpPr>
          <p:cNvPr id="30" name="Group 29"/>
          <p:cNvGrpSpPr/>
          <p:nvPr/>
        </p:nvGrpSpPr>
        <p:grpSpPr>
          <a:xfrm>
            <a:off x="1402012" y="4226310"/>
            <a:ext cx="1061545" cy="1857076"/>
            <a:chOff x="6074979" y="1205799"/>
            <a:chExt cx="1870842" cy="3272867"/>
          </a:xfrm>
        </p:grpSpPr>
        <p:sp>
          <p:nvSpPr>
            <p:cNvPr id="31" name="Rounded Rectangle 30"/>
            <p:cNvSpPr/>
            <p:nvPr/>
          </p:nvSpPr>
          <p:spPr>
            <a:xfrm>
              <a:off x="6463862" y="2007476"/>
              <a:ext cx="1093076" cy="1513490"/>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2" name="Rounded Rectangle 31"/>
            <p:cNvSpPr/>
            <p:nvPr/>
          </p:nvSpPr>
          <p:spPr>
            <a:xfrm>
              <a:off x="6463862" y="3285742"/>
              <a:ext cx="457200"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3" name="Rounded Rectangle 32"/>
            <p:cNvSpPr/>
            <p:nvPr/>
          </p:nvSpPr>
          <p:spPr>
            <a:xfrm>
              <a:off x="7099738" y="3285742"/>
              <a:ext cx="457200"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4" name="Rounded Rectangle 33"/>
            <p:cNvSpPr/>
            <p:nvPr/>
          </p:nvSpPr>
          <p:spPr>
            <a:xfrm>
              <a:off x="6074979" y="2007476"/>
              <a:ext cx="272284"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5" name="Rounded Rectangle 34"/>
            <p:cNvSpPr/>
            <p:nvPr/>
          </p:nvSpPr>
          <p:spPr>
            <a:xfrm>
              <a:off x="7673537" y="2007476"/>
              <a:ext cx="272284"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6" name="Oval 35"/>
            <p:cNvSpPr/>
            <p:nvPr/>
          </p:nvSpPr>
          <p:spPr>
            <a:xfrm>
              <a:off x="6514783" y="1205799"/>
              <a:ext cx="981721" cy="981721"/>
            </a:xfrm>
            <a:prstGeom prst="ellipse">
              <a:avLst/>
            </a:prstGeom>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1404711" y="1800266"/>
            <a:ext cx="1061545" cy="1857076"/>
            <a:chOff x="6074979" y="1205799"/>
            <a:chExt cx="1870842" cy="3272867"/>
          </a:xfrm>
        </p:grpSpPr>
        <p:sp>
          <p:nvSpPr>
            <p:cNvPr id="38" name="Rounded Rectangle 37"/>
            <p:cNvSpPr/>
            <p:nvPr/>
          </p:nvSpPr>
          <p:spPr>
            <a:xfrm>
              <a:off x="6463862" y="2007476"/>
              <a:ext cx="1093076" cy="1513490"/>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9" name="Rounded Rectangle 38"/>
            <p:cNvSpPr/>
            <p:nvPr/>
          </p:nvSpPr>
          <p:spPr>
            <a:xfrm>
              <a:off x="6463862" y="3285742"/>
              <a:ext cx="457200"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0" name="Rounded Rectangle 39"/>
            <p:cNvSpPr/>
            <p:nvPr/>
          </p:nvSpPr>
          <p:spPr>
            <a:xfrm>
              <a:off x="7099738" y="3285742"/>
              <a:ext cx="457200"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1" name="Rounded Rectangle 40"/>
            <p:cNvSpPr/>
            <p:nvPr/>
          </p:nvSpPr>
          <p:spPr>
            <a:xfrm>
              <a:off x="6074979" y="2007476"/>
              <a:ext cx="272284"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2" name="Rounded Rectangle 41"/>
            <p:cNvSpPr/>
            <p:nvPr/>
          </p:nvSpPr>
          <p:spPr>
            <a:xfrm>
              <a:off x="7673537" y="2007476"/>
              <a:ext cx="272284"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3" name="Oval 42"/>
            <p:cNvSpPr/>
            <p:nvPr/>
          </p:nvSpPr>
          <p:spPr>
            <a:xfrm>
              <a:off x="6514783" y="1205799"/>
              <a:ext cx="981721" cy="981721"/>
            </a:xfrm>
            <a:prstGeom prst="ellipse">
              <a:avLst/>
            </a:prstGeom>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aphicFrame>
        <p:nvGraphicFramePr>
          <p:cNvPr id="22" name="Table 21"/>
          <p:cNvGraphicFramePr>
            <a:graphicFrameLocks noGrp="1"/>
          </p:cNvGraphicFramePr>
          <p:nvPr>
            <p:extLst>
              <p:ext uri="{D42A27DB-BD31-4B8C-83A1-F6EECF244321}">
                <p14:modId xmlns:p14="http://schemas.microsoft.com/office/powerpoint/2010/main" val="1089484454"/>
              </p:ext>
            </p:extLst>
          </p:nvPr>
        </p:nvGraphicFramePr>
        <p:xfrm>
          <a:off x="8298660" y="2273419"/>
          <a:ext cx="2335540" cy="1483360"/>
        </p:xfrm>
        <a:graphic>
          <a:graphicData uri="http://schemas.openxmlformats.org/drawingml/2006/table">
            <a:tbl>
              <a:tblPr firstRow="1" bandRow="1">
                <a:tableStyleId>{5C22544A-7EE6-4342-B048-85BDC9FD1C3A}</a:tableStyleId>
              </a:tblPr>
              <a:tblGrid>
                <a:gridCol w="1167770">
                  <a:extLst>
                    <a:ext uri="{9D8B030D-6E8A-4147-A177-3AD203B41FA5}">
                      <a16:colId xmlns:a16="http://schemas.microsoft.com/office/drawing/2014/main" val="20000"/>
                    </a:ext>
                  </a:extLst>
                </a:gridCol>
                <a:gridCol w="1167770">
                  <a:extLst>
                    <a:ext uri="{9D8B030D-6E8A-4147-A177-3AD203B41FA5}">
                      <a16:colId xmlns:a16="http://schemas.microsoft.com/office/drawing/2014/main" val="20001"/>
                    </a:ext>
                  </a:extLst>
                </a:gridCol>
              </a:tblGrid>
              <a:tr h="370840">
                <a:tc>
                  <a:txBody>
                    <a:bodyPr/>
                    <a:lstStyle/>
                    <a:p>
                      <a:r>
                        <a:rPr lang="en-US" dirty="0"/>
                        <a:t>Word</a:t>
                      </a:r>
                    </a:p>
                  </a:txBody>
                  <a:tcPr/>
                </a:tc>
                <a:tc>
                  <a:txBody>
                    <a:bodyPr/>
                    <a:lstStyle/>
                    <a:p>
                      <a:r>
                        <a:rPr lang="en-US" dirty="0"/>
                        <a:t>Count</a:t>
                      </a:r>
                    </a:p>
                  </a:txBody>
                  <a:tcPr/>
                </a:tc>
                <a:extLst>
                  <a:ext uri="{0D108BD9-81ED-4DB2-BD59-A6C34878D82A}">
                    <a16:rowId xmlns:a16="http://schemas.microsoft.com/office/drawing/2014/main" val="10000"/>
                  </a:ext>
                </a:extLst>
              </a:tr>
              <a:tr h="370840">
                <a:tc>
                  <a:txBody>
                    <a:bodyPr/>
                    <a:lstStyle/>
                    <a:p>
                      <a:r>
                        <a:rPr lang="en-US" dirty="0"/>
                        <a:t>Apple</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Bird</a:t>
                      </a:r>
                    </a:p>
                  </a:txBody>
                  <a:tcPr/>
                </a:tc>
                <a:tc>
                  <a:txBody>
                    <a:bodyPr/>
                    <a:lstStyle/>
                    <a:p>
                      <a:r>
                        <a:rPr lang="en-US" dirty="0"/>
                        <a:t>7</a:t>
                      </a:r>
                    </a:p>
                  </a:txBody>
                  <a:tcPr/>
                </a:tc>
                <a:extLst>
                  <a:ext uri="{0D108BD9-81ED-4DB2-BD59-A6C34878D82A}">
                    <a16:rowId xmlns:a16="http://schemas.microsoft.com/office/drawing/2014/main" val="10002"/>
                  </a:ext>
                </a:extLst>
              </a:tr>
              <a:tr h="370840">
                <a:tc>
                  <a:txBody>
                    <a:bodyPr/>
                    <a:lstStyle/>
                    <a:p>
                      <a:r>
                        <a:rPr lang="mr-IN" dirty="0"/>
                        <a:t>…</a:t>
                      </a:r>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519644056"/>
              </p:ext>
            </p:extLst>
          </p:nvPr>
        </p:nvGraphicFramePr>
        <p:xfrm>
          <a:off x="8297789" y="4781487"/>
          <a:ext cx="2335540" cy="1483360"/>
        </p:xfrm>
        <a:graphic>
          <a:graphicData uri="http://schemas.openxmlformats.org/drawingml/2006/table">
            <a:tbl>
              <a:tblPr firstRow="1" bandRow="1">
                <a:tableStyleId>{5C22544A-7EE6-4342-B048-85BDC9FD1C3A}</a:tableStyleId>
              </a:tblPr>
              <a:tblGrid>
                <a:gridCol w="1167770">
                  <a:extLst>
                    <a:ext uri="{9D8B030D-6E8A-4147-A177-3AD203B41FA5}">
                      <a16:colId xmlns:a16="http://schemas.microsoft.com/office/drawing/2014/main" val="20000"/>
                    </a:ext>
                  </a:extLst>
                </a:gridCol>
                <a:gridCol w="1167770">
                  <a:extLst>
                    <a:ext uri="{9D8B030D-6E8A-4147-A177-3AD203B41FA5}">
                      <a16:colId xmlns:a16="http://schemas.microsoft.com/office/drawing/2014/main" val="20001"/>
                    </a:ext>
                  </a:extLst>
                </a:gridCol>
              </a:tblGrid>
              <a:tr h="370840">
                <a:tc>
                  <a:txBody>
                    <a:bodyPr/>
                    <a:lstStyle/>
                    <a:p>
                      <a:r>
                        <a:rPr lang="en-US" dirty="0"/>
                        <a:t>Word</a:t>
                      </a:r>
                    </a:p>
                  </a:txBody>
                  <a:tcPr/>
                </a:tc>
                <a:tc>
                  <a:txBody>
                    <a:bodyPr/>
                    <a:lstStyle/>
                    <a:p>
                      <a:r>
                        <a:rPr lang="en-US" dirty="0"/>
                        <a:t>Count</a:t>
                      </a:r>
                    </a:p>
                  </a:txBody>
                  <a:tcPr/>
                </a:tc>
                <a:extLst>
                  <a:ext uri="{0D108BD9-81ED-4DB2-BD59-A6C34878D82A}">
                    <a16:rowId xmlns:a16="http://schemas.microsoft.com/office/drawing/2014/main" val="10000"/>
                  </a:ext>
                </a:extLst>
              </a:tr>
              <a:tr h="370840">
                <a:tc>
                  <a:txBody>
                    <a:bodyPr/>
                    <a:lstStyle/>
                    <a:p>
                      <a:r>
                        <a:rPr lang="en-US" dirty="0"/>
                        <a:t>Apple</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Bird</a:t>
                      </a:r>
                    </a:p>
                  </a:txBody>
                  <a:tcPr/>
                </a:tc>
                <a:tc>
                  <a:txBody>
                    <a:bodyPr/>
                    <a:lstStyle/>
                    <a:p>
                      <a:r>
                        <a:rPr lang="en-US" dirty="0"/>
                        <a:t>1</a:t>
                      </a:r>
                    </a:p>
                  </a:txBody>
                  <a:tcPr/>
                </a:tc>
                <a:extLst>
                  <a:ext uri="{0D108BD9-81ED-4DB2-BD59-A6C34878D82A}">
                    <a16:rowId xmlns:a16="http://schemas.microsoft.com/office/drawing/2014/main" val="10002"/>
                  </a:ext>
                </a:extLst>
              </a:tr>
              <a:tr h="370840">
                <a:tc>
                  <a:txBody>
                    <a:bodyPr/>
                    <a:lstStyle/>
                    <a:p>
                      <a:r>
                        <a:rPr lang="mr-IN" dirty="0"/>
                        <a:t>…</a:t>
                      </a:r>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24" name="TextBox 23"/>
          <p:cNvSpPr txBox="1"/>
          <p:nvPr/>
        </p:nvSpPr>
        <p:spPr>
          <a:xfrm>
            <a:off x="7548330" y="1754048"/>
            <a:ext cx="3241593" cy="369332"/>
          </a:xfrm>
          <a:prstGeom prst="rect">
            <a:avLst/>
          </a:prstGeom>
        </p:spPr>
        <p:txBody>
          <a:bodyPr wrap="none" rtlCol="0">
            <a:spAutoFit/>
          </a:bodyPr>
          <a:lstStyle/>
          <a:p>
            <a:r>
              <a:rPr lang="en-US" dirty="0"/>
              <a:t>2) Compute Counts Locally</a:t>
            </a:r>
          </a:p>
        </p:txBody>
      </p:sp>
    </p:spTree>
    <p:extLst>
      <p:ext uri="{BB962C8B-B14F-4D97-AF65-F5344CB8AC3E}">
        <p14:creationId xmlns:p14="http://schemas.microsoft.com/office/powerpoint/2010/main" val="6341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Solution</a:t>
            </a:r>
          </a:p>
        </p:txBody>
      </p:sp>
      <p:pic>
        <p:nvPicPr>
          <p:cNvPr id="4" name="Picture 3"/>
          <p:cNvPicPr>
            <a:picLocks noChangeAspect="1"/>
          </p:cNvPicPr>
          <p:nvPr/>
        </p:nvPicPr>
        <p:blipFill>
          <a:blip r:embed="rId3">
            <a:duotone>
              <a:schemeClr val="accent3">
                <a:shade val="45000"/>
                <a:satMod val="135000"/>
              </a:schemeClr>
              <a:prstClr val="white"/>
            </a:duotone>
          </a:blip>
          <a:stretch>
            <a:fillRect/>
          </a:stretch>
        </p:blipFill>
        <p:spPr>
          <a:xfrm>
            <a:off x="2070994" y="4862184"/>
            <a:ext cx="1423579" cy="1198179"/>
          </a:xfrm>
          <a:prstGeom prst="rect">
            <a:avLst/>
          </a:prstGeom>
        </p:spPr>
      </p:pic>
      <p:pic>
        <p:nvPicPr>
          <p:cNvPr id="5" name="Picture 4"/>
          <p:cNvPicPr>
            <a:picLocks noChangeAspect="1"/>
          </p:cNvPicPr>
          <p:nvPr/>
        </p:nvPicPr>
        <p:blipFill>
          <a:blip r:embed="rId3">
            <a:duotone>
              <a:schemeClr val="accent2">
                <a:shade val="45000"/>
                <a:satMod val="135000"/>
              </a:schemeClr>
              <a:prstClr val="white"/>
            </a:duotone>
          </a:blip>
          <a:stretch>
            <a:fillRect/>
          </a:stretch>
        </p:blipFill>
        <p:spPr>
          <a:xfrm>
            <a:off x="2927423" y="4859923"/>
            <a:ext cx="1423579" cy="1198179"/>
          </a:xfrm>
          <a:prstGeom prst="rect">
            <a:avLst/>
          </a:prstGeom>
        </p:spPr>
      </p:pic>
      <p:pic>
        <p:nvPicPr>
          <p:cNvPr id="6" name="Picture 5"/>
          <p:cNvPicPr>
            <a:picLocks noChangeAspect="1"/>
          </p:cNvPicPr>
          <p:nvPr/>
        </p:nvPicPr>
        <p:blipFill>
          <a:blip r:embed="rId3">
            <a:duotone>
              <a:prstClr val="black"/>
              <a:schemeClr val="accent6">
                <a:tint val="45000"/>
                <a:satMod val="400000"/>
              </a:schemeClr>
            </a:duotone>
          </a:blip>
          <a:stretch>
            <a:fillRect/>
          </a:stretch>
        </p:blipFill>
        <p:spPr>
          <a:xfrm>
            <a:off x="2070994" y="2436140"/>
            <a:ext cx="1423579" cy="1198179"/>
          </a:xfrm>
          <a:prstGeom prst="rect">
            <a:avLst/>
          </a:prstGeom>
        </p:spPr>
      </p:pic>
      <p:pic>
        <p:nvPicPr>
          <p:cNvPr id="7" name="Picture 6"/>
          <p:cNvPicPr>
            <a:picLocks noChangeAspect="1"/>
          </p:cNvPicPr>
          <p:nvPr/>
        </p:nvPicPr>
        <p:blipFill>
          <a:blip r:embed="rId3">
            <a:duotone>
              <a:schemeClr val="accent6">
                <a:shade val="45000"/>
                <a:satMod val="135000"/>
              </a:schemeClr>
              <a:prstClr val="white"/>
            </a:duotone>
          </a:blip>
          <a:stretch>
            <a:fillRect/>
          </a:stretch>
        </p:blipFill>
        <p:spPr>
          <a:xfrm>
            <a:off x="2912294" y="2436140"/>
            <a:ext cx="1423579" cy="1198179"/>
          </a:xfrm>
          <a:prstGeom prst="rect">
            <a:avLst/>
          </a:prstGeom>
        </p:spPr>
      </p:pic>
      <p:sp>
        <p:nvSpPr>
          <p:cNvPr id="16" name="TextBox 15"/>
          <p:cNvSpPr txBox="1"/>
          <p:nvPr/>
        </p:nvSpPr>
        <p:spPr>
          <a:xfrm>
            <a:off x="2021792" y="1754048"/>
            <a:ext cx="2560718" cy="646331"/>
          </a:xfrm>
          <a:prstGeom prst="rect">
            <a:avLst/>
          </a:prstGeom>
        </p:spPr>
        <p:txBody>
          <a:bodyPr wrap="square" rtlCol="0">
            <a:spAutoFit/>
          </a:bodyPr>
          <a:lstStyle/>
          <a:p>
            <a:r>
              <a:rPr lang="en-US" dirty="0"/>
              <a:t>1) Divide Books Across Individuals</a:t>
            </a:r>
          </a:p>
        </p:txBody>
      </p:sp>
      <p:grpSp>
        <p:nvGrpSpPr>
          <p:cNvPr id="30" name="Group 29"/>
          <p:cNvGrpSpPr/>
          <p:nvPr/>
        </p:nvGrpSpPr>
        <p:grpSpPr>
          <a:xfrm>
            <a:off x="382509" y="4226310"/>
            <a:ext cx="1061545" cy="1857076"/>
            <a:chOff x="6074979" y="1205799"/>
            <a:chExt cx="1870842" cy="3272867"/>
          </a:xfrm>
        </p:grpSpPr>
        <p:sp>
          <p:nvSpPr>
            <p:cNvPr id="31" name="Rounded Rectangle 30"/>
            <p:cNvSpPr/>
            <p:nvPr/>
          </p:nvSpPr>
          <p:spPr>
            <a:xfrm>
              <a:off x="6463862" y="2007476"/>
              <a:ext cx="1093076" cy="1513490"/>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2" name="Rounded Rectangle 31"/>
            <p:cNvSpPr/>
            <p:nvPr/>
          </p:nvSpPr>
          <p:spPr>
            <a:xfrm>
              <a:off x="6463862" y="3285742"/>
              <a:ext cx="457200"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3" name="Rounded Rectangle 32"/>
            <p:cNvSpPr/>
            <p:nvPr/>
          </p:nvSpPr>
          <p:spPr>
            <a:xfrm>
              <a:off x="7099738" y="3285742"/>
              <a:ext cx="457200"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4" name="Rounded Rectangle 33"/>
            <p:cNvSpPr/>
            <p:nvPr/>
          </p:nvSpPr>
          <p:spPr>
            <a:xfrm>
              <a:off x="6074979" y="2007476"/>
              <a:ext cx="272284"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5" name="Rounded Rectangle 34"/>
            <p:cNvSpPr/>
            <p:nvPr/>
          </p:nvSpPr>
          <p:spPr>
            <a:xfrm>
              <a:off x="7673537" y="2007476"/>
              <a:ext cx="272284"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6" name="Oval 35"/>
            <p:cNvSpPr/>
            <p:nvPr/>
          </p:nvSpPr>
          <p:spPr>
            <a:xfrm>
              <a:off x="6514783" y="1205799"/>
              <a:ext cx="981721" cy="981721"/>
            </a:xfrm>
            <a:prstGeom prst="ellipse">
              <a:avLst/>
            </a:prstGeom>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385208" y="1800266"/>
            <a:ext cx="1061545" cy="1857076"/>
            <a:chOff x="6074979" y="1205799"/>
            <a:chExt cx="1870842" cy="3272867"/>
          </a:xfrm>
        </p:grpSpPr>
        <p:sp>
          <p:nvSpPr>
            <p:cNvPr id="38" name="Rounded Rectangle 37"/>
            <p:cNvSpPr/>
            <p:nvPr/>
          </p:nvSpPr>
          <p:spPr>
            <a:xfrm>
              <a:off x="6463862" y="2007476"/>
              <a:ext cx="1093076" cy="1513490"/>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9" name="Rounded Rectangle 38"/>
            <p:cNvSpPr/>
            <p:nvPr/>
          </p:nvSpPr>
          <p:spPr>
            <a:xfrm>
              <a:off x="6463862" y="3285742"/>
              <a:ext cx="457200"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0" name="Rounded Rectangle 39"/>
            <p:cNvSpPr/>
            <p:nvPr/>
          </p:nvSpPr>
          <p:spPr>
            <a:xfrm>
              <a:off x="7099738" y="3285742"/>
              <a:ext cx="457200"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1" name="Rounded Rectangle 40"/>
            <p:cNvSpPr/>
            <p:nvPr/>
          </p:nvSpPr>
          <p:spPr>
            <a:xfrm>
              <a:off x="6074979" y="2007476"/>
              <a:ext cx="272284"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2" name="Rounded Rectangle 41"/>
            <p:cNvSpPr/>
            <p:nvPr/>
          </p:nvSpPr>
          <p:spPr>
            <a:xfrm>
              <a:off x="7673537" y="2007476"/>
              <a:ext cx="272284" cy="1192924"/>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3" name="Oval 42"/>
            <p:cNvSpPr/>
            <p:nvPr/>
          </p:nvSpPr>
          <p:spPr>
            <a:xfrm>
              <a:off x="6514783" y="1205799"/>
              <a:ext cx="981721" cy="981721"/>
            </a:xfrm>
            <a:prstGeom prst="ellipse">
              <a:avLst/>
            </a:prstGeom>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aphicFrame>
        <p:nvGraphicFramePr>
          <p:cNvPr id="22" name="Table 21"/>
          <p:cNvGraphicFramePr>
            <a:graphicFrameLocks noGrp="1"/>
          </p:cNvGraphicFramePr>
          <p:nvPr>
            <p:extLst>
              <p:ext uri="{D42A27DB-BD31-4B8C-83A1-F6EECF244321}">
                <p14:modId xmlns:p14="http://schemas.microsoft.com/office/powerpoint/2010/main" val="863613946"/>
              </p:ext>
            </p:extLst>
          </p:nvPr>
        </p:nvGraphicFramePr>
        <p:xfrm>
          <a:off x="5332840" y="2273419"/>
          <a:ext cx="2335540" cy="1483360"/>
        </p:xfrm>
        <a:graphic>
          <a:graphicData uri="http://schemas.openxmlformats.org/drawingml/2006/table">
            <a:tbl>
              <a:tblPr firstRow="1" bandRow="1">
                <a:tableStyleId>{5C22544A-7EE6-4342-B048-85BDC9FD1C3A}</a:tableStyleId>
              </a:tblPr>
              <a:tblGrid>
                <a:gridCol w="1167770">
                  <a:extLst>
                    <a:ext uri="{9D8B030D-6E8A-4147-A177-3AD203B41FA5}">
                      <a16:colId xmlns:a16="http://schemas.microsoft.com/office/drawing/2014/main" val="20000"/>
                    </a:ext>
                  </a:extLst>
                </a:gridCol>
                <a:gridCol w="1167770">
                  <a:extLst>
                    <a:ext uri="{9D8B030D-6E8A-4147-A177-3AD203B41FA5}">
                      <a16:colId xmlns:a16="http://schemas.microsoft.com/office/drawing/2014/main" val="20001"/>
                    </a:ext>
                  </a:extLst>
                </a:gridCol>
              </a:tblGrid>
              <a:tr h="370840">
                <a:tc>
                  <a:txBody>
                    <a:bodyPr/>
                    <a:lstStyle/>
                    <a:p>
                      <a:r>
                        <a:rPr lang="en-US" dirty="0"/>
                        <a:t>Word</a:t>
                      </a:r>
                    </a:p>
                  </a:txBody>
                  <a:tcPr/>
                </a:tc>
                <a:tc>
                  <a:txBody>
                    <a:bodyPr/>
                    <a:lstStyle/>
                    <a:p>
                      <a:r>
                        <a:rPr lang="en-US" dirty="0"/>
                        <a:t>Count</a:t>
                      </a:r>
                    </a:p>
                  </a:txBody>
                  <a:tcPr/>
                </a:tc>
                <a:extLst>
                  <a:ext uri="{0D108BD9-81ED-4DB2-BD59-A6C34878D82A}">
                    <a16:rowId xmlns:a16="http://schemas.microsoft.com/office/drawing/2014/main" val="10000"/>
                  </a:ext>
                </a:extLst>
              </a:tr>
              <a:tr h="370840">
                <a:tc>
                  <a:txBody>
                    <a:bodyPr/>
                    <a:lstStyle/>
                    <a:p>
                      <a:r>
                        <a:rPr lang="en-US" dirty="0"/>
                        <a:t>Apple</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Bird</a:t>
                      </a:r>
                    </a:p>
                  </a:txBody>
                  <a:tcPr/>
                </a:tc>
                <a:tc>
                  <a:txBody>
                    <a:bodyPr/>
                    <a:lstStyle/>
                    <a:p>
                      <a:r>
                        <a:rPr lang="en-US" dirty="0"/>
                        <a:t>7</a:t>
                      </a:r>
                    </a:p>
                  </a:txBody>
                  <a:tcPr/>
                </a:tc>
                <a:extLst>
                  <a:ext uri="{0D108BD9-81ED-4DB2-BD59-A6C34878D82A}">
                    <a16:rowId xmlns:a16="http://schemas.microsoft.com/office/drawing/2014/main" val="10002"/>
                  </a:ext>
                </a:extLst>
              </a:tr>
              <a:tr h="370840">
                <a:tc>
                  <a:txBody>
                    <a:bodyPr/>
                    <a:lstStyle/>
                    <a:p>
                      <a:r>
                        <a:rPr lang="mr-IN" dirty="0"/>
                        <a:t>…</a:t>
                      </a:r>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065103996"/>
              </p:ext>
            </p:extLst>
          </p:nvPr>
        </p:nvGraphicFramePr>
        <p:xfrm>
          <a:off x="5331969" y="4781487"/>
          <a:ext cx="2335540" cy="1483360"/>
        </p:xfrm>
        <a:graphic>
          <a:graphicData uri="http://schemas.openxmlformats.org/drawingml/2006/table">
            <a:tbl>
              <a:tblPr firstRow="1" bandRow="1">
                <a:tableStyleId>{5C22544A-7EE6-4342-B048-85BDC9FD1C3A}</a:tableStyleId>
              </a:tblPr>
              <a:tblGrid>
                <a:gridCol w="1167770">
                  <a:extLst>
                    <a:ext uri="{9D8B030D-6E8A-4147-A177-3AD203B41FA5}">
                      <a16:colId xmlns:a16="http://schemas.microsoft.com/office/drawing/2014/main" val="20000"/>
                    </a:ext>
                  </a:extLst>
                </a:gridCol>
                <a:gridCol w="1167770">
                  <a:extLst>
                    <a:ext uri="{9D8B030D-6E8A-4147-A177-3AD203B41FA5}">
                      <a16:colId xmlns:a16="http://schemas.microsoft.com/office/drawing/2014/main" val="20001"/>
                    </a:ext>
                  </a:extLst>
                </a:gridCol>
              </a:tblGrid>
              <a:tr h="370840">
                <a:tc>
                  <a:txBody>
                    <a:bodyPr/>
                    <a:lstStyle/>
                    <a:p>
                      <a:r>
                        <a:rPr lang="en-US" dirty="0"/>
                        <a:t>Word</a:t>
                      </a:r>
                    </a:p>
                  </a:txBody>
                  <a:tcPr/>
                </a:tc>
                <a:tc>
                  <a:txBody>
                    <a:bodyPr/>
                    <a:lstStyle/>
                    <a:p>
                      <a:r>
                        <a:rPr lang="en-US" dirty="0"/>
                        <a:t>Count</a:t>
                      </a:r>
                    </a:p>
                  </a:txBody>
                  <a:tcPr/>
                </a:tc>
                <a:extLst>
                  <a:ext uri="{0D108BD9-81ED-4DB2-BD59-A6C34878D82A}">
                    <a16:rowId xmlns:a16="http://schemas.microsoft.com/office/drawing/2014/main" val="10000"/>
                  </a:ext>
                </a:extLst>
              </a:tr>
              <a:tr h="370840">
                <a:tc>
                  <a:txBody>
                    <a:bodyPr/>
                    <a:lstStyle/>
                    <a:p>
                      <a:r>
                        <a:rPr lang="en-US" dirty="0"/>
                        <a:t>Apple</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Bird</a:t>
                      </a:r>
                    </a:p>
                  </a:txBody>
                  <a:tcPr/>
                </a:tc>
                <a:tc>
                  <a:txBody>
                    <a:bodyPr/>
                    <a:lstStyle/>
                    <a:p>
                      <a:r>
                        <a:rPr lang="en-US" dirty="0"/>
                        <a:t>1</a:t>
                      </a:r>
                    </a:p>
                  </a:txBody>
                  <a:tcPr/>
                </a:tc>
                <a:extLst>
                  <a:ext uri="{0D108BD9-81ED-4DB2-BD59-A6C34878D82A}">
                    <a16:rowId xmlns:a16="http://schemas.microsoft.com/office/drawing/2014/main" val="10002"/>
                  </a:ext>
                </a:extLst>
              </a:tr>
              <a:tr h="370840">
                <a:tc>
                  <a:txBody>
                    <a:bodyPr/>
                    <a:lstStyle/>
                    <a:p>
                      <a:r>
                        <a:rPr lang="mr-IN" dirty="0"/>
                        <a:t>…</a:t>
                      </a:r>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24" name="TextBox 23"/>
          <p:cNvSpPr txBox="1"/>
          <p:nvPr/>
        </p:nvSpPr>
        <p:spPr>
          <a:xfrm>
            <a:off x="4582510" y="1754048"/>
            <a:ext cx="3241593" cy="369332"/>
          </a:xfrm>
          <a:prstGeom prst="rect">
            <a:avLst/>
          </a:prstGeom>
        </p:spPr>
        <p:txBody>
          <a:bodyPr wrap="none" rtlCol="0">
            <a:spAutoFit/>
          </a:bodyPr>
          <a:lstStyle/>
          <a:p>
            <a:r>
              <a:rPr lang="en-US" dirty="0"/>
              <a:t>2) Compute Counts Locally</a:t>
            </a:r>
          </a:p>
        </p:txBody>
      </p:sp>
      <p:sp>
        <p:nvSpPr>
          <p:cNvPr id="25" name="TextBox 24"/>
          <p:cNvSpPr txBox="1"/>
          <p:nvPr/>
        </p:nvSpPr>
        <p:spPr>
          <a:xfrm>
            <a:off x="8392510" y="1758414"/>
            <a:ext cx="2468946" cy="369332"/>
          </a:xfrm>
          <a:prstGeom prst="rect">
            <a:avLst/>
          </a:prstGeom>
        </p:spPr>
        <p:txBody>
          <a:bodyPr wrap="none" rtlCol="0">
            <a:spAutoFit/>
          </a:bodyPr>
          <a:lstStyle/>
          <a:p>
            <a:r>
              <a:rPr lang="en-US" dirty="0"/>
              <a:t>3) Aggregate Tables</a:t>
            </a:r>
          </a:p>
        </p:txBody>
      </p:sp>
      <p:graphicFrame>
        <p:nvGraphicFramePr>
          <p:cNvPr id="26" name="Table 25"/>
          <p:cNvGraphicFramePr>
            <a:graphicFrameLocks noGrp="1"/>
          </p:cNvGraphicFramePr>
          <p:nvPr>
            <p:extLst>
              <p:ext uri="{D42A27DB-BD31-4B8C-83A1-F6EECF244321}">
                <p14:modId xmlns:p14="http://schemas.microsoft.com/office/powerpoint/2010/main" val="1096819414"/>
              </p:ext>
            </p:extLst>
          </p:nvPr>
        </p:nvGraphicFramePr>
        <p:xfrm>
          <a:off x="9218056" y="3484630"/>
          <a:ext cx="2335540" cy="1483360"/>
        </p:xfrm>
        <a:graphic>
          <a:graphicData uri="http://schemas.openxmlformats.org/drawingml/2006/table">
            <a:tbl>
              <a:tblPr firstRow="1" bandRow="1">
                <a:tableStyleId>{5C22544A-7EE6-4342-B048-85BDC9FD1C3A}</a:tableStyleId>
              </a:tblPr>
              <a:tblGrid>
                <a:gridCol w="1167770">
                  <a:extLst>
                    <a:ext uri="{9D8B030D-6E8A-4147-A177-3AD203B41FA5}">
                      <a16:colId xmlns:a16="http://schemas.microsoft.com/office/drawing/2014/main" val="20000"/>
                    </a:ext>
                  </a:extLst>
                </a:gridCol>
                <a:gridCol w="1167770">
                  <a:extLst>
                    <a:ext uri="{9D8B030D-6E8A-4147-A177-3AD203B41FA5}">
                      <a16:colId xmlns:a16="http://schemas.microsoft.com/office/drawing/2014/main" val="20001"/>
                    </a:ext>
                  </a:extLst>
                </a:gridCol>
              </a:tblGrid>
              <a:tr h="370840">
                <a:tc>
                  <a:txBody>
                    <a:bodyPr/>
                    <a:lstStyle/>
                    <a:p>
                      <a:r>
                        <a:rPr lang="en-US" dirty="0"/>
                        <a:t>Word</a:t>
                      </a:r>
                    </a:p>
                  </a:txBody>
                  <a:tcPr/>
                </a:tc>
                <a:tc>
                  <a:txBody>
                    <a:bodyPr/>
                    <a:lstStyle/>
                    <a:p>
                      <a:r>
                        <a:rPr lang="en-US" dirty="0"/>
                        <a:t>Count</a:t>
                      </a:r>
                    </a:p>
                  </a:txBody>
                  <a:tcPr/>
                </a:tc>
                <a:extLst>
                  <a:ext uri="{0D108BD9-81ED-4DB2-BD59-A6C34878D82A}">
                    <a16:rowId xmlns:a16="http://schemas.microsoft.com/office/drawing/2014/main" val="10000"/>
                  </a:ext>
                </a:extLst>
              </a:tr>
              <a:tr h="370840">
                <a:tc>
                  <a:txBody>
                    <a:bodyPr/>
                    <a:lstStyle/>
                    <a:p>
                      <a:r>
                        <a:rPr lang="en-US" dirty="0"/>
                        <a:t>Apple</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Bird</a:t>
                      </a:r>
                    </a:p>
                  </a:txBody>
                  <a:tcPr/>
                </a:tc>
                <a:tc>
                  <a:txBody>
                    <a:bodyPr/>
                    <a:lstStyle/>
                    <a:p>
                      <a:r>
                        <a:rPr lang="en-US" dirty="0"/>
                        <a:t>8</a:t>
                      </a:r>
                    </a:p>
                  </a:txBody>
                  <a:tcPr/>
                </a:tc>
                <a:extLst>
                  <a:ext uri="{0D108BD9-81ED-4DB2-BD59-A6C34878D82A}">
                    <a16:rowId xmlns:a16="http://schemas.microsoft.com/office/drawing/2014/main" val="10002"/>
                  </a:ext>
                </a:extLst>
              </a:tr>
              <a:tr h="370840">
                <a:tc>
                  <a:txBody>
                    <a:bodyPr/>
                    <a:lstStyle/>
                    <a:p>
                      <a:r>
                        <a:rPr lang="mr-IN" dirty="0"/>
                        <a:t>…</a:t>
                      </a:r>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3" name="Cross 2"/>
          <p:cNvSpPr/>
          <p:nvPr/>
        </p:nvSpPr>
        <p:spPr>
          <a:xfrm>
            <a:off x="8152050" y="3923367"/>
            <a:ext cx="581465" cy="581465"/>
          </a:xfrm>
          <a:prstGeom prst="plus">
            <a:avLst>
              <a:gd name="adj" fmla="val 37653"/>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4418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Map Reduce Abstraction</a:t>
            </a:r>
          </a:p>
        </p:txBody>
      </p:sp>
      <p:sp>
        <p:nvSpPr>
          <p:cNvPr id="75" name="Right Arrow 74"/>
          <p:cNvSpPr/>
          <p:nvPr/>
        </p:nvSpPr>
        <p:spPr>
          <a:xfrm>
            <a:off x="3086679" y="190452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76" name="Rounded Rectangle 75"/>
          <p:cNvSpPr/>
          <p:nvPr/>
        </p:nvSpPr>
        <p:spPr>
          <a:xfrm>
            <a:off x="1885767" y="2162580"/>
            <a:ext cx="98492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Record</a:t>
            </a:r>
          </a:p>
        </p:txBody>
      </p:sp>
      <p:grpSp>
        <p:nvGrpSpPr>
          <p:cNvPr id="77" name="Group 76"/>
          <p:cNvGrpSpPr/>
          <p:nvPr/>
        </p:nvGrpSpPr>
        <p:grpSpPr>
          <a:xfrm>
            <a:off x="4494944" y="1697580"/>
            <a:ext cx="1270030" cy="1336080"/>
            <a:chOff x="3291710" y="2350080"/>
            <a:chExt cx="1270030" cy="1336080"/>
          </a:xfrm>
        </p:grpSpPr>
        <p:grpSp>
          <p:nvGrpSpPr>
            <p:cNvPr id="78" name="Group 77"/>
            <p:cNvGrpSpPr/>
            <p:nvPr/>
          </p:nvGrpSpPr>
          <p:grpSpPr>
            <a:xfrm>
              <a:off x="3291710" y="2350080"/>
              <a:ext cx="1270030" cy="406080"/>
              <a:chOff x="3291710" y="3032640"/>
              <a:chExt cx="1270030" cy="406080"/>
            </a:xfrm>
          </p:grpSpPr>
          <p:sp>
            <p:nvSpPr>
              <p:cNvPr id="86" name="Rounded Rectangle 85"/>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87" name="Rounded Rectangle 86"/>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grpSp>
          <p:nvGrpSpPr>
            <p:cNvPr id="79" name="Group 78"/>
            <p:cNvGrpSpPr/>
            <p:nvPr/>
          </p:nvGrpSpPr>
          <p:grpSpPr>
            <a:xfrm>
              <a:off x="3291710" y="3280080"/>
              <a:ext cx="1270030" cy="406080"/>
              <a:chOff x="3291710" y="3032640"/>
              <a:chExt cx="1270030" cy="406080"/>
            </a:xfrm>
          </p:grpSpPr>
          <p:sp>
            <p:nvSpPr>
              <p:cNvPr id="84" name="Rounded Rectangle 83"/>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85" name="Rounded Rectangle 84"/>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grpSp>
          <p:nvGrpSpPr>
            <p:cNvPr id="80" name="Group 79"/>
            <p:cNvGrpSpPr/>
            <p:nvPr/>
          </p:nvGrpSpPr>
          <p:grpSpPr>
            <a:xfrm>
              <a:off x="3733887" y="2970601"/>
              <a:ext cx="385677" cy="95037"/>
              <a:chOff x="3101637" y="4456680"/>
              <a:chExt cx="385677" cy="95037"/>
            </a:xfrm>
          </p:grpSpPr>
          <p:sp>
            <p:nvSpPr>
              <p:cNvPr id="81" name="Oval 80"/>
              <p:cNvSpPr/>
              <p:nvPr/>
            </p:nvSpPr>
            <p:spPr>
              <a:xfrm>
                <a:off x="310163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82" name="Oval 81"/>
              <p:cNvSpPr/>
              <p:nvPr/>
            </p:nvSpPr>
            <p:spPr>
              <a:xfrm>
                <a:off x="324695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83" name="Oval 82"/>
              <p:cNvSpPr/>
              <p:nvPr/>
            </p:nvSpPr>
            <p:spPr>
              <a:xfrm>
                <a:off x="339227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grpSp>
      </p:grpSp>
      <p:sp>
        <p:nvSpPr>
          <p:cNvPr id="92" name="Right Arrow 91"/>
          <p:cNvSpPr/>
          <p:nvPr/>
        </p:nvSpPr>
        <p:spPr>
          <a:xfrm>
            <a:off x="7799141" y="1904528"/>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grpSp>
        <p:nvGrpSpPr>
          <p:cNvPr id="93" name="Group 92"/>
          <p:cNvGrpSpPr/>
          <p:nvPr/>
        </p:nvGrpSpPr>
        <p:grpSpPr>
          <a:xfrm>
            <a:off x="6445099" y="1697580"/>
            <a:ext cx="1270030" cy="1336080"/>
            <a:chOff x="5125703" y="2092027"/>
            <a:chExt cx="1270030" cy="1336080"/>
          </a:xfrm>
        </p:grpSpPr>
        <p:grpSp>
          <p:nvGrpSpPr>
            <p:cNvPr id="94" name="Group 93"/>
            <p:cNvGrpSpPr/>
            <p:nvPr/>
          </p:nvGrpSpPr>
          <p:grpSpPr>
            <a:xfrm>
              <a:off x="5125703" y="2092027"/>
              <a:ext cx="1270030" cy="1336080"/>
              <a:chOff x="3291710" y="3032640"/>
              <a:chExt cx="1270030" cy="1336080"/>
            </a:xfrm>
          </p:grpSpPr>
          <p:sp>
            <p:nvSpPr>
              <p:cNvPr id="100" name="Rounded Rectangle 99"/>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101" name="Rounded Rectangle 100"/>
              <p:cNvSpPr/>
              <p:nvPr/>
            </p:nvSpPr>
            <p:spPr>
              <a:xfrm>
                <a:off x="3291710" y="3032640"/>
                <a:ext cx="560799" cy="133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sp>
          <p:nvSpPr>
            <p:cNvPr id="95" name="Rounded Rectangle 94"/>
            <p:cNvSpPr/>
            <p:nvPr/>
          </p:nvSpPr>
          <p:spPr>
            <a:xfrm>
              <a:off x="5687282" y="3022027"/>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grpSp>
          <p:nvGrpSpPr>
            <p:cNvPr id="96" name="Group 95"/>
            <p:cNvGrpSpPr/>
            <p:nvPr/>
          </p:nvGrpSpPr>
          <p:grpSpPr>
            <a:xfrm>
              <a:off x="5834987" y="2712548"/>
              <a:ext cx="385677" cy="95037"/>
              <a:chOff x="3101637" y="4456680"/>
              <a:chExt cx="385677" cy="95037"/>
            </a:xfrm>
          </p:grpSpPr>
          <p:sp>
            <p:nvSpPr>
              <p:cNvPr id="97" name="Oval 96"/>
              <p:cNvSpPr/>
              <p:nvPr/>
            </p:nvSpPr>
            <p:spPr>
              <a:xfrm>
                <a:off x="310163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98" name="Oval 97"/>
              <p:cNvSpPr/>
              <p:nvPr/>
            </p:nvSpPr>
            <p:spPr>
              <a:xfrm>
                <a:off x="324695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99" name="Oval 98"/>
              <p:cNvSpPr/>
              <p:nvPr/>
            </p:nvSpPr>
            <p:spPr>
              <a:xfrm>
                <a:off x="339227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grpSp>
      </p:grpSp>
      <p:sp>
        <p:nvSpPr>
          <p:cNvPr id="102" name="TextBox 101"/>
          <p:cNvSpPr txBox="1"/>
          <p:nvPr/>
        </p:nvSpPr>
        <p:spPr>
          <a:xfrm>
            <a:off x="6374486" y="3264204"/>
            <a:ext cx="4067139" cy="2677656"/>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ill Sans Light"/>
                <a:ea typeface=""/>
                <a:cs typeface="Gill Sans Light"/>
              </a:rPr>
              <a:t>Reduce</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(word, counts) {</a:t>
            </a:r>
          </a:p>
          <a:p>
            <a:pPr marL="0" marR="0" lvl="0" indent="0" defTabSz="457200" eaLnBrk="1" fontAlgn="auto" latinLnBrk="0" hangingPunct="1">
              <a:lnSpc>
                <a:spcPct val="100000"/>
              </a:lnSpc>
              <a:spcBef>
                <a:spcPts val="0"/>
              </a:spcBef>
              <a:spcAft>
                <a:spcPts val="0"/>
              </a:spcAft>
              <a:buClrTx/>
              <a:buSzTx/>
              <a:buFontTx/>
              <a:buNone/>
              <a:tabLst/>
              <a:defRPr/>
            </a:pPr>
            <a:r>
              <a:rPr lang="en-US" sz="2800" kern="0" dirty="0">
                <a:solidFill>
                  <a:prstClr val="black"/>
                </a:solidFill>
                <a:latin typeface="Gill Sans Light"/>
                <a:ea typeface=""/>
                <a:cs typeface="Gill Sans Light"/>
              </a:rPr>
              <a:t>  sum = 0</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noProof="0" dirty="0">
                <a:ln>
                  <a:noFill/>
                </a:ln>
                <a:solidFill>
                  <a:prstClr val="black"/>
                </a:solidFill>
                <a:effectLst/>
                <a:uLnTx/>
                <a:uFillTx/>
                <a:latin typeface="Gill Sans Light"/>
                <a:ea typeface=""/>
                <a:cs typeface="Gill Sans Light"/>
              </a:rPr>
              <a:t>  for count in counts:</a:t>
            </a:r>
          </a:p>
          <a:p>
            <a:pPr marL="0" marR="0" lvl="0" indent="0" defTabSz="457200" eaLnBrk="1" fontAlgn="auto" latinLnBrk="0" hangingPunct="1">
              <a:lnSpc>
                <a:spcPct val="100000"/>
              </a:lnSpc>
              <a:spcBef>
                <a:spcPts val="0"/>
              </a:spcBef>
              <a:spcAft>
                <a:spcPts val="0"/>
              </a:spcAft>
              <a:buClrTx/>
              <a:buSzTx/>
              <a:buFontTx/>
              <a:buNone/>
              <a:tabLst/>
              <a:defRPr/>
            </a:pPr>
            <a:r>
              <a:rPr lang="en-US" sz="2800" kern="0" baseline="0" dirty="0">
                <a:solidFill>
                  <a:prstClr val="black"/>
                </a:solidFill>
                <a:latin typeface="Gill Sans Light"/>
                <a:ea typeface=""/>
                <a:cs typeface="Gill Sans Light"/>
              </a:rPr>
              <a:t>     sum += count</a:t>
            </a:r>
            <a:endParaRPr kumimoji="0" lang="en-US" sz="2800" b="0" i="0" u="none" strike="noStrike" kern="0" cap="none" spc="0" normalizeH="0" baseline="0" noProof="0" dirty="0">
              <a:ln>
                <a:noFill/>
              </a:ln>
              <a:solidFill>
                <a:prstClr val="black"/>
              </a:solidFill>
              <a:effectLst/>
              <a:uLnTx/>
              <a:uFillTx/>
              <a:latin typeface="Gill Sans Light"/>
              <a:ea typeface=""/>
              <a:cs typeface="Gill Sans Light"/>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  emit (word, SUM(counts))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a:t>
            </a:r>
          </a:p>
        </p:txBody>
      </p:sp>
      <p:grpSp>
        <p:nvGrpSpPr>
          <p:cNvPr id="103" name="Group 102"/>
          <p:cNvGrpSpPr/>
          <p:nvPr/>
        </p:nvGrpSpPr>
        <p:grpSpPr>
          <a:xfrm>
            <a:off x="9177614" y="2162580"/>
            <a:ext cx="1270030" cy="406080"/>
            <a:chOff x="3179236" y="2244427"/>
            <a:chExt cx="1270030" cy="406080"/>
          </a:xfrm>
        </p:grpSpPr>
        <p:sp>
          <p:nvSpPr>
            <p:cNvPr id="104" name="Rounded Rectangle 103"/>
            <p:cNvSpPr/>
            <p:nvPr/>
          </p:nvSpPr>
          <p:spPr>
            <a:xfrm>
              <a:off x="3740815" y="2244427"/>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105" name="Rounded Rectangle 104"/>
            <p:cNvSpPr/>
            <p:nvPr/>
          </p:nvSpPr>
          <p:spPr>
            <a:xfrm>
              <a:off x="3179236" y="2244427"/>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sp>
        <p:nvSpPr>
          <p:cNvPr id="106" name="TextBox 105"/>
          <p:cNvSpPr txBox="1"/>
          <p:nvPr/>
        </p:nvSpPr>
        <p:spPr>
          <a:xfrm>
            <a:off x="1632645" y="3303473"/>
            <a:ext cx="2113379" cy="369332"/>
          </a:xfrm>
          <a:prstGeom prst="rect">
            <a:avLst/>
          </a:prstGeom>
          <a:noFill/>
        </p:spPr>
        <p:txBody>
          <a:bodyPr wrap="none" rtlCol="0">
            <a:spAutoFit/>
          </a:bodyPr>
          <a:lstStyle/>
          <a:p>
            <a:pPr defTabSz="457200"/>
            <a:r>
              <a:rPr lang="en-US" dirty="0">
                <a:solidFill>
                  <a:prstClr val="black"/>
                </a:solidFill>
                <a:latin typeface="Gill Sans Light"/>
                <a:cs typeface="Gill Sans Light"/>
              </a:rPr>
              <a:t>Example: </a:t>
            </a:r>
            <a:r>
              <a:rPr lang="en-US" i="1" dirty="0">
                <a:solidFill>
                  <a:prstClr val="black"/>
                </a:solidFill>
                <a:latin typeface="Gill Sans Light"/>
                <a:cs typeface="Gill Sans Light"/>
              </a:rPr>
              <a:t>Word-Count</a:t>
            </a:r>
          </a:p>
        </p:txBody>
      </p:sp>
      <p:sp>
        <p:nvSpPr>
          <p:cNvPr id="108" name="TextBox 107"/>
          <p:cNvSpPr txBox="1"/>
          <p:nvPr/>
        </p:nvSpPr>
        <p:spPr>
          <a:xfrm>
            <a:off x="9312514" y="6475784"/>
            <a:ext cx="2957022" cy="369332"/>
          </a:xfrm>
          <a:prstGeom prst="rect">
            <a:avLst/>
          </a:prstGeom>
          <a:noFill/>
        </p:spPr>
        <p:txBody>
          <a:bodyPr wrap="none" rtlCol="0">
            <a:spAutoFit/>
          </a:bodyPr>
          <a:lstStyle/>
          <a:p>
            <a:pPr defTabSz="457200"/>
            <a:r>
              <a:rPr lang="en-US" dirty="0">
                <a:solidFill>
                  <a:prstClr val="black"/>
                </a:solidFill>
                <a:latin typeface="Gill Sans Light"/>
                <a:cs typeface="Gill Sans Light"/>
              </a:rPr>
              <a:t>[Dean &amp; </a:t>
            </a:r>
            <a:r>
              <a:rPr lang="en-US" dirty="0" err="1">
                <a:solidFill>
                  <a:prstClr val="black"/>
                </a:solidFill>
                <a:latin typeface="Gill Sans Light"/>
                <a:cs typeface="Gill Sans Light"/>
              </a:rPr>
              <a:t>Ghemawat</a:t>
            </a:r>
            <a:r>
              <a:rPr lang="en-US" dirty="0">
                <a:solidFill>
                  <a:prstClr val="black"/>
                </a:solidFill>
                <a:latin typeface="Gill Sans Light"/>
                <a:cs typeface="Gill Sans Light"/>
              </a:rPr>
              <a:t>, OSDI’04]</a:t>
            </a:r>
          </a:p>
        </p:txBody>
      </p:sp>
      <p:grpSp>
        <p:nvGrpSpPr>
          <p:cNvPr id="2" name="Group 1">
            <a:extLst>
              <a:ext uri="{FF2B5EF4-FFF2-40B4-BE49-F238E27FC236}">
                <a16:creationId xmlns:a16="http://schemas.microsoft.com/office/drawing/2014/main" id="{388C22DC-CF97-4FD9-B5FC-258F0ACA66DF}"/>
              </a:ext>
            </a:extLst>
          </p:cNvPr>
          <p:cNvGrpSpPr/>
          <p:nvPr/>
        </p:nvGrpSpPr>
        <p:grpSpPr>
          <a:xfrm>
            <a:off x="827314" y="3839153"/>
            <a:ext cx="5330305" cy="1803262"/>
            <a:chOff x="1642495" y="3839153"/>
            <a:chExt cx="4409799" cy="1803262"/>
          </a:xfrm>
        </p:grpSpPr>
        <p:sp>
          <p:nvSpPr>
            <p:cNvPr id="89" name="TextBox 88"/>
            <p:cNvSpPr txBox="1"/>
            <p:nvPr/>
          </p:nvSpPr>
          <p:spPr>
            <a:xfrm>
              <a:off x="1642495" y="3839153"/>
              <a:ext cx="4409799" cy="1446550"/>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ill Sans Light"/>
                  <a:ea typeface=""/>
                  <a:cs typeface="Gill Sans Light"/>
                </a:rPr>
                <a:t>Map</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(book):</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  for (word in set(book)):</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   </a:t>
              </a:r>
              <a:r>
                <a:rPr kumimoji="0" lang="en-US" sz="3200" b="0" i="0" u="none" strike="noStrike" kern="0" cap="none" spc="0" normalizeH="0" baseline="0" noProof="0" dirty="0">
                  <a:ln>
                    <a:noFill/>
                  </a:ln>
                  <a:solidFill>
                    <a:prstClr val="black"/>
                  </a:solidFill>
                  <a:effectLst/>
                  <a:uLnTx/>
                  <a:uFillTx/>
                  <a:latin typeface="Gill Sans Light"/>
                  <a:ea typeface=""/>
                  <a:cs typeface="Gill Sans Light"/>
                </a:rPr>
                <a:t> </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emit (word, </a:t>
              </a:r>
              <a:r>
                <a:rPr lang="en-US" sz="2800" kern="0" dirty="0" err="1">
                  <a:solidFill>
                    <a:prstClr val="black"/>
                  </a:solidFill>
                  <a:latin typeface="Arial"/>
                  <a:ea typeface=""/>
                  <a:cs typeface="Arial"/>
                </a:rPr>
                <a:t>book.count</a:t>
              </a:r>
              <a:r>
                <a:rPr lang="en-US" sz="2800" kern="0" dirty="0">
                  <a:solidFill>
                    <a:prstClr val="black"/>
                  </a:solidFill>
                  <a:latin typeface="Arial"/>
                  <a:ea typeface=""/>
                  <a:cs typeface="Arial"/>
                </a:rPr>
                <a:t>(word)</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 </a:t>
              </a:r>
            </a:p>
          </p:txBody>
        </p:sp>
        <p:sp>
          <p:nvSpPr>
            <p:cNvPr id="37" name="Rounded Rectangle 89">
              <a:extLst>
                <a:ext uri="{FF2B5EF4-FFF2-40B4-BE49-F238E27FC236}">
                  <a16:creationId xmlns:a16="http://schemas.microsoft.com/office/drawing/2014/main" id="{8C817EB6-6986-42BE-8A5E-7A262CF320A2}"/>
                </a:ext>
              </a:extLst>
            </p:cNvPr>
            <p:cNvSpPr/>
            <p:nvPr/>
          </p:nvSpPr>
          <p:spPr>
            <a:xfrm>
              <a:off x="2825405" y="5236335"/>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sp>
          <p:nvSpPr>
            <p:cNvPr id="38" name="Rounded Rectangle 90">
              <a:extLst>
                <a:ext uri="{FF2B5EF4-FFF2-40B4-BE49-F238E27FC236}">
                  <a16:creationId xmlns:a16="http://schemas.microsoft.com/office/drawing/2014/main" id="{E756FEF3-46A3-4E54-83CD-FAC9FE75BB87}"/>
                </a:ext>
              </a:extLst>
            </p:cNvPr>
            <p:cNvSpPr/>
            <p:nvPr/>
          </p:nvSpPr>
          <p:spPr>
            <a:xfrm>
              <a:off x="3385113" y="5236335"/>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grpSp>
    </p:spTree>
    <p:extLst>
      <p:ext uri="{BB962C8B-B14F-4D97-AF65-F5344CB8AC3E}">
        <p14:creationId xmlns:p14="http://schemas.microsoft.com/office/powerpoint/2010/main" val="89874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left)">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up)">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500"/>
                                        <p:tgtEl>
                                          <p:spTgt spid="9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wipe(left)">
                                      <p:cBhvr>
                                        <p:cTn id="37" dur="500"/>
                                        <p:tgtEl>
                                          <p:spTgt spid="9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3"/>
                                        </p:tgtEl>
                                        <p:attrNameLst>
                                          <p:attrName>style.visibility</p:attrName>
                                        </p:attrNameLst>
                                      </p:cBhvr>
                                      <p:to>
                                        <p:strVal val="visible"/>
                                      </p:to>
                                    </p:set>
                                    <p:animEffect transition="in" filter="wipe(left)">
                                      <p:cBhvr>
                                        <p:cTn id="42" dur="500"/>
                                        <p:tgtEl>
                                          <p:spTgt spid="10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fade">
                                      <p:cBhvr>
                                        <p:cTn id="4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92" grpId="0" animBg="1"/>
      <p:bldP spid="102" grpId="0" animBg="1"/>
      <p:bldP spid="10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52450" y="320675"/>
            <a:ext cx="11450864" cy="1325563"/>
          </a:xfrm>
        </p:spPr>
        <p:txBody>
          <a:bodyPr/>
          <a:lstStyle/>
          <a:p>
            <a:r>
              <a:rPr lang="en-US" dirty="0"/>
              <a:t>The Map Reduce Abstraction (Simpler)</a:t>
            </a:r>
          </a:p>
        </p:txBody>
      </p:sp>
      <p:sp>
        <p:nvSpPr>
          <p:cNvPr id="75" name="Right Arrow 74"/>
          <p:cNvSpPr/>
          <p:nvPr/>
        </p:nvSpPr>
        <p:spPr>
          <a:xfrm>
            <a:off x="3086679" y="190452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76" name="Rounded Rectangle 75"/>
          <p:cNvSpPr/>
          <p:nvPr/>
        </p:nvSpPr>
        <p:spPr>
          <a:xfrm>
            <a:off x="1885767" y="2162580"/>
            <a:ext cx="98492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Record</a:t>
            </a:r>
          </a:p>
        </p:txBody>
      </p:sp>
      <p:grpSp>
        <p:nvGrpSpPr>
          <p:cNvPr id="77" name="Group 76"/>
          <p:cNvGrpSpPr/>
          <p:nvPr/>
        </p:nvGrpSpPr>
        <p:grpSpPr>
          <a:xfrm>
            <a:off x="4494944" y="1697580"/>
            <a:ext cx="1270030" cy="1336080"/>
            <a:chOff x="3291710" y="2350080"/>
            <a:chExt cx="1270030" cy="1336080"/>
          </a:xfrm>
        </p:grpSpPr>
        <p:grpSp>
          <p:nvGrpSpPr>
            <p:cNvPr id="78" name="Group 77"/>
            <p:cNvGrpSpPr/>
            <p:nvPr/>
          </p:nvGrpSpPr>
          <p:grpSpPr>
            <a:xfrm>
              <a:off x="3291710" y="2350080"/>
              <a:ext cx="1270030" cy="406080"/>
              <a:chOff x="3291710" y="3032640"/>
              <a:chExt cx="1270030" cy="406080"/>
            </a:xfrm>
          </p:grpSpPr>
          <p:sp>
            <p:nvSpPr>
              <p:cNvPr id="86" name="Rounded Rectangle 85"/>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87" name="Rounded Rectangle 86"/>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grpSp>
          <p:nvGrpSpPr>
            <p:cNvPr id="79" name="Group 78"/>
            <p:cNvGrpSpPr/>
            <p:nvPr/>
          </p:nvGrpSpPr>
          <p:grpSpPr>
            <a:xfrm>
              <a:off x="3291710" y="3280080"/>
              <a:ext cx="1270030" cy="406080"/>
              <a:chOff x="3291710" y="3032640"/>
              <a:chExt cx="1270030" cy="406080"/>
            </a:xfrm>
          </p:grpSpPr>
          <p:sp>
            <p:nvSpPr>
              <p:cNvPr id="84" name="Rounded Rectangle 83"/>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85" name="Rounded Rectangle 84"/>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grpSp>
          <p:nvGrpSpPr>
            <p:cNvPr id="80" name="Group 79"/>
            <p:cNvGrpSpPr/>
            <p:nvPr/>
          </p:nvGrpSpPr>
          <p:grpSpPr>
            <a:xfrm>
              <a:off x="3733887" y="2970601"/>
              <a:ext cx="385677" cy="95037"/>
              <a:chOff x="3101637" y="4456680"/>
              <a:chExt cx="385677" cy="95037"/>
            </a:xfrm>
          </p:grpSpPr>
          <p:sp>
            <p:nvSpPr>
              <p:cNvPr id="81" name="Oval 80"/>
              <p:cNvSpPr/>
              <p:nvPr/>
            </p:nvSpPr>
            <p:spPr>
              <a:xfrm>
                <a:off x="310163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82" name="Oval 81"/>
              <p:cNvSpPr/>
              <p:nvPr/>
            </p:nvSpPr>
            <p:spPr>
              <a:xfrm>
                <a:off x="324695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83" name="Oval 82"/>
              <p:cNvSpPr/>
              <p:nvPr/>
            </p:nvSpPr>
            <p:spPr>
              <a:xfrm>
                <a:off x="339227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grpSp>
      </p:grpSp>
      <p:sp>
        <p:nvSpPr>
          <p:cNvPr id="92" name="Right Arrow 91"/>
          <p:cNvSpPr/>
          <p:nvPr/>
        </p:nvSpPr>
        <p:spPr>
          <a:xfrm>
            <a:off x="7799141" y="1904528"/>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grpSp>
        <p:nvGrpSpPr>
          <p:cNvPr id="93" name="Group 92"/>
          <p:cNvGrpSpPr/>
          <p:nvPr/>
        </p:nvGrpSpPr>
        <p:grpSpPr>
          <a:xfrm>
            <a:off x="6445099" y="1697580"/>
            <a:ext cx="1270030" cy="1336080"/>
            <a:chOff x="5125703" y="2092027"/>
            <a:chExt cx="1270030" cy="1336080"/>
          </a:xfrm>
        </p:grpSpPr>
        <p:grpSp>
          <p:nvGrpSpPr>
            <p:cNvPr id="94" name="Group 93"/>
            <p:cNvGrpSpPr/>
            <p:nvPr/>
          </p:nvGrpSpPr>
          <p:grpSpPr>
            <a:xfrm>
              <a:off x="5125703" y="2092027"/>
              <a:ext cx="1270030" cy="1336080"/>
              <a:chOff x="3291710" y="3032640"/>
              <a:chExt cx="1270030" cy="1336080"/>
            </a:xfrm>
          </p:grpSpPr>
          <p:sp>
            <p:nvSpPr>
              <p:cNvPr id="100" name="Rounded Rectangle 99"/>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101" name="Rounded Rectangle 100"/>
              <p:cNvSpPr/>
              <p:nvPr/>
            </p:nvSpPr>
            <p:spPr>
              <a:xfrm>
                <a:off x="3291710" y="3032640"/>
                <a:ext cx="560799" cy="133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sp>
          <p:nvSpPr>
            <p:cNvPr id="95" name="Rounded Rectangle 94"/>
            <p:cNvSpPr/>
            <p:nvPr/>
          </p:nvSpPr>
          <p:spPr>
            <a:xfrm>
              <a:off x="5687282" y="3022027"/>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grpSp>
          <p:nvGrpSpPr>
            <p:cNvPr id="96" name="Group 95"/>
            <p:cNvGrpSpPr/>
            <p:nvPr/>
          </p:nvGrpSpPr>
          <p:grpSpPr>
            <a:xfrm>
              <a:off x="5834987" y="2712548"/>
              <a:ext cx="385677" cy="95037"/>
              <a:chOff x="3101637" y="4456680"/>
              <a:chExt cx="385677" cy="95037"/>
            </a:xfrm>
          </p:grpSpPr>
          <p:sp>
            <p:nvSpPr>
              <p:cNvPr id="97" name="Oval 96"/>
              <p:cNvSpPr/>
              <p:nvPr/>
            </p:nvSpPr>
            <p:spPr>
              <a:xfrm>
                <a:off x="310163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98" name="Oval 97"/>
              <p:cNvSpPr/>
              <p:nvPr/>
            </p:nvSpPr>
            <p:spPr>
              <a:xfrm>
                <a:off x="324695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99" name="Oval 98"/>
              <p:cNvSpPr/>
              <p:nvPr/>
            </p:nvSpPr>
            <p:spPr>
              <a:xfrm>
                <a:off x="339227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grpSp>
      </p:grpSp>
      <p:sp>
        <p:nvSpPr>
          <p:cNvPr id="102" name="TextBox 101"/>
          <p:cNvSpPr txBox="1"/>
          <p:nvPr/>
        </p:nvSpPr>
        <p:spPr>
          <a:xfrm>
            <a:off x="6374486" y="3264204"/>
            <a:ext cx="4067139" cy="2677656"/>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ill Sans Light"/>
                <a:ea typeface=""/>
                <a:cs typeface="Gill Sans Light"/>
              </a:rPr>
              <a:t>Reduce</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(word, counts) {</a:t>
            </a:r>
          </a:p>
          <a:p>
            <a:pPr marL="0" marR="0" lvl="0" indent="0" defTabSz="457200" eaLnBrk="1" fontAlgn="auto" latinLnBrk="0" hangingPunct="1">
              <a:lnSpc>
                <a:spcPct val="100000"/>
              </a:lnSpc>
              <a:spcBef>
                <a:spcPts val="0"/>
              </a:spcBef>
              <a:spcAft>
                <a:spcPts val="0"/>
              </a:spcAft>
              <a:buClrTx/>
              <a:buSzTx/>
              <a:buFontTx/>
              <a:buNone/>
              <a:tabLst/>
              <a:defRPr/>
            </a:pPr>
            <a:r>
              <a:rPr lang="en-US" sz="2800" kern="0" dirty="0">
                <a:solidFill>
                  <a:prstClr val="black"/>
                </a:solidFill>
                <a:latin typeface="Gill Sans Light"/>
                <a:ea typeface=""/>
                <a:cs typeface="Gill Sans Light"/>
              </a:rPr>
              <a:t>  sum = 0</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noProof="0" dirty="0">
                <a:ln>
                  <a:noFill/>
                </a:ln>
                <a:solidFill>
                  <a:prstClr val="black"/>
                </a:solidFill>
                <a:effectLst/>
                <a:uLnTx/>
                <a:uFillTx/>
                <a:latin typeface="Gill Sans Light"/>
                <a:ea typeface=""/>
                <a:cs typeface="Gill Sans Light"/>
              </a:rPr>
              <a:t>  for count in counts:</a:t>
            </a:r>
          </a:p>
          <a:p>
            <a:pPr marL="0" marR="0" lvl="0" indent="0" defTabSz="457200" eaLnBrk="1" fontAlgn="auto" latinLnBrk="0" hangingPunct="1">
              <a:lnSpc>
                <a:spcPct val="100000"/>
              </a:lnSpc>
              <a:spcBef>
                <a:spcPts val="0"/>
              </a:spcBef>
              <a:spcAft>
                <a:spcPts val="0"/>
              </a:spcAft>
              <a:buClrTx/>
              <a:buSzTx/>
              <a:buFontTx/>
              <a:buNone/>
              <a:tabLst/>
              <a:defRPr/>
            </a:pPr>
            <a:r>
              <a:rPr lang="en-US" sz="2800" kern="0" baseline="0" dirty="0">
                <a:solidFill>
                  <a:prstClr val="black"/>
                </a:solidFill>
                <a:latin typeface="Gill Sans Light"/>
                <a:ea typeface=""/>
                <a:cs typeface="Gill Sans Light"/>
              </a:rPr>
              <a:t>     sum += count</a:t>
            </a:r>
            <a:endParaRPr kumimoji="0" lang="en-US" sz="2800" b="0" i="0" u="none" strike="noStrike" kern="0" cap="none" spc="0" normalizeH="0" baseline="0" noProof="0" dirty="0">
              <a:ln>
                <a:noFill/>
              </a:ln>
              <a:solidFill>
                <a:prstClr val="black"/>
              </a:solidFill>
              <a:effectLst/>
              <a:uLnTx/>
              <a:uFillTx/>
              <a:latin typeface="Gill Sans Light"/>
              <a:ea typeface=""/>
              <a:cs typeface="Gill Sans Light"/>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  emit (word, SUM(counts))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a:t>
            </a:r>
          </a:p>
        </p:txBody>
      </p:sp>
      <p:grpSp>
        <p:nvGrpSpPr>
          <p:cNvPr id="103" name="Group 102"/>
          <p:cNvGrpSpPr/>
          <p:nvPr/>
        </p:nvGrpSpPr>
        <p:grpSpPr>
          <a:xfrm>
            <a:off x="9177614" y="2162580"/>
            <a:ext cx="1270030" cy="406080"/>
            <a:chOff x="3179236" y="2244427"/>
            <a:chExt cx="1270030" cy="406080"/>
          </a:xfrm>
        </p:grpSpPr>
        <p:sp>
          <p:nvSpPr>
            <p:cNvPr id="104" name="Rounded Rectangle 103"/>
            <p:cNvSpPr/>
            <p:nvPr/>
          </p:nvSpPr>
          <p:spPr>
            <a:xfrm>
              <a:off x="3740815" y="2244427"/>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105" name="Rounded Rectangle 104"/>
            <p:cNvSpPr/>
            <p:nvPr/>
          </p:nvSpPr>
          <p:spPr>
            <a:xfrm>
              <a:off x="3179236" y="2244427"/>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sp>
        <p:nvSpPr>
          <p:cNvPr id="106" name="TextBox 105"/>
          <p:cNvSpPr txBox="1"/>
          <p:nvPr/>
        </p:nvSpPr>
        <p:spPr>
          <a:xfrm>
            <a:off x="1632645" y="3303473"/>
            <a:ext cx="2113379" cy="369332"/>
          </a:xfrm>
          <a:prstGeom prst="rect">
            <a:avLst/>
          </a:prstGeom>
          <a:noFill/>
        </p:spPr>
        <p:txBody>
          <a:bodyPr wrap="none" rtlCol="0">
            <a:spAutoFit/>
          </a:bodyPr>
          <a:lstStyle/>
          <a:p>
            <a:pPr defTabSz="457200"/>
            <a:r>
              <a:rPr lang="en-US" dirty="0">
                <a:solidFill>
                  <a:prstClr val="black"/>
                </a:solidFill>
                <a:latin typeface="Gill Sans Light"/>
                <a:cs typeface="Gill Sans Light"/>
              </a:rPr>
              <a:t>Example: </a:t>
            </a:r>
            <a:r>
              <a:rPr lang="en-US" i="1" dirty="0">
                <a:solidFill>
                  <a:prstClr val="black"/>
                </a:solidFill>
                <a:latin typeface="Gill Sans Light"/>
                <a:cs typeface="Gill Sans Light"/>
              </a:rPr>
              <a:t>Word-Count</a:t>
            </a:r>
          </a:p>
        </p:txBody>
      </p:sp>
      <p:sp>
        <p:nvSpPr>
          <p:cNvPr id="108" name="TextBox 107"/>
          <p:cNvSpPr txBox="1"/>
          <p:nvPr/>
        </p:nvSpPr>
        <p:spPr>
          <a:xfrm>
            <a:off x="9312514" y="6475784"/>
            <a:ext cx="2957022" cy="369332"/>
          </a:xfrm>
          <a:prstGeom prst="rect">
            <a:avLst/>
          </a:prstGeom>
          <a:noFill/>
        </p:spPr>
        <p:txBody>
          <a:bodyPr wrap="none" rtlCol="0">
            <a:spAutoFit/>
          </a:bodyPr>
          <a:lstStyle/>
          <a:p>
            <a:pPr defTabSz="457200"/>
            <a:r>
              <a:rPr lang="en-US" dirty="0">
                <a:solidFill>
                  <a:prstClr val="black"/>
                </a:solidFill>
                <a:latin typeface="Gill Sans Light"/>
                <a:cs typeface="Gill Sans Light"/>
              </a:rPr>
              <a:t>[Dean &amp; </a:t>
            </a:r>
            <a:r>
              <a:rPr lang="en-US" dirty="0" err="1">
                <a:solidFill>
                  <a:prstClr val="black"/>
                </a:solidFill>
                <a:latin typeface="Gill Sans Light"/>
                <a:cs typeface="Gill Sans Light"/>
              </a:rPr>
              <a:t>Ghemawat</a:t>
            </a:r>
            <a:r>
              <a:rPr lang="en-US" dirty="0">
                <a:solidFill>
                  <a:prstClr val="black"/>
                </a:solidFill>
                <a:latin typeface="Gill Sans Light"/>
                <a:cs typeface="Gill Sans Light"/>
              </a:rPr>
              <a:t>, OSDI’04]</a:t>
            </a:r>
          </a:p>
        </p:txBody>
      </p:sp>
      <p:grpSp>
        <p:nvGrpSpPr>
          <p:cNvPr id="2" name="Group 1">
            <a:extLst>
              <a:ext uri="{FF2B5EF4-FFF2-40B4-BE49-F238E27FC236}">
                <a16:creationId xmlns:a16="http://schemas.microsoft.com/office/drawing/2014/main" id="{388C22DC-CF97-4FD9-B5FC-258F0ACA66DF}"/>
              </a:ext>
            </a:extLst>
          </p:cNvPr>
          <p:cNvGrpSpPr/>
          <p:nvPr/>
        </p:nvGrpSpPr>
        <p:grpSpPr>
          <a:xfrm>
            <a:off x="1567541" y="3839153"/>
            <a:ext cx="3084499" cy="1803262"/>
            <a:chOff x="1642495" y="3839153"/>
            <a:chExt cx="2551828" cy="1803262"/>
          </a:xfrm>
        </p:grpSpPr>
        <p:sp>
          <p:nvSpPr>
            <p:cNvPr id="89" name="TextBox 88"/>
            <p:cNvSpPr txBox="1"/>
            <p:nvPr/>
          </p:nvSpPr>
          <p:spPr>
            <a:xfrm>
              <a:off x="1642495" y="3839153"/>
              <a:ext cx="2551828" cy="1446550"/>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ill Sans Light"/>
                  <a:ea typeface=""/>
                  <a:cs typeface="Gill Sans Light"/>
                </a:rPr>
                <a:t>Map</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(book):</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  for (word in book):</a:t>
              </a:r>
            </a:p>
            <a:p>
              <a:pPr lvl="0" defTabSz="457200">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   </a:t>
              </a:r>
              <a:r>
                <a:rPr kumimoji="0" lang="en-US" sz="3200" b="0" i="0" u="none" strike="noStrike" kern="0" cap="none" spc="0" normalizeH="0" baseline="0" noProof="0" dirty="0">
                  <a:ln>
                    <a:noFill/>
                  </a:ln>
                  <a:solidFill>
                    <a:prstClr val="black"/>
                  </a:solidFill>
                  <a:effectLst/>
                  <a:uLnTx/>
                  <a:uFillTx/>
                  <a:latin typeface="Gill Sans Light"/>
                  <a:ea typeface=""/>
                  <a:cs typeface="Gill Sans Light"/>
                </a:rPr>
                <a:t> </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emit (word, </a:t>
              </a:r>
              <a:r>
                <a:rPr lang="en-US" sz="2800" kern="0" dirty="0">
                  <a:solidFill>
                    <a:prstClr val="black"/>
                  </a:solidFill>
                  <a:latin typeface="Arial"/>
                  <a:ea typeface=""/>
                  <a:cs typeface="Arial"/>
                </a:rPr>
                <a:t>1</a:t>
              </a:r>
              <a:r>
                <a:rPr lang="en-US" sz="2800" kern="0" dirty="0">
                  <a:solidFill>
                    <a:prstClr val="black"/>
                  </a:solidFill>
                  <a:latin typeface="Gill Sans Light"/>
                  <a:ea typeface=""/>
                  <a:cs typeface="Gill Sans Light"/>
                </a:rPr>
                <a:t>)</a:t>
              </a:r>
              <a:endParaRPr kumimoji="0" lang="en-US" sz="2800" b="0" i="0" u="none" strike="noStrike" kern="0" cap="none" spc="0" normalizeH="0" baseline="0" noProof="0" dirty="0">
                <a:ln>
                  <a:noFill/>
                </a:ln>
                <a:solidFill>
                  <a:prstClr val="black"/>
                </a:solidFill>
                <a:effectLst/>
                <a:uLnTx/>
                <a:uFillTx/>
                <a:latin typeface="Gill Sans Light"/>
                <a:ea typeface=""/>
                <a:cs typeface="Gill Sans Light"/>
              </a:endParaRPr>
            </a:p>
          </p:txBody>
        </p:sp>
        <p:sp>
          <p:nvSpPr>
            <p:cNvPr id="37" name="Rounded Rectangle 89">
              <a:extLst>
                <a:ext uri="{FF2B5EF4-FFF2-40B4-BE49-F238E27FC236}">
                  <a16:creationId xmlns:a16="http://schemas.microsoft.com/office/drawing/2014/main" id="{8C817EB6-6986-42BE-8A5E-7A262CF320A2}"/>
                </a:ext>
              </a:extLst>
            </p:cNvPr>
            <p:cNvSpPr/>
            <p:nvPr/>
          </p:nvSpPr>
          <p:spPr>
            <a:xfrm>
              <a:off x="2825405" y="5236335"/>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sp>
          <p:nvSpPr>
            <p:cNvPr id="38" name="Rounded Rectangle 90">
              <a:extLst>
                <a:ext uri="{FF2B5EF4-FFF2-40B4-BE49-F238E27FC236}">
                  <a16:creationId xmlns:a16="http://schemas.microsoft.com/office/drawing/2014/main" id="{E756FEF3-46A3-4E54-83CD-FAC9FE75BB87}"/>
                </a:ext>
              </a:extLst>
            </p:cNvPr>
            <p:cNvSpPr/>
            <p:nvPr/>
          </p:nvSpPr>
          <p:spPr>
            <a:xfrm>
              <a:off x="3385113" y="5236335"/>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grpSp>
    </p:spTree>
    <p:extLst>
      <p:ext uri="{BB962C8B-B14F-4D97-AF65-F5344CB8AC3E}">
        <p14:creationId xmlns:p14="http://schemas.microsoft.com/office/powerpoint/2010/main" val="406058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52450" y="320675"/>
            <a:ext cx="11029950" cy="1325563"/>
          </a:xfrm>
        </p:spPr>
        <p:txBody>
          <a:bodyPr/>
          <a:lstStyle/>
          <a:p>
            <a:r>
              <a:rPr lang="en-US" dirty="0"/>
              <a:t>The Map Reduce Abstraction (General)</a:t>
            </a:r>
          </a:p>
        </p:txBody>
      </p:sp>
      <p:sp>
        <p:nvSpPr>
          <p:cNvPr id="75" name="Right Arrow 74"/>
          <p:cNvSpPr/>
          <p:nvPr/>
        </p:nvSpPr>
        <p:spPr>
          <a:xfrm>
            <a:off x="3086679" y="190452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76" name="Rounded Rectangle 75"/>
          <p:cNvSpPr/>
          <p:nvPr/>
        </p:nvSpPr>
        <p:spPr>
          <a:xfrm>
            <a:off x="1885767" y="2162580"/>
            <a:ext cx="98492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Record</a:t>
            </a:r>
          </a:p>
        </p:txBody>
      </p:sp>
      <p:grpSp>
        <p:nvGrpSpPr>
          <p:cNvPr id="77" name="Group 76"/>
          <p:cNvGrpSpPr/>
          <p:nvPr/>
        </p:nvGrpSpPr>
        <p:grpSpPr>
          <a:xfrm>
            <a:off x="4494944" y="1697580"/>
            <a:ext cx="1270030" cy="1336080"/>
            <a:chOff x="3291710" y="2350080"/>
            <a:chExt cx="1270030" cy="1336080"/>
          </a:xfrm>
        </p:grpSpPr>
        <p:grpSp>
          <p:nvGrpSpPr>
            <p:cNvPr id="78" name="Group 77"/>
            <p:cNvGrpSpPr/>
            <p:nvPr/>
          </p:nvGrpSpPr>
          <p:grpSpPr>
            <a:xfrm>
              <a:off x="3291710" y="2350080"/>
              <a:ext cx="1270030" cy="406080"/>
              <a:chOff x="3291710" y="3032640"/>
              <a:chExt cx="1270030" cy="406080"/>
            </a:xfrm>
          </p:grpSpPr>
          <p:sp>
            <p:nvSpPr>
              <p:cNvPr id="86" name="Rounded Rectangle 85"/>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87" name="Rounded Rectangle 86"/>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grpSp>
          <p:nvGrpSpPr>
            <p:cNvPr id="79" name="Group 78"/>
            <p:cNvGrpSpPr/>
            <p:nvPr/>
          </p:nvGrpSpPr>
          <p:grpSpPr>
            <a:xfrm>
              <a:off x="3291710" y="3280080"/>
              <a:ext cx="1270030" cy="406080"/>
              <a:chOff x="3291710" y="3032640"/>
              <a:chExt cx="1270030" cy="406080"/>
            </a:xfrm>
          </p:grpSpPr>
          <p:sp>
            <p:nvSpPr>
              <p:cNvPr id="84" name="Rounded Rectangle 83"/>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85" name="Rounded Rectangle 84"/>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grpSp>
          <p:nvGrpSpPr>
            <p:cNvPr id="80" name="Group 79"/>
            <p:cNvGrpSpPr/>
            <p:nvPr/>
          </p:nvGrpSpPr>
          <p:grpSpPr>
            <a:xfrm>
              <a:off x="3733887" y="2970601"/>
              <a:ext cx="385677" cy="95037"/>
              <a:chOff x="3101637" y="4456680"/>
              <a:chExt cx="385677" cy="95037"/>
            </a:xfrm>
          </p:grpSpPr>
          <p:sp>
            <p:nvSpPr>
              <p:cNvPr id="81" name="Oval 80"/>
              <p:cNvSpPr/>
              <p:nvPr/>
            </p:nvSpPr>
            <p:spPr>
              <a:xfrm>
                <a:off x="310163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82" name="Oval 81"/>
              <p:cNvSpPr/>
              <p:nvPr/>
            </p:nvSpPr>
            <p:spPr>
              <a:xfrm>
                <a:off x="324695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83" name="Oval 82"/>
              <p:cNvSpPr/>
              <p:nvPr/>
            </p:nvSpPr>
            <p:spPr>
              <a:xfrm>
                <a:off x="339227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grpSp>
      </p:grpSp>
      <p:grpSp>
        <p:nvGrpSpPr>
          <p:cNvPr id="88" name="Group 87"/>
          <p:cNvGrpSpPr/>
          <p:nvPr/>
        </p:nvGrpSpPr>
        <p:grpSpPr>
          <a:xfrm>
            <a:off x="1642495" y="3839153"/>
            <a:ext cx="3020379" cy="1803262"/>
            <a:chOff x="812123" y="4078080"/>
            <a:chExt cx="3020379" cy="1803262"/>
          </a:xfrm>
        </p:grpSpPr>
        <p:sp>
          <p:nvSpPr>
            <p:cNvPr id="89" name="TextBox 88"/>
            <p:cNvSpPr txBox="1"/>
            <p:nvPr/>
          </p:nvSpPr>
          <p:spPr>
            <a:xfrm>
              <a:off x="812123" y="4078080"/>
              <a:ext cx="3020379" cy="1446550"/>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ill Sans Light"/>
                  <a:ea typeface=""/>
                  <a:cs typeface="Gill Sans Light"/>
                </a:rPr>
                <a:t>Map</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(record, f):</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  for (key in record):</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   </a:t>
              </a:r>
              <a:r>
                <a:rPr kumimoji="0" lang="en-US" sz="3200" b="0" i="0" u="none" strike="noStrike" kern="0" cap="none" spc="0" normalizeH="0" baseline="0" noProof="0" dirty="0">
                  <a:ln>
                    <a:noFill/>
                  </a:ln>
                  <a:solidFill>
                    <a:prstClr val="black"/>
                  </a:solidFill>
                  <a:effectLst/>
                  <a:uLnTx/>
                  <a:uFillTx/>
                  <a:latin typeface="Gill Sans Light"/>
                  <a:ea typeface=""/>
                  <a:cs typeface="Gill Sans Light"/>
                </a:rPr>
                <a:t> </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emit (key, f(key)) </a:t>
              </a:r>
            </a:p>
          </p:txBody>
        </p:sp>
        <p:sp>
          <p:nvSpPr>
            <p:cNvPr id="90" name="Rounded Rectangle 89"/>
            <p:cNvSpPr/>
            <p:nvPr/>
          </p:nvSpPr>
          <p:spPr>
            <a:xfrm>
              <a:off x="2209128" y="5475262"/>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sp>
          <p:nvSpPr>
            <p:cNvPr id="91" name="Rounded Rectangle 90"/>
            <p:cNvSpPr/>
            <p:nvPr/>
          </p:nvSpPr>
          <p:spPr>
            <a:xfrm>
              <a:off x="2768835" y="5475262"/>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grpSp>
      <p:sp>
        <p:nvSpPr>
          <p:cNvPr id="92" name="Right Arrow 91"/>
          <p:cNvSpPr/>
          <p:nvPr/>
        </p:nvSpPr>
        <p:spPr>
          <a:xfrm>
            <a:off x="7799141" y="1904528"/>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grpSp>
        <p:nvGrpSpPr>
          <p:cNvPr id="93" name="Group 92"/>
          <p:cNvGrpSpPr/>
          <p:nvPr/>
        </p:nvGrpSpPr>
        <p:grpSpPr>
          <a:xfrm>
            <a:off x="6445099" y="1697580"/>
            <a:ext cx="1270030" cy="1336080"/>
            <a:chOff x="5125703" y="2092027"/>
            <a:chExt cx="1270030" cy="1336080"/>
          </a:xfrm>
        </p:grpSpPr>
        <p:grpSp>
          <p:nvGrpSpPr>
            <p:cNvPr id="94" name="Group 93"/>
            <p:cNvGrpSpPr/>
            <p:nvPr/>
          </p:nvGrpSpPr>
          <p:grpSpPr>
            <a:xfrm>
              <a:off x="5125703" y="2092027"/>
              <a:ext cx="1270030" cy="1336080"/>
              <a:chOff x="3291710" y="3032640"/>
              <a:chExt cx="1270030" cy="1336080"/>
            </a:xfrm>
          </p:grpSpPr>
          <p:sp>
            <p:nvSpPr>
              <p:cNvPr id="100" name="Rounded Rectangle 99"/>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101" name="Rounded Rectangle 100"/>
              <p:cNvSpPr/>
              <p:nvPr/>
            </p:nvSpPr>
            <p:spPr>
              <a:xfrm>
                <a:off x="3291710" y="3032640"/>
                <a:ext cx="560799" cy="133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sp>
          <p:nvSpPr>
            <p:cNvPr id="95" name="Rounded Rectangle 94"/>
            <p:cNvSpPr/>
            <p:nvPr/>
          </p:nvSpPr>
          <p:spPr>
            <a:xfrm>
              <a:off x="5687282" y="3022027"/>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grpSp>
          <p:nvGrpSpPr>
            <p:cNvPr id="96" name="Group 95"/>
            <p:cNvGrpSpPr/>
            <p:nvPr/>
          </p:nvGrpSpPr>
          <p:grpSpPr>
            <a:xfrm>
              <a:off x="5834987" y="2712548"/>
              <a:ext cx="385677" cy="95037"/>
              <a:chOff x="3101637" y="4456680"/>
              <a:chExt cx="385677" cy="95037"/>
            </a:xfrm>
          </p:grpSpPr>
          <p:sp>
            <p:nvSpPr>
              <p:cNvPr id="97" name="Oval 96"/>
              <p:cNvSpPr/>
              <p:nvPr/>
            </p:nvSpPr>
            <p:spPr>
              <a:xfrm>
                <a:off x="310163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98" name="Oval 97"/>
              <p:cNvSpPr/>
              <p:nvPr/>
            </p:nvSpPr>
            <p:spPr>
              <a:xfrm>
                <a:off x="324695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99" name="Oval 98"/>
              <p:cNvSpPr/>
              <p:nvPr/>
            </p:nvSpPr>
            <p:spPr>
              <a:xfrm>
                <a:off x="339227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grpSp>
      </p:grpSp>
      <p:sp>
        <p:nvSpPr>
          <p:cNvPr id="102" name="TextBox 101"/>
          <p:cNvSpPr txBox="1"/>
          <p:nvPr/>
        </p:nvSpPr>
        <p:spPr>
          <a:xfrm>
            <a:off x="6374486" y="3264204"/>
            <a:ext cx="4136069" cy="2677656"/>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ill Sans Light"/>
                <a:ea typeface=""/>
                <a:cs typeface="Gill Sans Light"/>
              </a:rPr>
              <a:t>Reduce</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(key, values, f) {</a:t>
            </a:r>
          </a:p>
          <a:p>
            <a:pPr marL="0" marR="0" lvl="0" indent="0" defTabSz="457200" eaLnBrk="1" fontAlgn="auto" latinLnBrk="0" hangingPunct="1">
              <a:lnSpc>
                <a:spcPct val="100000"/>
              </a:lnSpc>
              <a:spcBef>
                <a:spcPts val="0"/>
              </a:spcBef>
              <a:spcAft>
                <a:spcPts val="0"/>
              </a:spcAft>
              <a:buClrTx/>
              <a:buSzTx/>
              <a:buFontTx/>
              <a:buNone/>
              <a:tabLst/>
              <a:defRPr/>
            </a:pPr>
            <a:r>
              <a:rPr lang="en-US" sz="2800" kern="0" dirty="0">
                <a:solidFill>
                  <a:prstClr val="black"/>
                </a:solidFill>
                <a:latin typeface="Gill Sans Light"/>
                <a:ea typeface=""/>
                <a:cs typeface="Gill Sans Light"/>
              </a:rPr>
              <a:t>  </a:t>
            </a:r>
            <a:r>
              <a:rPr lang="en-US" sz="2800" kern="0" dirty="0" err="1">
                <a:solidFill>
                  <a:prstClr val="black"/>
                </a:solidFill>
                <a:latin typeface="Gill Sans Light"/>
                <a:ea typeface=""/>
                <a:cs typeface="Gill Sans Light"/>
              </a:rPr>
              <a:t>agg</a:t>
            </a:r>
            <a:r>
              <a:rPr lang="en-US" sz="2800" kern="0" dirty="0">
                <a:solidFill>
                  <a:prstClr val="black"/>
                </a:solidFill>
                <a:latin typeface="Gill Sans Light"/>
                <a:ea typeface=""/>
                <a:cs typeface="Gill Sans Light"/>
              </a:rPr>
              <a:t> = f(values[0], values[1])</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noProof="0" dirty="0">
                <a:ln>
                  <a:noFill/>
                </a:ln>
                <a:solidFill>
                  <a:prstClr val="black"/>
                </a:solidFill>
                <a:effectLst/>
                <a:uLnTx/>
                <a:uFillTx/>
                <a:latin typeface="Gill Sans Light"/>
                <a:ea typeface=""/>
                <a:cs typeface="Gill Sans Light"/>
              </a:rPr>
              <a:t>  for value in values[2:]:</a:t>
            </a:r>
          </a:p>
          <a:p>
            <a:pPr marL="0" marR="0" lvl="0" indent="0" defTabSz="457200" eaLnBrk="1" fontAlgn="auto" latinLnBrk="0" hangingPunct="1">
              <a:lnSpc>
                <a:spcPct val="100000"/>
              </a:lnSpc>
              <a:spcBef>
                <a:spcPts val="0"/>
              </a:spcBef>
              <a:spcAft>
                <a:spcPts val="0"/>
              </a:spcAft>
              <a:buClrTx/>
              <a:buSzTx/>
              <a:buFontTx/>
              <a:buNone/>
              <a:tabLst/>
              <a:defRPr/>
            </a:pPr>
            <a:r>
              <a:rPr lang="en-US" sz="2800" kern="0" baseline="0" dirty="0">
                <a:solidFill>
                  <a:prstClr val="black"/>
                </a:solidFill>
                <a:latin typeface="Gill Sans Light"/>
                <a:ea typeface=""/>
                <a:cs typeface="Gill Sans Light"/>
              </a:rPr>
              <a:t>    </a:t>
            </a:r>
            <a:r>
              <a:rPr lang="en-US" sz="2800" kern="0" dirty="0">
                <a:solidFill>
                  <a:prstClr val="black"/>
                </a:solidFill>
                <a:latin typeface="Gill Sans Light"/>
                <a:ea typeface=""/>
                <a:cs typeface="Gill Sans Light"/>
              </a:rPr>
              <a:t>  </a:t>
            </a:r>
            <a:r>
              <a:rPr lang="en-US" sz="2800" kern="0" dirty="0" err="1">
                <a:solidFill>
                  <a:prstClr val="black"/>
                </a:solidFill>
                <a:latin typeface="Gill Sans Light"/>
                <a:ea typeface=""/>
                <a:cs typeface="Gill Sans Light"/>
              </a:rPr>
              <a:t>agg</a:t>
            </a:r>
            <a:r>
              <a:rPr lang="en-US" sz="2800" kern="0" dirty="0">
                <a:solidFill>
                  <a:prstClr val="black"/>
                </a:solidFill>
                <a:latin typeface="Gill Sans Light"/>
                <a:ea typeface=""/>
                <a:cs typeface="Gill Sans Light"/>
              </a:rPr>
              <a:t> = f(</a:t>
            </a:r>
            <a:r>
              <a:rPr lang="en-US" sz="2800" kern="0" dirty="0" err="1">
                <a:solidFill>
                  <a:prstClr val="black"/>
                </a:solidFill>
                <a:latin typeface="Gill Sans Light"/>
                <a:ea typeface=""/>
                <a:cs typeface="Gill Sans Light"/>
              </a:rPr>
              <a:t>agg</a:t>
            </a:r>
            <a:r>
              <a:rPr lang="en-US" sz="2800" kern="0" dirty="0">
                <a:solidFill>
                  <a:prstClr val="black"/>
                </a:solidFill>
                <a:latin typeface="Gill Sans Light"/>
                <a:ea typeface=""/>
                <a:cs typeface="Gill Sans Light"/>
              </a:rPr>
              <a:t>, value)</a:t>
            </a:r>
            <a:endParaRPr kumimoji="0" lang="en-US" sz="2800" b="0" i="0" u="none" strike="noStrike" kern="0" cap="none" spc="0" normalizeH="0" baseline="0" noProof="0" dirty="0">
              <a:ln>
                <a:noFill/>
              </a:ln>
              <a:solidFill>
                <a:prstClr val="black"/>
              </a:solidFill>
              <a:effectLst/>
              <a:uLnTx/>
              <a:uFillTx/>
              <a:latin typeface="Gill Sans Light"/>
              <a:ea typeface=""/>
              <a:cs typeface="Gill Sans Light"/>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  emit (word, </a:t>
            </a:r>
            <a:r>
              <a:rPr kumimoji="0" lang="en-US" sz="2800" b="0" i="0" u="none" strike="noStrike" kern="0" cap="none" spc="0" normalizeH="0" baseline="0" noProof="0" dirty="0" err="1">
                <a:ln>
                  <a:noFill/>
                </a:ln>
                <a:solidFill>
                  <a:prstClr val="black"/>
                </a:solidFill>
                <a:effectLst/>
                <a:uLnTx/>
                <a:uFillTx/>
                <a:latin typeface="Gill Sans Light"/>
                <a:ea typeface=""/>
                <a:cs typeface="Gill Sans Light"/>
              </a:rPr>
              <a:t>agg</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a:t>
            </a:r>
          </a:p>
        </p:txBody>
      </p:sp>
      <p:grpSp>
        <p:nvGrpSpPr>
          <p:cNvPr id="103" name="Group 102"/>
          <p:cNvGrpSpPr/>
          <p:nvPr/>
        </p:nvGrpSpPr>
        <p:grpSpPr>
          <a:xfrm>
            <a:off x="9177614" y="2162580"/>
            <a:ext cx="1270030" cy="406080"/>
            <a:chOff x="3179236" y="2244427"/>
            <a:chExt cx="1270030" cy="406080"/>
          </a:xfrm>
        </p:grpSpPr>
        <p:sp>
          <p:nvSpPr>
            <p:cNvPr id="104" name="Rounded Rectangle 103"/>
            <p:cNvSpPr/>
            <p:nvPr/>
          </p:nvSpPr>
          <p:spPr>
            <a:xfrm>
              <a:off x="3740815" y="2244427"/>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105" name="Rounded Rectangle 104"/>
            <p:cNvSpPr/>
            <p:nvPr/>
          </p:nvSpPr>
          <p:spPr>
            <a:xfrm>
              <a:off x="3179236" y="2244427"/>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sp>
        <p:nvSpPr>
          <p:cNvPr id="106" name="TextBox 105"/>
          <p:cNvSpPr txBox="1"/>
          <p:nvPr/>
        </p:nvSpPr>
        <p:spPr>
          <a:xfrm>
            <a:off x="1632645" y="3303473"/>
            <a:ext cx="2113379" cy="369332"/>
          </a:xfrm>
          <a:prstGeom prst="rect">
            <a:avLst/>
          </a:prstGeom>
          <a:noFill/>
        </p:spPr>
        <p:txBody>
          <a:bodyPr wrap="none" rtlCol="0">
            <a:spAutoFit/>
          </a:bodyPr>
          <a:lstStyle/>
          <a:p>
            <a:pPr defTabSz="457200"/>
            <a:r>
              <a:rPr lang="en-US" dirty="0">
                <a:solidFill>
                  <a:prstClr val="black"/>
                </a:solidFill>
                <a:latin typeface="Gill Sans Light"/>
                <a:cs typeface="Gill Sans Light"/>
              </a:rPr>
              <a:t>Example: </a:t>
            </a:r>
            <a:r>
              <a:rPr lang="en-US" i="1" dirty="0">
                <a:solidFill>
                  <a:prstClr val="black"/>
                </a:solidFill>
                <a:latin typeface="Gill Sans Light"/>
                <a:cs typeface="Gill Sans Light"/>
              </a:rPr>
              <a:t>Word-Count</a:t>
            </a:r>
          </a:p>
        </p:txBody>
      </p:sp>
      <p:sp>
        <p:nvSpPr>
          <p:cNvPr id="107" name="TextBox 106"/>
          <p:cNvSpPr txBox="1"/>
          <p:nvPr/>
        </p:nvSpPr>
        <p:spPr>
          <a:xfrm>
            <a:off x="1178924" y="5819217"/>
            <a:ext cx="5007781" cy="830997"/>
          </a:xfrm>
          <a:prstGeom prst="rect">
            <a:avLst/>
          </a:prstGeom>
          <a:noFill/>
        </p:spPr>
        <p:txBody>
          <a:bodyPr wrap="none" rtlCol="0">
            <a:spAutoFit/>
          </a:bodyPr>
          <a:lstStyle/>
          <a:p>
            <a:pPr defTabSz="457200"/>
            <a:r>
              <a:rPr lang="en-US" sz="2400" b="1" dirty="0">
                <a:solidFill>
                  <a:prstClr val="black"/>
                </a:solidFill>
                <a:latin typeface="Gill Sans Light"/>
                <a:cs typeface="Gill Sans Light"/>
              </a:rPr>
              <a:t>Map</a:t>
            </a:r>
            <a:r>
              <a:rPr lang="en-US" sz="2400" dirty="0">
                <a:solidFill>
                  <a:prstClr val="black"/>
                </a:solidFill>
                <a:latin typeface="Gill Sans Light"/>
                <a:cs typeface="Gill Sans Light"/>
              </a:rPr>
              <a:t>: </a:t>
            </a:r>
            <a:r>
              <a:rPr lang="en-US" sz="2400" dirty="0">
                <a:solidFill>
                  <a:srgbClr val="3366FF"/>
                </a:solidFill>
                <a:latin typeface="Gill Sans Light"/>
                <a:cs typeface="Gill Sans Light"/>
              </a:rPr>
              <a:t>Deterministic</a:t>
            </a:r>
          </a:p>
          <a:p>
            <a:pPr defTabSz="457200"/>
            <a:r>
              <a:rPr lang="en-US" sz="2400" b="1" dirty="0">
                <a:solidFill>
                  <a:prstClr val="black"/>
                </a:solidFill>
                <a:latin typeface="Gill Sans Light"/>
                <a:cs typeface="Gill Sans Light"/>
              </a:rPr>
              <a:t>Reduce</a:t>
            </a:r>
            <a:r>
              <a:rPr lang="en-US" sz="2400" dirty="0">
                <a:solidFill>
                  <a:prstClr val="black"/>
                </a:solidFill>
                <a:latin typeface="Gill Sans Light"/>
                <a:cs typeface="Gill Sans Light"/>
              </a:rPr>
              <a:t>: </a:t>
            </a:r>
            <a:r>
              <a:rPr lang="en-US" sz="2400" dirty="0">
                <a:solidFill>
                  <a:srgbClr val="3366FF"/>
                </a:solidFill>
                <a:latin typeface="Gill Sans Light"/>
                <a:cs typeface="Gill Sans Light"/>
              </a:rPr>
              <a:t>Commutative</a:t>
            </a:r>
            <a:r>
              <a:rPr lang="en-US" sz="2400" dirty="0">
                <a:solidFill>
                  <a:prstClr val="black"/>
                </a:solidFill>
                <a:latin typeface="Gill Sans Light"/>
                <a:cs typeface="Gill Sans Light"/>
              </a:rPr>
              <a:t> and </a:t>
            </a:r>
            <a:r>
              <a:rPr lang="en-US" sz="2400" dirty="0">
                <a:solidFill>
                  <a:srgbClr val="3366FF"/>
                </a:solidFill>
                <a:latin typeface="Gill Sans Light"/>
                <a:cs typeface="Gill Sans Light"/>
              </a:rPr>
              <a:t>Associative</a:t>
            </a:r>
          </a:p>
        </p:txBody>
      </p:sp>
      <p:sp>
        <p:nvSpPr>
          <p:cNvPr id="108" name="TextBox 107"/>
          <p:cNvSpPr txBox="1"/>
          <p:nvPr/>
        </p:nvSpPr>
        <p:spPr>
          <a:xfrm>
            <a:off x="9312514" y="6475784"/>
            <a:ext cx="2957022" cy="369332"/>
          </a:xfrm>
          <a:prstGeom prst="rect">
            <a:avLst/>
          </a:prstGeom>
          <a:noFill/>
        </p:spPr>
        <p:txBody>
          <a:bodyPr wrap="none" rtlCol="0">
            <a:spAutoFit/>
          </a:bodyPr>
          <a:lstStyle/>
          <a:p>
            <a:pPr defTabSz="457200"/>
            <a:r>
              <a:rPr lang="en-US" dirty="0">
                <a:solidFill>
                  <a:prstClr val="black"/>
                </a:solidFill>
                <a:latin typeface="Gill Sans Light"/>
                <a:cs typeface="Gill Sans Light"/>
              </a:rPr>
              <a:t>[Dean &amp; </a:t>
            </a:r>
            <a:r>
              <a:rPr lang="en-US" dirty="0" err="1">
                <a:solidFill>
                  <a:prstClr val="black"/>
                </a:solidFill>
                <a:latin typeface="Gill Sans Light"/>
                <a:cs typeface="Gill Sans Light"/>
              </a:rPr>
              <a:t>Ghemawat</a:t>
            </a:r>
            <a:r>
              <a:rPr lang="en-US" dirty="0">
                <a:solidFill>
                  <a:prstClr val="black"/>
                </a:solidFill>
                <a:latin typeface="Gill Sans Light"/>
                <a:cs typeface="Gill Sans Light"/>
              </a:rPr>
              <a:t>, OSDI’04]</a:t>
            </a:r>
          </a:p>
        </p:txBody>
      </p:sp>
    </p:spTree>
    <p:extLst>
      <p:ext uri="{BB962C8B-B14F-4D97-AF65-F5344CB8AC3E}">
        <p14:creationId xmlns:p14="http://schemas.microsoft.com/office/powerpoint/2010/main" val="240263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properties of Map And Reduce</a:t>
            </a:r>
          </a:p>
        </p:txBody>
      </p:sp>
      <p:sp>
        <p:nvSpPr>
          <p:cNvPr id="3" name="Content Placeholder 2"/>
          <p:cNvSpPr>
            <a:spLocks noGrp="1"/>
          </p:cNvSpPr>
          <p:nvPr>
            <p:ph idx="1"/>
          </p:nvPr>
        </p:nvSpPr>
        <p:spPr>
          <a:xfrm>
            <a:off x="838200" y="1646238"/>
            <a:ext cx="10515600" cy="5032375"/>
          </a:xfrm>
        </p:spPr>
        <p:txBody>
          <a:bodyPr>
            <a:normAutofit/>
          </a:bodyPr>
          <a:lstStyle/>
          <a:p>
            <a:r>
              <a:rPr lang="en-US" b="1" dirty="0"/>
              <a:t>Deterministic </a:t>
            </a:r>
            <a:r>
              <a:rPr lang="en-US" b="1" u="sng" dirty="0"/>
              <a:t>Map</a:t>
            </a:r>
            <a:r>
              <a:rPr lang="en-US" b="1" dirty="0"/>
              <a:t>:</a:t>
            </a:r>
            <a:r>
              <a:rPr lang="en-US" dirty="0"/>
              <a:t> allows for re-execution on failure</a:t>
            </a:r>
          </a:p>
          <a:p>
            <a:pPr lvl="1"/>
            <a:r>
              <a:rPr lang="en-US" dirty="0"/>
              <a:t>If some computation is lost we can always re-compute</a:t>
            </a:r>
          </a:p>
          <a:p>
            <a:pPr lvl="1"/>
            <a:r>
              <a:rPr lang="en-US" dirty="0"/>
              <a:t>Issues with samples?</a:t>
            </a:r>
          </a:p>
          <a:p>
            <a:r>
              <a:rPr lang="en-US" b="1" dirty="0"/>
              <a:t>Commutative </a:t>
            </a:r>
            <a:r>
              <a:rPr lang="en-US" b="1" u="sng" dirty="0"/>
              <a:t>Reduce</a:t>
            </a:r>
            <a:r>
              <a:rPr lang="en-US" b="1" dirty="0"/>
              <a:t>:</a:t>
            </a:r>
            <a:r>
              <a:rPr lang="en-US" dirty="0"/>
              <a:t> </a:t>
            </a:r>
            <a:r>
              <a:rPr lang="en-US" i="1" dirty="0"/>
              <a:t>allows for re-order of operations</a:t>
            </a:r>
          </a:p>
          <a:p>
            <a:pPr lvl="1"/>
            <a:r>
              <a:rPr lang="en-US" dirty="0"/>
              <a:t>Reduce(A,B) = Reduce(B,A)</a:t>
            </a:r>
          </a:p>
          <a:p>
            <a:pPr lvl="1"/>
            <a:r>
              <a:rPr lang="en-US" dirty="0"/>
              <a:t>Example (addition): A + B = B + A</a:t>
            </a:r>
          </a:p>
          <a:p>
            <a:r>
              <a:rPr lang="en-US" b="1" dirty="0"/>
              <a:t>Associative </a:t>
            </a:r>
            <a:r>
              <a:rPr lang="en-US" b="1" u="sng" dirty="0"/>
              <a:t>Reduce</a:t>
            </a:r>
            <a:r>
              <a:rPr lang="en-US" b="1" dirty="0"/>
              <a:t>:</a:t>
            </a:r>
            <a:r>
              <a:rPr lang="en-US" dirty="0"/>
              <a:t> </a:t>
            </a:r>
            <a:r>
              <a:rPr lang="en-US" i="1" dirty="0"/>
              <a:t>allows for regrouping of operations</a:t>
            </a:r>
          </a:p>
          <a:p>
            <a:pPr lvl="1"/>
            <a:r>
              <a:rPr lang="en-US" dirty="0"/>
              <a:t>Reduce(Reduce(A,B), C) = Reduce(A, Reduce(B,C))</a:t>
            </a:r>
          </a:p>
          <a:p>
            <a:pPr lvl="1"/>
            <a:r>
              <a:rPr lang="en-US" dirty="0"/>
              <a:t>Example (max): max(max(A,B), C) = max(A, max(B,C))</a:t>
            </a:r>
          </a:p>
          <a:p>
            <a:pPr lvl="2"/>
            <a:r>
              <a:rPr lang="en-US" dirty="0"/>
              <a:t>Warning: Floating point operations (e.g. addition) are not guaranteed associative.</a:t>
            </a:r>
          </a:p>
          <a:p>
            <a:pPr lvl="2"/>
            <a:endParaRPr lang="en-US" dirty="0"/>
          </a:p>
        </p:txBody>
      </p:sp>
    </p:spTree>
    <p:extLst>
      <p:ext uri="{BB962C8B-B14F-4D97-AF65-F5344CB8AC3E}">
        <p14:creationId xmlns:p14="http://schemas.microsoft.com/office/powerpoint/2010/main" val="54312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CE29-2B1D-4539-8C02-5E387377110F}"/>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9B31C261-62FE-4D74-BA68-95B793FED484}"/>
              </a:ext>
            </a:extLst>
          </p:cNvPr>
          <p:cNvSpPr>
            <a:spLocks noGrp="1"/>
          </p:cNvSpPr>
          <p:nvPr>
            <p:ph idx="1"/>
          </p:nvPr>
        </p:nvSpPr>
        <p:spPr/>
        <p:txBody>
          <a:bodyPr/>
          <a:lstStyle/>
          <a:p>
            <a:r>
              <a:rPr lang="en-US" dirty="0"/>
              <a:t>Suppose our reduction function computes a*b + 1.</a:t>
            </a:r>
          </a:p>
          <a:p>
            <a:r>
              <a:rPr lang="en-US" dirty="0"/>
              <a:t>Suppose we have 3 values associated with the key ‘cat’. What is the result of the reduction operation?</a:t>
            </a:r>
          </a:p>
        </p:txBody>
      </p:sp>
      <p:sp>
        <p:nvSpPr>
          <p:cNvPr id="4" name="Right Arrow 91">
            <a:extLst>
              <a:ext uri="{FF2B5EF4-FFF2-40B4-BE49-F238E27FC236}">
                <a16:creationId xmlns:a16="http://schemas.microsoft.com/office/drawing/2014/main" id="{FCF9EC0C-E476-4563-B840-6468C1C56432}"/>
              </a:ext>
            </a:extLst>
          </p:cNvPr>
          <p:cNvSpPr/>
          <p:nvPr/>
        </p:nvSpPr>
        <p:spPr>
          <a:xfrm>
            <a:off x="5300247" y="4494163"/>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grpSp>
        <p:nvGrpSpPr>
          <p:cNvPr id="5" name="Group 4">
            <a:extLst>
              <a:ext uri="{FF2B5EF4-FFF2-40B4-BE49-F238E27FC236}">
                <a16:creationId xmlns:a16="http://schemas.microsoft.com/office/drawing/2014/main" id="{9B5D91D3-5A94-4985-9A39-8D42E3ECC4DA}"/>
              </a:ext>
            </a:extLst>
          </p:cNvPr>
          <p:cNvGrpSpPr/>
          <p:nvPr/>
        </p:nvGrpSpPr>
        <p:grpSpPr>
          <a:xfrm>
            <a:off x="3946205" y="4287215"/>
            <a:ext cx="1270030" cy="1336080"/>
            <a:chOff x="5125703" y="2092027"/>
            <a:chExt cx="1270030" cy="1336080"/>
          </a:xfrm>
        </p:grpSpPr>
        <p:grpSp>
          <p:nvGrpSpPr>
            <p:cNvPr id="6" name="Group 5">
              <a:extLst>
                <a:ext uri="{FF2B5EF4-FFF2-40B4-BE49-F238E27FC236}">
                  <a16:creationId xmlns:a16="http://schemas.microsoft.com/office/drawing/2014/main" id="{1202F0B2-EA62-416F-B1E6-407B334C5409}"/>
                </a:ext>
              </a:extLst>
            </p:cNvPr>
            <p:cNvGrpSpPr/>
            <p:nvPr/>
          </p:nvGrpSpPr>
          <p:grpSpPr>
            <a:xfrm>
              <a:off x="5125703" y="2092027"/>
              <a:ext cx="1270030" cy="1336080"/>
              <a:chOff x="3291710" y="3032640"/>
              <a:chExt cx="1270030" cy="1336080"/>
            </a:xfrm>
          </p:grpSpPr>
          <p:sp>
            <p:nvSpPr>
              <p:cNvPr id="12" name="Rounded Rectangle 99">
                <a:extLst>
                  <a:ext uri="{FF2B5EF4-FFF2-40B4-BE49-F238E27FC236}">
                    <a16:creationId xmlns:a16="http://schemas.microsoft.com/office/drawing/2014/main" id="{D9DE6EE2-48AF-4D59-802E-5D7CFC3B338E}"/>
                  </a:ext>
                </a:extLst>
              </p:cNvPr>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3</a:t>
                </a:r>
              </a:p>
            </p:txBody>
          </p:sp>
          <p:sp>
            <p:nvSpPr>
              <p:cNvPr id="13" name="Rounded Rectangle 100">
                <a:extLst>
                  <a:ext uri="{FF2B5EF4-FFF2-40B4-BE49-F238E27FC236}">
                    <a16:creationId xmlns:a16="http://schemas.microsoft.com/office/drawing/2014/main" id="{7EFE9E8A-A8F8-4E5C-A2A1-97B043639575}"/>
                  </a:ext>
                </a:extLst>
              </p:cNvPr>
              <p:cNvSpPr/>
              <p:nvPr/>
            </p:nvSpPr>
            <p:spPr>
              <a:xfrm>
                <a:off x="3291710" y="3032640"/>
                <a:ext cx="560799" cy="133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cat</a:t>
                </a:r>
              </a:p>
            </p:txBody>
          </p:sp>
        </p:grpSp>
        <p:sp>
          <p:nvSpPr>
            <p:cNvPr id="7" name="Rounded Rectangle 94">
              <a:extLst>
                <a:ext uri="{FF2B5EF4-FFF2-40B4-BE49-F238E27FC236}">
                  <a16:creationId xmlns:a16="http://schemas.microsoft.com/office/drawing/2014/main" id="{8ADB8E3C-34C6-499E-ABCA-FAC66C5A3FFF}"/>
                </a:ext>
              </a:extLst>
            </p:cNvPr>
            <p:cNvSpPr/>
            <p:nvPr/>
          </p:nvSpPr>
          <p:spPr>
            <a:xfrm>
              <a:off x="5687282" y="3022027"/>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1</a:t>
              </a:r>
            </a:p>
          </p:txBody>
        </p:sp>
      </p:grpSp>
      <p:grpSp>
        <p:nvGrpSpPr>
          <p:cNvPr id="14" name="Group 13">
            <a:extLst>
              <a:ext uri="{FF2B5EF4-FFF2-40B4-BE49-F238E27FC236}">
                <a16:creationId xmlns:a16="http://schemas.microsoft.com/office/drawing/2014/main" id="{FDAAEC60-0108-4085-A364-100C24C77F1E}"/>
              </a:ext>
            </a:extLst>
          </p:cNvPr>
          <p:cNvGrpSpPr/>
          <p:nvPr/>
        </p:nvGrpSpPr>
        <p:grpSpPr>
          <a:xfrm>
            <a:off x="6678720" y="4752215"/>
            <a:ext cx="1270030" cy="406080"/>
            <a:chOff x="3179236" y="2244427"/>
            <a:chExt cx="1270030" cy="406080"/>
          </a:xfrm>
        </p:grpSpPr>
        <p:sp>
          <p:nvSpPr>
            <p:cNvPr id="15" name="Rounded Rectangle 103">
              <a:extLst>
                <a:ext uri="{FF2B5EF4-FFF2-40B4-BE49-F238E27FC236}">
                  <a16:creationId xmlns:a16="http://schemas.microsoft.com/office/drawing/2014/main" id="{E88DD552-D968-43E4-BF14-7FE1F4E21A51}"/>
                </a:ext>
              </a:extLst>
            </p:cNvPr>
            <p:cNvSpPr/>
            <p:nvPr/>
          </p:nvSpPr>
          <p:spPr>
            <a:xfrm>
              <a:off x="3740815" y="2244427"/>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a:t>
              </a:r>
            </a:p>
          </p:txBody>
        </p:sp>
        <p:sp>
          <p:nvSpPr>
            <p:cNvPr id="16" name="Rounded Rectangle 104">
              <a:extLst>
                <a:ext uri="{FF2B5EF4-FFF2-40B4-BE49-F238E27FC236}">
                  <a16:creationId xmlns:a16="http://schemas.microsoft.com/office/drawing/2014/main" id="{B7DD3523-9947-4146-808E-4555E966F7A9}"/>
                </a:ext>
              </a:extLst>
            </p:cNvPr>
            <p:cNvSpPr/>
            <p:nvPr/>
          </p:nvSpPr>
          <p:spPr>
            <a:xfrm>
              <a:off x="3179236" y="2244427"/>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cat</a:t>
              </a:r>
            </a:p>
          </p:txBody>
        </p:sp>
      </p:grpSp>
      <p:sp>
        <p:nvSpPr>
          <p:cNvPr id="17" name="Rounded Rectangle 94">
            <a:extLst>
              <a:ext uri="{FF2B5EF4-FFF2-40B4-BE49-F238E27FC236}">
                <a16:creationId xmlns:a16="http://schemas.microsoft.com/office/drawing/2014/main" id="{27EE077C-3745-4CCC-974B-5C9C7EBA273F}"/>
              </a:ext>
            </a:extLst>
          </p:cNvPr>
          <p:cNvSpPr/>
          <p:nvPr/>
        </p:nvSpPr>
        <p:spPr>
          <a:xfrm>
            <a:off x="4507784" y="4752215"/>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2</a:t>
            </a:r>
          </a:p>
        </p:txBody>
      </p:sp>
    </p:spTree>
    <p:extLst>
      <p:ext uri="{BB962C8B-B14F-4D97-AF65-F5344CB8AC3E}">
        <p14:creationId xmlns:p14="http://schemas.microsoft.com/office/powerpoint/2010/main" val="1176135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289320"/>
            <a:ext cx="8890000" cy="1325563"/>
          </a:xfrm>
        </p:spPr>
        <p:txBody>
          <a:bodyPr/>
          <a:lstStyle/>
          <a:p>
            <a:pPr algn="r"/>
            <a:r>
              <a:rPr lang="en-US" dirty="0"/>
              <a:t>Executing Map Reduce</a:t>
            </a:r>
          </a:p>
        </p:txBody>
      </p:sp>
      <p:sp>
        <p:nvSpPr>
          <p:cNvPr id="39" name="Right Arrow 38"/>
          <p:cNvSpPr/>
          <p:nvPr/>
        </p:nvSpPr>
        <p:spPr>
          <a:xfrm>
            <a:off x="5271079" y="319850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0" name="Rounded Rectangle 39"/>
          <p:cNvSpPr/>
          <p:nvPr/>
        </p:nvSpPr>
        <p:spPr>
          <a:xfrm>
            <a:off x="4070167" y="3456560"/>
            <a:ext cx="98492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Record</a:t>
            </a:r>
          </a:p>
        </p:txBody>
      </p:sp>
      <p:grpSp>
        <p:nvGrpSpPr>
          <p:cNvPr id="41" name="Group 40"/>
          <p:cNvGrpSpPr/>
          <p:nvPr/>
        </p:nvGrpSpPr>
        <p:grpSpPr>
          <a:xfrm>
            <a:off x="6679344" y="2991560"/>
            <a:ext cx="1270030" cy="1336080"/>
            <a:chOff x="3291710" y="2350080"/>
            <a:chExt cx="1270030" cy="1336080"/>
          </a:xfrm>
        </p:grpSpPr>
        <p:grpSp>
          <p:nvGrpSpPr>
            <p:cNvPr id="42" name="Group 41"/>
            <p:cNvGrpSpPr/>
            <p:nvPr/>
          </p:nvGrpSpPr>
          <p:grpSpPr>
            <a:xfrm>
              <a:off x="3291710" y="2350080"/>
              <a:ext cx="1270030" cy="406080"/>
              <a:chOff x="3291710" y="3032640"/>
              <a:chExt cx="1270030" cy="406080"/>
            </a:xfrm>
          </p:grpSpPr>
          <p:sp>
            <p:nvSpPr>
              <p:cNvPr id="50" name="Rounded Rectangle 49"/>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51" name="Rounded Rectangle 50"/>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grpSp>
          <p:nvGrpSpPr>
            <p:cNvPr id="43" name="Group 42"/>
            <p:cNvGrpSpPr/>
            <p:nvPr/>
          </p:nvGrpSpPr>
          <p:grpSpPr>
            <a:xfrm>
              <a:off x="3291710" y="3280080"/>
              <a:ext cx="1270030" cy="406080"/>
              <a:chOff x="3291710" y="3032640"/>
              <a:chExt cx="1270030" cy="406080"/>
            </a:xfrm>
          </p:grpSpPr>
          <p:sp>
            <p:nvSpPr>
              <p:cNvPr id="48" name="Rounded Rectangle 47"/>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49" name="Rounded Rectangle 48"/>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grpSp>
          <p:nvGrpSpPr>
            <p:cNvPr id="44" name="Group 43"/>
            <p:cNvGrpSpPr/>
            <p:nvPr/>
          </p:nvGrpSpPr>
          <p:grpSpPr>
            <a:xfrm>
              <a:off x="3733887" y="2970601"/>
              <a:ext cx="385677" cy="95037"/>
              <a:chOff x="3101637" y="4456680"/>
              <a:chExt cx="385677" cy="95037"/>
            </a:xfrm>
          </p:grpSpPr>
          <p:sp>
            <p:nvSpPr>
              <p:cNvPr id="45" name="Oval 44"/>
              <p:cNvSpPr/>
              <p:nvPr/>
            </p:nvSpPr>
            <p:spPr>
              <a:xfrm>
                <a:off x="310163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46" name="Oval 45"/>
              <p:cNvSpPr/>
              <p:nvPr/>
            </p:nvSpPr>
            <p:spPr>
              <a:xfrm>
                <a:off x="324695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47" name="Oval 46"/>
              <p:cNvSpPr/>
              <p:nvPr/>
            </p:nvSpPr>
            <p:spPr>
              <a:xfrm>
                <a:off x="339227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grpSp>
      </p:grpSp>
    </p:spTree>
    <p:extLst>
      <p:ext uri="{BB962C8B-B14F-4D97-AF65-F5344CB8AC3E}">
        <p14:creationId xmlns:p14="http://schemas.microsoft.com/office/powerpoint/2010/main" val="1228164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87036" y="3731960"/>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6" name="Group 35"/>
          <p:cNvGrpSpPr/>
          <p:nvPr/>
        </p:nvGrpSpPr>
        <p:grpSpPr>
          <a:xfrm>
            <a:off x="842343" y="286249"/>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872103" y="2009105"/>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grpSp>
        <p:nvGrpSpPr>
          <p:cNvPr id="33" name="Group 32"/>
          <p:cNvGrpSpPr/>
          <p:nvPr/>
        </p:nvGrpSpPr>
        <p:grpSpPr>
          <a:xfrm>
            <a:off x="969268" y="5277304"/>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0" name="Picture 2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
        <p:nvSpPr>
          <p:cNvPr id="41" name="Title 40"/>
          <p:cNvSpPr>
            <a:spLocks noGrp="1"/>
          </p:cNvSpPr>
          <p:nvPr>
            <p:ph type="title"/>
          </p:nvPr>
        </p:nvSpPr>
        <p:spPr>
          <a:xfrm>
            <a:off x="3846752" y="61333"/>
            <a:ext cx="7722396" cy="1325563"/>
          </a:xfrm>
        </p:spPr>
        <p:txBody>
          <a:bodyPr>
            <a:normAutofit fontScale="90000"/>
          </a:bodyPr>
          <a:lstStyle/>
          <a:p>
            <a:r>
              <a:rPr lang="en-US" sz="5400" dirty="0"/>
              <a:t>Operational Data Stores</a:t>
            </a:r>
          </a:p>
        </p:txBody>
      </p:sp>
      <p:sp>
        <p:nvSpPr>
          <p:cNvPr id="42" name="Content Placeholder 41"/>
          <p:cNvSpPr>
            <a:spLocks noGrp="1"/>
          </p:cNvSpPr>
          <p:nvPr>
            <p:ph idx="1"/>
          </p:nvPr>
        </p:nvSpPr>
        <p:spPr>
          <a:xfrm>
            <a:off x="4017015" y="1289607"/>
            <a:ext cx="7120675" cy="4257654"/>
          </a:xfrm>
        </p:spPr>
        <p:txBody>
          <a:bodyPr>
            <a:normAutofit fontScale="92500" lnSpcReduction="10000"/>
          </a:bodyPr>
          <a:lstStyle/>
          <a:p>
            <a:r>
              <a:rPr lang="en-US" dirty="0"/>
              <a:t>Capture </a:t>
            </a:r>
            <a:r>
              <a:rPr lang="en-US" b="1" dirty="0"/>
              <a:t>the now</a:t>
            </a:r>
          </a:p>
          <a:p>
            <a:r>
              <a:rPr lang="en-US" dirty="0"/>
              <a:t>Many different databases across an organization</a:t>
            </a:r>
          </a:p>
          <a:p>
            <a:r>
              <a:rPr lang="en-US" dirty="0"/>
              <a:t>Mission critical</a:t>
            </a:r>
            <a:r>
              <a:rPr lang="is-IS" dirty="0"/>
              <a:t>… be careful!</a:t>
            </a:r>
            <a:endParaRPr lang="en-US" dirty="0"/>
          </a:p>
          <a:p>
            <a:pPr lvl="1"/>
            <a:r>
              <a:rPr lang="en-US" dirty="0"/>
              <a:t>Serving live ongoing business operations</a:t>
            </a:r>
          </a:p>
          <a:p>
            <a:pPr lvl="1"/>
            <a:r>
              <a:rPr lang="en-US" dirty="0"/>
              <a:t>Managing inventory</a:t>
            </a:r>
            <a:endParaRPr lang="is-IS" dirty="0"/>
          </a:p>
          <a:p>
            <a:r>
              <a:rPr lang="en-US" dirty="0"/>
              <a:t>Different formats (e.g., currency)</a:t>
            </a:r>
          </a:p>
          <a:p>
            <a:pPr lvl="1"/>
            <a:r>
              <a:rPr lang="en-US" dirty="0"/>
              <a:t>Different schemas (acquisitions ...)</a:t>
            </a:r>
            <a:endParaRPr lang="is-IS" dirty="0"/>
          </a:p>
          <a:p>
            <a:r>
              <a:rPr lang="is-IS" dirty="0"/>
              <a:t>Live systems often don’t maintain history</a:t>
            </a:r>
          </a:p>
        </p:txBody>
      </p:sp>
      <p:sp>
        <p:nvSpPr>
          <p:cNvPr id="43" name="TextBox 42"/>
          <p:cNvSpPr txBox="1"/>
          <p:nvPr/>
        </p:nvSpPr>
        <p:spPr>
          <a:xfrm>
            <a:off x="4547000" y="5731480"/>
            <a:ext cx="6760953"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400" dirty="0"/>
              <a:t>We would like a consolidated, clean, historical snapshot of the data.</a:t>
            </a:r>
          </a:p>
        </p:txBody>
      </p:sp>
      <p:sp>
        <p:nvSpPr>
          <p:cNvPr id="37" name="Title 40"/>
          <p:cNvSpPr txBox="1">
            <a:spLocks/>
          </p:cNvSpPr>
          <p:nvPr/>
        </p:nvSpPr>
        <p:spPr>
          <a:xfrm>
            <a:off x="13210695" y="-49887"/>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pic>
        <p:nvPicPr>
          <p:cNvPr id="38" name="Picture 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19710" y="8154017"/>
            <a:ext cx="2140999" cy="2372300"/>
          </a:xfrm>
          <a:prstGeom prst="rect">
            <a:avLst/>
          </a:prstGeom>
        </p:spPr>
      </p:pic>
      <p:sp>
        <p:nvSpPr>
          <p:cNvPr id="39" name="Content Placeholder 6"/>
          <p:cNvSpPr txBox="1">
            <a:spLocks/>
          </p:cNvSpPr>
          <p:nvPr/>
        </p:nvSpPr>
        <p:spPr>
          <a:xfrm>
            <a:off x="14129035" y="1427517"/>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Collects and organizes historical data from multiple sources</a:t>
            </a:r>
          </a:p>
        </p:txBody>
      </p:sp>
    </p:spTree>
    <p:extLst>
      <p:ext uri="{BB962C8B-B14F-4D97-AF65-F5344CB8AC3E}">
        <p14:creationId xmlns:p14="http://schemas.microsoft.com/office/powerpoint/2010/main" val="1619972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xEl>
                                              <p:pRg st="1" end="1"/>
                                            </p:txEl>
                                          </p:spTgt>
                                        </p:tgtEl>
                                        <p:attrNameLst>
                                          <p:attrName>style.visibility</p:attrName>
                                        </p:attrNameLst>
                                      </p:cBhvr>
                                      <p:to>
                                        <p:strVal val="visible"/>
                                      </p:to>
                                    </p:set>
                                    <p:animEffect transition="in" filter="fade">
                                      <p:cBhvr>
                                        <p:cTn id="12" dur="500"/>
                                        <p:tgtEl>
                                          <p:spTgt spid="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xEl>
                                              <p:pRg st="2" end="2"/>
                                            </p:txEl>
                                          </p:spTgt>
                                        </p:tgtEl>
                                        <p:attrNameLst>
                                          <p:attrName>style.visibility</p:attrName>
                                        </p:attrNameLst>
                                      </p:cBhvr>
                                      <p:to>
                                        <p:strVal val="visible"/>
                                      </p:to>
                                    </p:set>
                                    <p:animEffect transition="in" filter="fade">
                                      <p:cBhvr>
                                        <p:cTn id="17" dur="500"/>
                                        <p:tgtEl>
                                          <p:spTgt spid="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2">
                                            <p:txEl>
                                              <p:pRg st="3" end="3"/>
                                            </p:txEl>
                                          </p:spTgt>
                                        </p:tgtEl>
                                        <p:attrNameLst>
                                          <p:attrName>style.visibility</p:attrName>
                                        </p:attrNameLst>
                                      </p:cBhvr>
                                      <p:to>
                                        <p:strVal val="visible"/>
                                      </p:to>
                                    </p:set>
                                    <p:animEffect transition="in" filter="fade">
                                      <p:cBhvr>
                                        <p:cTn id="22" dur="500"/>
                                        <p:tgtEl>
                                          <p:spTgt spid="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xEl>
                                              <p:pRg st="4" end="4"/>
                                            </p:txEl>
                                          </p:spTgt>
                                        </p:tgtEl>
                                        <p:attrNameLst>
                                          <p:attrName>style.visibility</p:attrName>
                                        </p:attrNameLst>
                                      </p:cBhvr>
                                      <p:to>
                                        <p:strVal val="visible"/>
                                      </p:to>
                                    </p:set>
                                    <p:animEffect transition="in" filter="fade">
                                      <p:cBhvr>
                                        <p:cTn id="27" dur="500"/>
                                        <p:tgtEl>
                                          <p:spTgt spid="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xEl>
                                              <p:pRg st="5" end="5"/>
                                            </p:txEl>
                                          </p:spTgt>
                                        </p:tgtEl>
                                        <p:attrNameLst>
                                          <p:attrName>style.visibility</p:attrName>
                                        </p:attrNameLst>
                                      </p:cBhvr>
                                      <p:to>
                                        <p:strVal val="visible"/>
                                      </p:to>
                                    </p:set>
                                    <p:animEffect transition="in" filter="fade">
                                      <p:cBhvr>
                                        <p:cTn id="32" dur="500"/>
                                        <p:tgtEl>
                                          <p:spTgt spid="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xEl>
                                              <p:pRg st="6" end="6"/>
                                            </p:txEl>
                                          </p:spTgt>
                                        </p:tgtEl>
                                        <p:attrNameLst>
                                          <p:attrName>style.visibility</p:attrName>
                                        </p:attrNameLst>
                                      </p:cBhvr>
                                      <p:to>
                                        <p:strVal val="visible"/>
                                      </p:to>
                                    </p:set>
                                    <p:animEffect transition="in" filter="fade">
                                      <p:cBhvr>
                                        <p:cTn id="37" dur="500"/>
                                        <p:tgtEl>
                                          <p:spTgt spid="4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2">
                                            <p:txEl>
                                              <p:pRg st="7" end="7"/>
                                            </p:txEl>
                                          </p:spTgt>
                                        </p:tgtEl>
                                        <p:attrNameLst>
                                          <p:attrName>style.visibility</p:attrName>
                                        </p:attrNameLst>
                                      </p:cBhvr>
                                      <p:to>
                                        <p:strVal val="visible"/>
                                      </p:to>
                                    </p:set>
                                    <p:animEffect transition="in" filter="fade">
                                      <p:cBhvr>
                                        <p:cTn id="42" dur="500"/>
                                        <p:tgtEl>
                                          <p:spTgt spid="4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bldLvl="2"/>
      <p:bldP spid="4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289320"/>
            <a:ext cx="8890000" cy="1325563"/>
          </a:xfrm>
        </p:spPr>
        <p:txBody>
          <a:bodyPr/>
          <a:lstStyle/>
          <a:p>
            <a:pPr algn="r"/>
            <a:r>
              <a:rPr lang="en-US" dirty="0"/>
              <a:t>Executing Map Reduce</a:t>
            </a:r>
          </a:p>
        </p:txBody>
      </p:sp>
      <p:grpSp>
        <p:nvGrpSpPr>
          <p:cNvPr id="21" name="Group 20"/>
          <p:cNvGrpSpPr/>
          <p:nvPr/>
        </p:nvGrpSpPr>
        <p:grpSpPr>
          <a:xfrm>
            <a:off x="557612" y="1838785"/>
            <a:ext cx="1347612" cy="1538582"/>
            <a:chOff x="4108266" y="4360613"/>
            <a:chExt cx="1799730" cy="2054769"/>
          </a:xfrm>
        </p:grpSpPr>
        <p:sp>
          <p:nvSpPr>
            <p:cNvPr id="5" name="Rectangle 4"/>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10" name="Rectangle 9"/>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Gill Sans Light"/>
                  <a:cs typeface="Gill Sans Light"/>
                </a:rPr>
                <a:t>A</a:t>
              </a:r>
            </a:p>
          </p:txBody>
        </p:sp>
        <p:sp>
          <p:nvSpPr>
            <p:cNvPr id="12" name="Rectangle 11"/>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Gill Sans Light"/>
                  <a:cs typeface="Gill Sans Light"/>
                </a:rPr>
                <a:t>B</a:t>
              </a:r>
            </a:p>
          </p:txBody>
        </p:sp>
        <p:sp>
          <p:nvSpPr>
            <p:cNvPr id="15" name="Rectangle 14"/>
            <p:cNvSpPr>
              <a:spLocks noChangeAspect="1"/>
            </p:cNvSpPr>
            <p:nvPr/>
          </p:nvSpPr>
          <p:spPr>
            <a:xfrm>
              <a:off x="4269996" y="5617990"/>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Gill Sans Light"/>
                  <a:cs typeface="Gill Sans Light"/>
                </a:rPr>
                <a:t>C</a:t>
              </a:r>
            </a:p>
          </p:txBody>
        </p:sp>
      </p:grpSp>
      <p:grpSp>
        <p:nvGrpSpPr>
          <p:cNvPr id="23" name="Group 22"/>
          <p:cNvGrpSpPr/>
          <p:nvPr/>
        </p:nvGrpSpPr>
        <p:grpSpPr>
          <a:xfrm>
            <a:off x="557612" y="5169510"/>
            <a:ext cx="1347612" cy="1538582"/>
            <a:chOff x="8491829" y="4360613"/>
            <a:chExt cx="1799730" cy="2054769"/>
          </a:xfrm>
        </p:grpSpPr>
        <p:sp>
          <p:nvSpPr>
            <p:cNvPr id="7" name="Rectangle 6"/>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8" name="Rectangle 7"/>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Gill Sans Light"/>
                  <a:cs typeface="Gill Sans Light"/>
                </a:rPr>
                <a:t>A</a:t>
              </a:r>
            </a:p>
          </p:txBody>
        </p:sp>
        <p:sp>
          <p:nvSpPr>
            <p:cNvPr id="11" name="Rectangle 10"/>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Gill Sans Light"/>
                  <a:cs typeface="Gill Sans Light"/>
                </a:rPr>
                <a:t>B</a:t>
              </a:r>
            </a:p>
          </p:txBody>
        </p:sp>
        <p:sp>
          <p:nvSpPr>
            <p:cNvPr id="17" name="Folded Corner 16"/>
            <p:cNvSpPr>
              <a:spLocks noChangeAspect="1"/>
            </p:cNvSpPr>
            <p:nvPr/>
          </p:nvSpPr>
          <p:spPr>
            <a:xfrm>
              <a:off x="866463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latin typeface="Gill Sans Light"/>
                  <a:cs typeface="Gill Sans Light"/>
                </a:rPr>
                <a:t>D</a:t>
              </a:r>
            </a:p>
          </p:txBody>
        </p:sp>
      </p:grpSp>
      <p:grpSp>
        <p:nvGrpSpPr>
          <p:cNvPr id="22" name="Group 21"/>
          <p:cNvGrpSpPr/>
          <p:nvPr/>
        </p:nvGrpSpPr>
        <p:grpSpPr>
          <a:xfrm>
            <a:off x="557612" y="3504148"/>
            <a:ext cx="1347612" cy="1538582"/>
            <a:chOff x="6300047" y="4360613"/>
            <a:chExt cx="1799730" cy="2054769"/>
          </a:xfrm>
        </p:grpSpPr>
        <p:sp>
          <p:nvSpPr>
            <p:cNvPr id="6" name="Rectangle 5"/>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9" name="Rectangle 8"/>
            <p:cNvSpPr>
              <a:spLocks noChangeAspect="1"/>
            </p:cNvSpPr>
            <p:nvPr/>
          </p:nvSpPr>
          <p:spPr>
            <a:xfrm>
              <a:off x="6458140"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Gill Sans Light"/>
                  <a:cs typeface="Gill Sans Light"/>
                </a:rPr>
                <a:t>A</a:t>
              </a:r>
            </a:p>
          </p:txBody>
        </p:sp>
        <p:sp>
          <p:nvSpPr>
            <p:cNvPr id="14" name="Rectangle 13"/>
            <p:cNvSpPr>
              <a:spLocks noChangeAspect="1"/>
            </p:cNvSpPr>
            <p:nvPr/>
          </p:nvSpPr>
          <p:spPr>
            <a:xfrm>
              <a:off x="7280482"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Gill Sans Light"/>
                  <a:cs typeface="Gill Sans Light"/>
                </a:rPr>
                <a:t>C</a:t>
              </a:r>
            </a:p>
          </p:txBody>
        </p:sp>
        <p:sp>
          <p:nvSpPr>
            <p:cNvPr id="18" name="Folded Corner 17"/>
            <p:cNvSpPr>
              <a:spLocks noChangeAspect="1"/>
            </p:cNvSpPr>
            <p:nvPr/>
          </p:nvSpPr>
          <p:spPr>
            <a:xfrm>
              <a:off x="6455697"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latin typeface="Gill Sans Light"/>
                  <a:cs typeface="Gill Sans Light"/>
                </a:rPr>
                <a:t>D</a:t>
              </a:r>
            </a:p>
          </p:txBody>
        </p:sp>
      </p:grpSp>
      <p:grpSp>
        <p:nvGrpSpPr>
          <p:cNvPr id="20" name="Group 19"/>
          <p:cNvGrpSpPr/>
          <p:nvPr/>
        </p:nvGrpSpPr>
        <p:grpSpPr>
          <a:xfrm>
            <a:off x="557612" y="173422"/>
            <a:ext cx="1347612" cy="1538582"/>
            <a:chOff x="1916485" y="4360613"/>
            <a:chExt cx="1799730" cy="2054769"/>
          </a:xfrm>
        </p:grpSpPr>
        <p:sp>
          <p:nvSpPr>
            <p:cNvPr id="4" name="Rectangle 3"/>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13" name="Rectangle 12"/>
            <p:cNvSpPr>
              <a:spLocks noChangeAspect="1"/>
            </p:cNvSpPr>
            <p:nvPr/>
          </p:nvSpPr>
          <p:spPr>
            <a:xfrm>
              <a:off x="2093960"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Gill Sans Light"/>
                  <a:cs typeface="Gill Sans Light"/>
                </a:rPr>
                <a:t>B</a:t>
              </a:r>
            </a:p>
          </p:txBody>
        </p:sp>
        <p:sp>
          <p:nvSpPr>
            <p:cNvPr id="16" name="Rectangle 15"/>
            <p:cNvSpPr>
              <a:spLocks noChangeAspect="1"/>
            </p:cNvSpPr>
            <p:nvPr/>
          </p:nvSpPr>
          <p:spPr>
            <a:xfrm>
              <a:off x="2932721"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Gill Sans Light"/>
                  <a:cs typeface="Gill Sans Light"/>
                </a:rPr>
                <a:t>C</a:t>
              </a:r>
            </a:p>
          </p:txBody>
        </p:sp>
        <p:sp>
          <p:nvSpPr>
            <p:cNvPr id="19" name="Folded Corner 18"/>
            <p:cNvSpPr>
              <a:spLocks noChangeAspect="1"/>
            </p:cNvSpPr>
            <p:nvPr/>
          </p:nvSpPr>
          <p:spPr>
            <a:xfrm>
              <a:off x="209396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latin typeface="Gill Sans Light"/>
                  <a:cs typeface="Gill Sans Light"/>
                </a:rPr>
                <a:t>D</a:t>
              </a:r>
            </a:p>
          </p:txBody>
        </p:sp>
      </p:grpSp>
      <p:sp>
        <p:nvSpPr>
          <p:cNvPr id="25" name="Right Arrow 24"/>
          <p:cNvSpPr/>
          <p:nvPr/>
        </p:nvSpPr>
        <p:spPr>
          <a:xfrm>
            <a:off x="5271079" y="319850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8" name="Right Arrow 37"/>
          <p:cNvSpPr/>
          <p:nvPr/>
        </p:nvSpPr>
        <p:spPr>
          <a:xfrm>
            <a:off x="5277165" y="3198507"/>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9" name="Right Arrow 38"/>
          <p:cNvSpPr/>
          <p:nvPr/>
        </p:nvSpPr>
        <p:spPr>
          <a:xfrm>
            <a:off x="5271079" y="319850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0" name="Right Arrow 39"/>
          <p:cNvSpPr/>
          <p:nvPr/>
        </p:nvSpPr>
        <p:spPr>
          <a:xfrm>
            <a:off x="5271079" y="319850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1" name="TextBox 40"/>
          <p:cNvSpPr txBox="1"/>
          <p:nvPr/>
        </p:nvSpPr>
        <p:spPr>
          <a:xfrm>
            <a:off x="6701733" y="3410744"/>
            <a:ext cx="4536819" cy="461665"/>
          </a:xfrm>
          <a:prstGeom prst="rect">
            <a:avLst/>
          </a:prstGeom>
        </p:spPr>
        <p:txBody>
          <a:bodyPr wrap="none" rtlCol="0">
            <a:spAutoFit/>
          </a:bodyPr>
          <a:lstStyle/>
          <a:p>
            <a:r>
              <a:rPr lang="en-US" sz="2400"/>
              <a:t>Distributing the Map Function</a:t>
            </a:r>
          </a:p>
        </p:txBody>
      </p:sp>
    </p:spTree>
    <p:extLst>
      <p:ext uri="{BB962C8B-B14F-4D97-AF65-F5344CB8AC3E}">
        <p14:creationId xmlns:p14="http://schemas.microsoft.com/office/powerpoint/2010/main" val="82826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289320"/>
            <a:ext cx="8890000" cy="1325563"/>
          </a:xfrm>
        </p:spPr>
        <p:txBody>
          <a:bodyPr/>
          <a:lstStyle/>
          <a:p>
            <a:pPr algn="r"/>
            <a:r>
              <a:rPr lang="en-US" dirty="0"/>
              <a:t>Executing Map Reduce</a:t>
            </a:r>
          </a:p>
        </p:txBody>
      </p:sp>
      <p:grpSp>
        <p:nvGrpSpPr>
          <p:cNvPr id="21" name="Group 20"/>
          <p:cNvGrpSpPr/>
          <p:nvPr/>
        </p:nvGrpSpPr>
        <p:grpSpPr>
          <a:xfrm>
            <a:off x="557612" y="1838785"/>
            <a:ext cx="1347612" cy="1538582"/>
            <a:chOff x="4108266" y="4360613"/>
            <a:chExt cx="1799730" cy="2054769"/>
          </a:xfrm>
        </p:grpSpPr>
        <p:sp>
          <p:nvSpPr>
            <p:cNvPr id="5" name="Rectangle 4"/>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10" name="Rectangle 9"/>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Gill Sans Light"/>
                  <a:cs typeface="Gill Sans Light"/>
                </a:rPr>
                <a:t>A</a:t>
              </a:r>
            </a:p>
          </p:txBody>
        </p:sp>
        <p:sp>
          <p:nvSpPr>
            <p:cNvPr id="12" name="Rectangle 11"/>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Gill Sans Light"/>
                  <a:cs typeface="Gill Sans Light"/>
                </a:rPr>
                <a:t>B</a:t>
              </a:r>
            </a:p>
          </p:txBody>
        </p:sp>
        <p:sp>
          <p:nvSpPr>
            <p:cNvPr id="15" name="Rectangle 14"/>
            <p:cNvSpPr>
              <a:spLocks noChangeAspect="1"/>
            </p:cNvSpPr>
            <p:nvPr/>
          </p:nvSpPr>
          <p:spPr>
            <a:xfrm>
              <a:off x="4269996" y="5617990"/>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Gill Sans Light"/>
                  <a:cs typeface="Gill Sans Light"/>
                </a:rPr>
                <a:t>C</a:t>
              </a:r>
            </a:p>
          </p:txBody>
        </p:sp>
      </p:grpSp>
      <p:grpSp>
        <p:nvGrpSpPr>
          <p:cNvPr id="23" name="Group 22"/>
          <p:cNvGrpSpPr/>
          <p:nvPr/>
        </p:nvGrpSpPr>
        <p:grpSpPr>
          <a:xfrm>
            <a:off x="557612" y="5169510"/>
            <a:ext cx="1347612" cy="1538582"/>
            <a:chOff x="8491829" y="4360613"/>
            <a:chExt cx="1799730" cy="2054769"/>
          </a:xfrm>
        </p:grpSpPr>
        <p:sp>
          <p:nvSpPr>
            <p:cNvPr id="7" name="Rectangle 6"/>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8" name="Rectangle 7"/>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Gill Sans Light"/>
                  <a:cs typeface="Gill Sans Light"/>
                </a:rPr>
                <a:t>A</a:t>
              </a:r>
            </a:p>
          </p:txBody>
        </p:sp>
        <p:sp>
          <p:nvSpPr>
            <p:cNvPr id="11" name="Rectangle 10"/>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Gill Sans Light"/>
                  <a:cs typeface="Gill Sans Light"/>
                </a:rPr>
                <a:t>B</a:t>
              </a:r>
            </a:p>
          </p:txBody>
        </p:sp>
        <p:sp>
          <p:nvSpPr>
            <p:cNvPr id="17" name="Folded Corner 16"/>
            <p:cNvSpPr>
              <a:spLocks noChangeAspect="1"/>
            </p:cNvSpPr>
            <p:nvPr/>
          </p:nvSpPr>
          <p:spPr>
            <a:xfrm>
              <a:off x="866463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latin typeface="Gill Sans Light"/>
                  <a:cs typeface="Gill Sans Light"/>
                </a:rPr>
                <a:t>D</a:t>
              </a:r>
            </a:p>
          </p:txBody>
        </p:sp>
      </p:grpSp>
      <p:grpSp>
        <p:nvGrpSpPr>
          <p:cNvPr id="22" name="Group 21"/>
          <p:cNvGrpSpPr/>
          <p:nvPr/>
        </p:nvGrpSpPr>
        <p:grpSpPr>
          <a:xfrm>
            <a:off x="557612" y="3504148"/>
            <a:ext cx="1347612" cy="1538582"/>
            <a:chOff x="6300047" y="4360613"/>
            <a:chExt cx="1799730" cy="2054769"/>
          </a:xfrm>
        </p:grpSpPr>
        <p:sp>
          <p:nvSpPr>
            <p:cNvPr id="6" name="Rectangle 5"/>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9" name="Rectangle 8"/>
            <p:cNvSpPr>
              <a:spLocks noChangeAspect="1"/>
            </p:cNvSpPr>
            <p:nvPr/>
          </p:nvSpPr>
          <p:spPr>
            <a:xfrm>
              <a:off x="6458140"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Gill Sans Light"/>
                  <a:cs typeface="Gill Sans Light"/>
                </a:rPr>
                <a:t>A</a:t>
              </a:r>
            </a:p>
          </p:txBody>
        </p:sp>
        <p:sp>
          <p:nvSpPr>
            <p:cNvPr id="14" name="Rectangle 13"/>
            <p:cNvSpPr>
              <a:spLocks noChangeAspect="1"/>
            </p:cNvSpPr>
            <p:nvPr/>
          </p:nvSpPr>
          <p:spPr>
            <a:xfrm>
              <a:off x="7280482"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Gill Sans Light"/>
                  <a:cs typeface="Gill Sans Light"/>
                </a:rPr>
                <a:t>C</a:t>
              </a:r>
            </a:p>
          </p:txBody>
        </p:sp>
        <p:sp>
          <p:nvSpPr>
            <p:cNvPr id="18" name="Folded Corner 17"/>
            <p:cNvSpPr>
              <a:spLocks noChangeAspect="1"/>
            </p:cNvSpPr>
            <p:nvPr/>
          </p:nvSpPr>
          <p:spPr>
            <a:xfrm>
              <a:off x="6455697"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latin typeface="Gill Sans Light"/>
                  <a:cs typeface="Gill Sans Light"/>
                </a:rPr>
                <a:t>D</a:t>
              </a:r>
            </a:p>
          </p:txBody>
        </p:sp>
      </p:grpSp>
      <p:grpSp>
        <p:nvGrpSpPr>
          <p:cNvPr id="20" name="Group 19"/>
          <p:cNvGrpSpPr/>
          <p:nvPr/>
        </p:nvGrpSpPr>
        <p:grpSpPr>
          <a:xfrm>
            <a:off x="557612" y="173422"/>
            <a:ext cx="1347612" cy="1538582"/>
            <a:chOff x="1916485" y="4360613"/>
            <a:chExt cx="1799730" cy="2054769"/>
          </a:xfrm>
        </p:grpSpPr>
        <p:sp>
          <p:nvSpPr>
            <p:cNvPr id="4" name="Rectangle 3"/>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13" name="Rectangle 12"/>
            <p:cNvSpPr>
              <a:spLocks noChangeAspect="1"/>
            </p:cNvSpPr>
            <p:nvPr/>
          </p:nvSpPr>
          <p:spPr>
            <a:xfrm>
              <a:off x="2093960"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Gill Sans Light"/>
                  <a:cs typeface="Gill Sans Light"/>
                </a:rPr>
                <a:t>B</a:t>
              </a:r>
            </a:p>
          </p:txBody>
        </p:sp>
        <p:sp>
          <p:nvSpPr>
            <p:cNvPr id="16" name="Rectangle 15"/>
            <p:cNvSpPr>
              <a:spLocks noChangeAspect="1"/>
            </p:cNvSpPr>
            <p:nvPr/>
          </p:nvSpPr>
          <p:spPr>
            <a:xfrm>
              <a:off x="2932721"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Gill Sans Light"/>
                  <a:cs typeface="Gill Sans Light"/>
                </a:rPr>
                <a:t>C</a:t>
              </a:r>
            </a:p>
          </p:txBody>
        </p:sp>
        <p:sp>
          <p:nvSpPr>
            <p:cNvPr id="19" name="Folded Corner 18"/>
            <p:cNvSpPr>
              <a:spLocks noChangeAspect="1"/>
            </p:cNvSpPr>
            <p:nvPr/>
          </p:nvSpPr>
          <p:spPr>
            <a:xfrm>
              <a:off x="209396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latin typeface="Gill Sans Light"/>
                  <a:cs typeface="Gill Sans Light"/>
                </a:rPr>
                <a:t>D</a:t>
              </a:r>
            </a:p>
          </p:txBody>
        </p:sp>
      </p:grpSp>
      <p:sp>
        <p:nvSpPr>
          <p:cNvPr id="25" name="Right Arrow 24"/>
          <p:cNvSpPr/>
          <p:nvPr/>
        </p:nvSpPr>
        <p:spPr>
          <a:xfrm>
            <a:off x="2053993" y="5542376"/>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8" name="Right Arrow 37"/>
          <p:cNvSpPr/>
          <p:nvPr/>
        </p:nvSpPr>
        <p:spPr>
          <a:xfrm>
            <a:off x="2041699" y="3871780"/>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9" name="Right Arrow 38"/>
          <p:cNvSpPr/>
          <p:nvPr/>
        </p:nvSpPr>
        <p:spPr>
          <a:xfrm>
            <a:off x="2041698" y="2201184"/>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0" name="Right Arrow 39"/>
          <p:cNvSpPr/>
          <p:nvPr/>
        </p:nvSpPr>
        <p:spPr>
          <a:xfrm>
            <a:off x="2053993" y="53058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1" name="TextBox 40"/>
          <p:cNvSpPr txBox="1"/>
          <p:nvPr/>
        </p:nvSpPr>
        <p:spPr>
          <a:xfrm>
            <a:off x="6701733" y="3410744"/>
            <a:ext cx="4536819" cy="461665"/>
          </a:xfrm>
          <a:prstGeom prst="rect">
            <a:avLst/>
          </a:prstGeom>
        </p:spPr>
        <p:txBody>
          <a:bodyPr wrap="none" rtlCol="0">
            <a:spAutoFit/>
          </a:bodyPr>
          <a:lstStyle/>
          <a:p>
            <a:r>
              <a:rPr lang="en-US" sz="2400"/>
              <a:t>Distributing the Map Function</a:t>
            </a:r>
          </a:p>
        </p:txBody>
      </p:sp>
    </p:spTree>
    <p:extLst>
      <p:ext uri="{BB962C8B-B14F-4D97-AF65-F5344CB8AC3E}">
        <p14:creationId xmlns:p14="http://schemas.microsoft.com/office/powerpoint/2010/main" val="355892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8700" y="389909"/>
            <a:ext cx="3251200" cy="1929320"/>
          </a:xfrm>
        </p:spPr>
        <p:txBody>
          <a:bodyPr>
            <a:normAutofit/>
          </a:bodyPr>
          <a:lstStyle/>
          <a:p>
            <a:pPr algn="r"/>
            <a:r>
              <a:rPr lang="en-US" dirty="0"/>
              <a:t>Executing Map Reduce</a:t>
            </a:r>
          </a:p>
        </p:txBody>
      </p:sp>
      <p:sp>
        <p:nvSpPr>
          <p:cNvPr id="5" name="Rectangle 4"/>
          <p:cNvSpPr/>
          <p:nvPr/>
        </p:nvSpPr>
        <p:spPr>
          <a:xfrm>
            <a:off x="557612" y="1838785"/>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10" name="Rectangle 9"/>
          <p:cNvSpPr>
            <a:spLocks noChangeAspect="1"/>
          </p:cNvSpPr>
          <p:nvPr/>
        </p:nvSpPr>
        <p:spPr>
          <a:xfrm>
            <a:off x="680383"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Gill Sans Light"/>
                <a:cs typeface="Gill Sans Light"/>
              </a:rPr>
              <a:t>A</a:t>
            </a:r>
          </a:p>
        </p:txBody>
      </p:sp>
      <p:sp>
        <p:nvSpPr>
          <p:cNvPr id="12" name="Rectangle 11"/>
          <p:cNvSpPr>
            <a:spLocks noChangeAspect="1"/>
          </p:cNvSpPr>
          <p:nvPr/>
        </p:nvSpPr>
        <p:spPr>
          <a:xfrm>
            <a:off x="1333081"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bg2"/>
                </a:solidFill>
                <a:latin typeface="Gill Sans Light"/>
                <a:cs typeface="Gill Sans Light"/>
              </a:rPr>
              <a:t>B</a:t>
            </a:r>
          </a:p>
        </p:txBody>
      </p:sp>
      <p:sp>
        <p:nvSpPr>
          <p:cNvPr id="15" name="Rectangle 14"/>
          <p:cNvSpPr>
            <a:spLocks noChangeAspect="1"/>
          </p:cNvSpPr>
          <p:nvPr/>
        </p:nvSpPr>
        <p:spPr>
          <a:xfrm>
            <a:off x="678713" y="2780291"/>
            <a:ext cx="479283" cy="47928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Gill Sans Light"/>
                <a:cs typeface="Gill Sans Light"/>
              </a:rPr>
              <a:t>C</a:t>
            </a:r>
          </a:p>
        </p:txBody>
      </p:sp>
      <p:sp>
        <p:nvSpPr>
          <p:cNvPr id="7" name="Rectangle 6"/>
          <p:cNvSpPr/>
          <p:nvPr/>
        </p:nvSpPr>
        <p:spPr>
          <a:xfrm>
            <a:off x="557612" y="5169510"/>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8" name="Rectangle 7"/>
          <p:cNvSpPr>
            <a:spLocks noChangeAspect="1"/>
          </p:cNvSpPr>
          <p:nvPr/>
        </p:nvSpPr>
        <p:spPr>
          <a:xfrm>
            <a:off x="687918"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Gill Sans Light"/>
                <a:cs typeface="Gill Sans Light"/>
              </a:rPr>
              <a:t>A</a:t>
            </a:r>
          </a:p>
        </p:txBody>
      </p:sp>
      <p:sp>
        <p:nvSpPr>
          <p:cNvPr id="11" name="Rectangle 10"/>
          <p:cNvSpPr>
            <a:spLocks noChangeAspect="1"/>
          </p:cNvSpPr>
          <p:nvPr/>
        </p:nvSpPr>
        <p:spPr>
          <a:xfrm>
            <a:off x="1312572"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bg2"/>
                </a:solidFill>
                <a:latin typeface="Gill Sans Light"/>
                <a:cs typeface="Gill Sans Light"/>
              </a:rPr>
              <a:t>B</a:t>
            </a:r>
          </a:p>
        </p:txBody>
      </p:sp>
      <p:sp>
        <p:nvSpPr>
          <p:cNvPr id="17" name="Folded Corner 16"/>
          <p:cNvSpPr>
            <a:spLocks noChangeAspect="1"/>
          </p:cNvSpPr>
          <p:nvPr/>
        </p:nvSpPr>
        <p:spPr>
          <a:xfrm>
            <a:off x="687003" y="6111016"/>
            <a:ext cx="481112" cy="47928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latin typeface="Gill Sans Light"/>
                <a:cs typeface="Gill Sans Light"/>
              </a:rPr>
              <a:t>D</a:t>
            </a:r>
          </a:p>
        </p:txBody>
      </p:sp>
      <p:sp>
        <p:nvSpPr>
          <p:cNvPr id="6" name="Rectangle 5"/>
          <p:cNvSpPr/>
          <p:nvPr/>
        </p:nvSpPr>
        <p:spPr>
          <a:xfrm>
            <a:off x="557612" y="3504148"/>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9" name="Rectangle 8"/>
          <p:cNvSpPr>
            <a:spLocks noChangeAspect="1"/>
          </p:cNvSpPr>
          <p:nvPr/>
        </p:nvSpPr>
        <p:spPr>
          <a:xfrm>
            <a:off x="675990" y="3848357"/>
            <a:ext cx="479283" cy="47928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Gill Sans Light"/>
                <a:cs typeface="Gill Sans Light"/>
              </a:rPr>
              <a:t>A</a:t>
            </a:r>
          </a:p>
        </p:txBody>
      </p:sp>
      <p:sp>
        <p:nvSpPr>
          <p:cNvPr id="14" name="Rectangle 13"/>
          <p:cNvSpPr>
            <a:spLocks noChangeAspect="1"/>
          </p:cNvSpPr>
          <p:nvPr/>
        </p:nvSpPr>
        <p:spPr>
          <a:xfrm>
            <a:off x="1291748" y="3848357"/>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2"/>
                </a:solidFill>
                <a:latin typeface="Gill Sans Light"/>
                <a:cs typeface="Gill Sans Light"/>
              </a:rPr>
              <a:t>C</a:t>
            </a:r>
          </a:p>
        </p:txBody>
      </p:sp>
      <p:sp>
        <p:nvSpPr>
          <p:cNvPr id="18" name="Folded Corner 17"/>
          <p:cNvSpPr>
            <a:spLocks noChangeAspect="1"/>
          </p:cNvSpPr>
          <p:nvPr/>
        </p:nvSpPr>
        <p:spPr>
          <a:xfrm>
            <a:off x="674160" y="4445654"/>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solidFill>
                  <a:schemeClr val="bg2"/>
                </a:solidFill>
                <a:latin typeface="Gill Sans Light"/>
                <a:cs typeface="Gill Sans Light"/>
              </a:rPr>
              <a:t>D</a:t>
            </a:r>
          </a:p>
        </p:txBody>
      </p:sp>
      <p:sp>
        <p:nvSpPr>
          <p:cNvPr id="4" name="Rectangle 3"/>
          <p:cNvSpPr/>
          <p:nvPr/>
        </p:nvSpPr>
        <p:spPr>
          <a:xfrm>
            <a:off x="557612" y="173422"/>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13" name="Rectangle 12"/>
          <p:cNvSpPr>
            <a:spLocks noChangeAspect="1"/>
          </p:cNvSpPr>
          <p:nvPr/>
        </p:nvSpPr>
        <p:spPr>
          <a:xfrm>
            <a:off x="690503" y="517631"/>
            <a:ext cx="479283" cy="47928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Gill Sans Light"/>
                <a:cs typeface="Gill Sans Light"/>
              </a:rPr>
              <a:t>B</a:t>
            </a:r>
          </a:p>
        </p:txBody>
      </p:sp>
      <p:sp>
        <p:nvSpPr>
          <p:cNvPr id="16" name="Rectangle 15"/>
          <p:cNvSpPr>
            <a:spLocks noChangeAspect="1"/>
          </p:cNvSpPr>
          <p:nvPr/>
        </p:nvSpPr>
        <p:spPr>
          <a:xfrm>
            <a:off x="1318555" y="517631"/>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2"/>
                </a:solidFill>
                <a:latin typeface="Gill Sans Light"/>
                <a:cs typeface="Gill Sans Light"/>
              </a:rPr>
              <a:t>C</a:t>
            </a:r>
          </a:p>
        </p:txBody>
      </p:sp>
      <p:sp>
        <p:nvSpPr>
          <p:cNvPr id="19" name="Folded Corner 18"/>
          <p:cNvSpPr>
            <a:spLocks noChangeAspect="1"/>
          </p:cNvSpPr>
          <p:nvPr/>
        </p:nvSpPr>
        <p:spPr>
          <a:xfrm>
            <a:off x="690503" y="1114928"/>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solidFill>
                  <a:schemeClr val="bg2"/>
                </a:solidFill>
                <a:latin typeface="Gill Sans Light"/>
                <a:cs typeface="Gill Sans Light"/>
              </a:rPr>
              <a:t>D</a:t>
            </a:r>
          </a:p>
        </p:txBody>
      </p:sp>
      <p:sp>
        <p:nvSpPr>
          <p:cNvPr id="25" name="Right Arrow 24"/>
          <p:cNvSpPr/>
          <p:nvPr/>
        </p:nvSpPr>
        <p:spPr>
          <a:xfrm>
            <a:off x="2053993" y="5542376"/>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8" name="Right Arrow 37"/>
          <p:cNvSpPr/>
          <p:nvPr/>
        </p:nvSpPr>
        <p:spPr>
          <a:xfrm>
            <a:off x="2041699" y="3871780"/>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9" name="Right Arrow 38"/>
          <p:cNvSpPr/>
          <p:nvPr/>
        </p:nvSpPr>
        <p:spPr>
          <a:xfrm>
            <a:off x="2041698" y="2201184"/>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0" name="Right Arrow 39"/>
          <p:cNvSpPr/>
          <p:nvPr/>
        </p:nvSpPr>
        <p:spPr>
          <a:xfrm>
            <a:off x="2053993" y="53058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1" name="TextBox 40"/>
          <p:cNvSpPr txBox="1"/>
          <p:nvPr/>
        </p:nvSpPr>
        <p:spPr>
          <a:xfrm>
            <a:off x="7874017" y="3202899"/>
            <a:ext cx="3276584" cy="1938992"/>
          </a:xfrm>
          <a:prstGeom prst="rect">
            <a:avLst/>
          </a:prstGeom>
        </p:spPr>
        <p:txBody>
          <a:bodyPr wrap="square" rtlCol="0">
            <a:spAutoFit/>
          </a:bodyPr>
          <a:lstStyle/>
          <a:p>
            <a:r>
              <a:rPr lang="en-US" sz="2400" dirty="0"/>
              <a:t>The map function applied to a local part of the big file.</a:t>
            </a:r>
          </a:p>
          <a:p>
            <a:endParaRPr lang="en-US" sz="2400" dirty="0"/>
          </a:p>
          <a:p>
            <a:r>
              <a:rPr lang="en-US" sz="2400" b="1" dirty="0"/>
              <a:t>Run in Parallel.</a:t>
            </a:r>
          </a:p>
        </p:txBody>
      </p:sp>
      <p:grpSp>
        <p:nvGrpSpPr>
          <p:cNvPr id="29" name="Group 28"/>
          <p:cNvGrpSpPr/>
          <p:nvPr/>
        </p:nvGrpSpPr>
        <p:grpSpPr>
          <a:xfrm>
            <a:off x="3571527" y="260112"/>
            <a:ext cx="1855055" cy="362316"/>
            <a:chOff x="3291710" y="3032640"/>
            <a:chExt cx="959539" cy="406080"/>
          </a:xfrm>
        </p:grpSpPr>
        <p:sp>
          <p:nvSpPr>
            <p:cNvPr id="37" name="Rounded Rectangle 36"/>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42" name="Rounded Rectangle 41"/>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apple</a:t>
              </a:r>
            </a:p>
          </p:txBody>
        </p:sp>
      </p:grpSp>
      <p:grpSp>
        <p:nvGrpSpPr>
          <p:cNvPr id="43" name="Group 42"/>
          <p:cNvGrpSpPr/>
          <p:nvPr/>
        </p:nvGrpSpPr>
        <p:grpSpPr>
          <a:xfrm>
            <a:off x="3571527" y="752612"/>
            <a:ext cx="1855055" cy="362316"/>
            <a:chOff x="3291710" y="3032640"/>
            <a:chExt cx="959539" cy="406080"/>
          </a:xfrm>
        </p:grpSpPr>
        <p:sp>
          <p:nvSpPr>
            <p:cNvPr id="44" name="Rounded Rectangle 43"/>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45" name="Rounded Rectangle 44"/>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grpSp>
      <p:grpSp>
        <p:nvGrpSpPr>
          <p:cNvPr id="46" name="Group 45"/>
          <p:cNvGrpSpPr/>
          <p:nvPr/>
        </p:nvGrpSpPr>
        <p:grpSpPr>
          <a:xfrm>
            <a:off x="3571527" y="1220540"/>
            <a:ext cx="1855055" cy="362316"/>
            <a:chOff x="3291710" y="3032640"/>
            <a:chExt cx="959539" cy="406080"/>
          </a:xfrm>
        </p:grpSpPr>
        <p:sp>
          <p:nvSpPr>
            <p:cNvPr id="47" name="Rounded Rectangle 46"/>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2</a:t>
              </a:r>
            </a:p>
          </p:txBody>
        </p:sp>
        <p:sp>
          <p:nvSpPr>
            <p:cNvPr id="48" name="Rounded Rectangle 47"/>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Gill Sans Light"/>
                  <a:ea typeface=""/>
                  <a:cs typeface="Gill Sans Light"/>
                </a:rPr>
                <a:t>the</a:t>
              </a:r>
              <a:endParaRPr kumimoji="0" lang="en-US" sz="2000" b="0" i="0" u="none" strike="noStrike" kern="0" cap="none" spc="0" normalizeH="0" baseline="0" noProof="0" dirty="0">
                <a:ln>
                  <a:noFill/>
                </a:ln>
                <a:solidFill>
                  <a:prstClr val="white"/>
                </a:solidFill>
                <a:effectLst/>
                <a:uLnTx/>
                <a:uFillTx/>
                <a:latin typeface="Gill Sans Light"/>
                <a:ea typeface=""/>
                <a:cs typeface="Gill Sans Light"/>
              </a:endParaRPr>
            </a:p>
          </p:txBody>
        </p:sp>
      </p:grpSp>
      <p:grpSp>
        <p:nvGrpSpPr>
          <p:cNvPr id="49" name="Group 48"/>
          <p:cNvGrpSpPr/>
          <p:nvPr/>
        </p:nvGrpSpPr>
        <p:grpSpPr>
          <a:xfrm>
            <a:off x="3592201" y="1980977"/>
            <a:ext cx="1855055" cy="362316"/>
            <a:chOff x="3291710" y="3032640"/>
            <a:chExt cx="959539" cy="406080"/>
          </a:xfrm>
        </p:grpSpPr>
        <p:sp>
          <p:nvSpPr>
            <p:cNvPr id="50" name="Rounded Rectangle 49"/>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51" name="Rounded Rectangle 50"/>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grpSp>
      <p:grpSp>
        <p:nvGrpSpPr>
          <p:cNvPr id="52" name="Group 51"/>
          <p:cNvGrpSpPr/>
          <p:nvPr/>
        </p:nvGrpSpPr>
        <p:grpSpPr>
          <a:xfrm>
            <a:off x="3592201" y="2473477"/>
            <a:ext cx="1855055" cy="362316"/>
            <a:chOff x="3291710" y="3032640"/>
            <a:chExt cx="959539" cy="406080"/>
          </a:xfrm>
        </p:grpSpPr>
        <p:sp>
          <p:nvSpPr>
            <p:cNvPr id="53" name="Rounded Rectangle 52"/>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3</a:t>
              </a:r>
            </a:p>
          </p:txBody>
        </p:sp>
        <p:sp>
          <p:nvSpPr>
            <p:cNvPr id="54" name="Rounded Rectangle 53"/>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grpSp>
      <p:grpSp>
        <p:nvGrpSpPr>
          <p:cNvPr id="55" name="Group 54"/>
          <p:cNvGrpSpPr/>
          <p:nvPr/>
        </p:nvGrpSpPr>
        <p:grpSpPr>
          <a:xfrm>
            <a:off x="3592201" y="2941405"/>
            <a:ext cx="1855055" cy="362316"/>
            <a:chOff x="3291710" y="3032640"/>
            <a:chExt cx="959539" cy="406080"/>
          </a:xfrm>
        </p:grpSpPr>
        <p:sp>
          <p:nvSpPr>
            <p:cNvPr id="56" name="Rounded Rectangle 55"/>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57" name="Rounded Rectangle 56"/>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Gill Sans Light"/>
                  <a:ea typeface=""/>
                  <a:cs typeface="Gill Sans Light"/>
                </a:rPr>
                <a:t>the</a:t>
              </a:r>
              <a:endParaRPr kumimoji="0" lang="en-US" sz="2000" b="0" i="0" u="none" strike="noStrike" kern="0" cap="none" spc="0" normalizeH="0" baseline="0" noProof="0" dirty="0">
                <a:ln>
                  <a:noFill/>
                </a:ln>
                <a:solidFill>
                  <a:prstClr val="white"/>
                </a:solidFill>
                <a:effectLst/>
                <a:uLnTx/>
                <a:uFillTx/>
                <a:latin typeface="Gill Sans Light"/>
                <a:ea typeface=""/>
                <a:cs typeface="Gill Sans Light"/>
              </a:endParaRPr>
            </a:p>
          </p:txBody>
        </p:sp>
      </p:grpSp>
      <p:grpSp>
        <p:nvGrpSpPr>
          <p:cNvPr id="58" name="Group 57"/>
          <p:cNvGrpSpPr/>
          <p:nvPr/>
        </p:nvGrpSpPr>
        <p:grpSpPr>
          <a:xfrm>
            <a:off x="3592201" y="3941260"/>
            <a:ext cx="1855055" cy="362316"/>
            <a:chOff x="3291710" y="3032640"/>
            <a:chExt cx="959539" cy="406080"/>
          </a:xfrm>
        </p:grpSpPr>
        <p:sp>
          <p:nvSpPr>
            <p:cNvPr id="59" name="Rounded Rectangle 58"/>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0" name="Rounded Rectangle 59"/>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Gill Sans Light"/>
                  <a:ea typeface=""/>
                  <a:cs typeface="Gill Sans Light"/>
                </a:rPr>
                <a:t>cat</a:t>
              </a:r>
              <a:endParaRPr kumimoji="0" lang="en-US" sz="2000" b="0" i="0" u="none" strike="noStrike" kern="0" cap="none" spc="0" normalizeH="0" baseline="0" noProof="0" dirty="0">
                <a:ln>
                  <a:noFill/>
                </a:ln>
                <a:solidFill>
                  <a:prstClr val="white"/>
                </a:solidFill>
                <a:effectLst/>
                <a:uLnTx/>
                <a:uFillTx/>
                <a:latin typeface="Gill Sans Light"/>
                <a:ea typeface=""/>
                <a:cs typeface="Gill Sans Light"/>
              </a:endParaRPr>
            </a:p>
          </p:txBody>
        </p:sp>
      </p:grpSp>
      <p:grpSp>
        <p:nvGrpSpPr>
          <p:cNvPr id="61" name="Group 60"/>
          <p:cNvGrpSpPr/>
          <p:nvPr/>
        </p:nvGrpSpPr>
        <p:grpSpPr>
          <a:xfrm>
            <a:off x="3592201" y="4433760"/>
            <a:ext cx="1855055" cy="362316"/>
            <a:chOff x="3291710" y="3032640"/>
            <a:chExt cx="959539" cy="406080"/>
          </a:xfrm>
        </p:grpSpPr>
        <p:sp>
          <p:nvSpPr>
            <p:cNvPr id="62" name="Rounded Rectangle 61"/>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3" name="Rounded Rectangle 62"/>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grpSp>
      <p:grpSp>
        <p:nvGrpSpPr>
          <p:cNvPr id="67" name="Group 66"/>
          <p:cNvGrpSpPr/>
          <p:nvPr/>
        </p:nvGrpSpPr>
        <p:grpSpPr>
          <a:xfrm>
            <a:off x="3571527" y="5622166"/>
            <a:ext cx="1855055" cy="362316"/>
            <a:chOff x="3291710" y="3032640"/>
            <a:chExt cx="959539" cy="406080"/>
          </a:xfrm>
        </p:grpSpPr>
        <p:sp>
          <p:nvSpPr>
            <p:cNvPr id="68" name="Rounded Rectangle 67"/>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9" name="Rounded Rectangle 68"/>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Gill Sans Light"/>
                  <a:ea typeface=""/>
                  <a:cs typeface="Gill Sans Light"/>
                </a:rPr>
                <a:t>big</a:t>
              </a:r>
              <a:endParaRPr kumimoji="0" lang="en-US" sz="2000" b="0" i="0" u="none" strike="noStrike" kern="0" cap="none" spc="0" normalizeH="0" baseline="0" noProof="0" dirty="0">
                <a:ln>
                  <a:noFill/>
                </a:ln>
                <a:solidFill>
                  <a:prstClr val="white"/>
                </a:solidFill>
                <a:effectLst/>
                <a:uLnTx/>
                <a:uFillTx/>
                <a:latin typeface="Gill Sans Light"/>
                <a:ea typeface=""/>
                <a:cs typeface="Gill Sans Light"/>
              </a:endParaRPr>
            </a:p>
          </p:txBody>
        </p:sp>
      </p:grpSp>
      <p:grpSp>
        <p:nvGrpSpPr>
          <p:cNvPr id="70" name="Group 69"/>
          <p:cNvGrpSpPr/>
          <p:nvPr/>
        </p:nvGrpSpPr>
        <p:grpSpPr>
          <a:xfrm>
            <a:off x="3571527" y="6114666"/>
            <a:ext cx="1855055" cy="362316"/>
            <a:chOff x="3291710" y="3032640"/>
            <a:chExt cx="959539" cy="406080"/>
          </a:xfrm>
        </p:grpSpPr>
        <p:sp>
          <p:nvSpPr>
            <p:cNvPr id="71" name="Rounded Rectangle 70"/>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72" name="Rounded Rectangle 71"/>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grpSp>
      <p:sp>
        <p:nvSpPr>
          <p:cNvPr id="3" name="TextBox 2"/>
          <p:cNvSpPr txBox="1"/>
          <p:nvPr/>
        </p:nvSpPr>
        <p:spPr>
          <a:xfrm>
            <a:off x="6322010" y="6350657"/>
            <a:ext cx="5791970" cy="369332"/>
          </a:xfrm>
          <a:prstGeom prst="rect">
            <a:avLst/>
          </a:prstGeom>
        </p:spPr>
        <p:txBody>
          <a:bodyPr wrap="none" rtlCol="0">
            <a:spAutoFit/>
          </a:bodyPr>
          <a:lstStyle/>
          <a:p>
            <a:r>
              <a:rPr lang="en-US" dirty="0"/>
              <a:t>Output is cached for fast recovery on </a:t>
            </a:r>
            <a:r>
              <a:rPr lang="en-US"/>
              <a:t>node failure</a:t>
            </a:r>
          </a:p>
        </p:txBody>
      </p:sp>
    </p:spTree>
    <p:extLst>
      <p:ext uri="{BB962C8B-B14F-4D97-AF65-F5344CB8AC3E}">
        <p14:creationId xmlns:p14="http://schemas.microsoft.com/office/powerpoint/2010/main" val="108907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25653" y="3259574"/>
            <a:ext cx="4584031" cy="19099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8648700" y="389909"/>
            <a:ext cx="3251200" cy="1929320"/>
          </a:xfrm>
        </p:spPr>
        <p:txBody>
          <a:bodyPr>
            <a:normAutofit/>
          </a:bodyPr>
          <a:lstStyle/>
          <a:p>
            <a:pPr algn="r"/>
            <a:r>
              <a:rPr lang="en-US" dirty="0"/>
              <a:t>Executing Map Reduce</a:t>
            </a:r>
          </a:p>
        </p:txBody>
      </p:sp>
      <p:sp>
        <p:nvSpPr>
          <p:cNvPr id="5" name="Rectangle 4"/>
          <p:cNvSpPr/>
          <p:nvPr/>
        </p:nvSpPr>
        <p:spPr>
          <a:xfrm>
            <a:off x="557612" y="1838785"/>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10" name="Rectangle 9"/>
          <p:cNvSpPr>
            <a:spLocks noChangeAspect="1"/>
          </p:cNvSpPr>
          <p:nvPr/>
        </p:nvSpPr>
        <p:spPr>
          <a:xfrm>
            <a:off x="680383"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Gill Sans Light"/>
                <a:cs typeface="Gill Sans Light"/>
              </a:rPr>
              <a:t>A</a:t>
            </a:r>
          </a:p>
        </p:txBody>
      </p:sp>
      <p:sp>
        <p:nvSpPr>
          <p:cNvPr id="12" name="Rectangle 11"/>
          <p:cNvSpPr>
            <a:spLocks noChangeAspect="1"/>
          </p:cNvSpPr>
          <p:nvPr/>
        </p:nvSpPr>
        <p:spPr>
          <a:xfrm>
            <a:off x="1333081"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bg2"/>
                </a:solidFill>
                <a:latin typeface="Gill Sans Light"/>
                <a:cs typeface="Gill Sans Light"/>
              </a:rPr>
              <a:t>B</a:t>
            </a:r>
          </a:p>
        </p:txBody>
      </p:sp>
      <p:sp>
        <p:nvSpPr>
          <p:cNvPr id="15" name="Rectangle 14"/>
          <p:cNvSpPr>
            <a:spLocks noChangeAspect="1"/>
          </p:cNvSpPr>
          <p:nvPr/>
        </p:nvSpPr>
        <p:spPr>
          <a:xfrm>
            <a:off x="678713" y="2780291"/>
            <a:ext cx="479283" cy="47928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Gill Sans Light"/>
                <a:cs typeface="Gill Sans Light"/>
              </a:rPr>
              <a:t>C</a:t>
            </a:r>
          </a:p>
        </p:txBody>
      </p:sp>
      <p:sp>
        <p:nvSpPr>
          <p:cNvPr id="7" name="Rectangle 6"/>
          <p:cNvSpPr/>
          <p:nvPr/>
        </p:nvSpPr>
        <p:spPr>
          <a:xfrm>
            <a:off x="557612" y="5169510"/>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8" name="Rectangle 7"/>
          <p:cNvSpPr>
            <a:spLocks noChangeAspect="1"/>
          </p:cNvSpPr>
          <p:nvPr/>
        </p:nvSpPr>
        <p:spPr>
          <a:xfrm>
            <a:off x="687918"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Gill Sans Light"/>
                <a:cs typeface="Gill Sans Light"/>
              </a:rPr>
              <a:t>A</a:t>
            </a:r>
          </a:p>
        </p:txBody>
      </p:sp>
      <p:sp>
        <p:nvSpPr>
          <p:cNvPr id="11" name="Rectangle 10"/>
          <p:cNvSpPr>
            <a:spLocks noChangeAspect="1"/>
          </p:cNvSpPr>
          <p:nvPr/>
        </p:nvSpPr>
        <p:spPr>
          <a:xfrm>
            <a:off x="1312572"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bg2"/>
                </a:solidFill>
                <a:latin typeface="Gill Sans Light"/>
                <a:cs typeface="Gill Sans Light"/>
              </a:rPr>
              <a:t>B</a:t>
            </a:r>
          </a:p>
        </p:txBody>
      </p:sp>
      <p:sp>
        <p:nvSpPr>
          <p:cNvPr id="17" name="Folded Corner 16"/>
          <p:cNvSpPr>
            <a:spLocks noChangeAspect="1"/>
          </p:cNvSpPr>
          <p:nvPr/>
        </p:nvSpPr>
        <p:spPr>
          <a:xfrm>
            <a:off x="687003" y="6111016"/>
            <a:ext cx="481112" cy="47928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latin typeface="Gill Sans Light"/>
                <a:cs typeface="Gill Sans Light"/>
              </a:rPr>
              <a:t>D</a:t>
            </a:r>
          </a:p>
        </p:txBody>
      </p:sp>
      <p:sp>
        <p:nvSpPr>
          <p:cNvPr id="6" name="Rectangle 5"/>
          <p:cNvSpPr/>
          <p:nvPr/>
        </p:nvSpPr>
        <p:spPr>
          <a:xfrm>
            <a:off x="557612" y="3504148"/>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9" name="Rectangle 8"/>
          <p:cNvSpPr>
            <a:spLocks noChangeAspect="1"/>
          </p:cNvSpPr>
          <p:nvPr/>
        </p:nvSpPr>
        <p:spPr>
          <a:xfrm>
            <a:off x="675990" y="3848357"/>
            <a:ext cx="479283" cy="47928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Gill Sans Light"/>
                <a:cs typeface="Gill Sans Light"/>
              </a:rPr>
              <a:t>A</a:t>
            </a:r>
          </a:p>
        </p:txBody>
      </p:sp>
      <p:sp>
        <p:nvSpPr>
          <p:cNvPr id="14" name="Rectangle 13"/>
          <p:cNvSpPr>
            <a:spLocks noChangeAspect="1"/>
          </p:cNvSpPr>
          <p:nvPr/>
        </p:nvSpPr>
        <p:spPr>
          <a:xfrm>
            <a:off x="1291748" y="3848357"/>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2"/>
                </a:solidFill>
                <a:latin typeface="Gill Sans Light"/>
                <a:cs typeface="Gill Sans Light"/>
              </a:rPr>
              <a:t>C</a:t>
            </a:r>
          </a:p>
        </p:txBody>
      </p:sp>
      <p:sp>
        <p:nvSpPr>
          <p:cNvPr id="18" name="Folded Corner 17"/>
          <p:cNvSpPr>
            <a:spLocks noChangeAspect="1"/>
          </p:cNvSpPr>
          <p:nvPr/>
        </p:nvSpPr>
        <p:spPr>
          <a:xfrm>
            <a:off x="674160" y="4445654"/>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solidFill>
                  <a:schemeClr val="bg2"/>
                </a:solidFill>
                <a:latin typeface="Gill Sans Light"/>
                <a:cs typeface="Gill Sans Light"/>
              </a:rPr>
              <a:t>D</a:t>
            </a:r>
          </a:p>
        </p:txBody>
      </p:sp>
      <p:sp>
        <p:nvSpPr>
          <p:cNvPr id="4" name="Rectangle 3"/>
          <p:cNvSpPr/>
          <p:nvPr/>
        </p:nvSpPr>
        <p:spPr>
          <a:xfrm>
            <a:off x="557612" y="173422"/>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13" name="Rectangle 12"/>
          <p:cNvSpPr>
            <a:spLocks noChangeAspect="1"/>
          </p:cNvSpPr>
          <p:nvPr/>
        </p:nvSpPr>
        <p:spPr>
          <a:xfrm>
            <a:off x="690503" y="517631"/>
            <a:ext cx="479283" cy="47928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Gill Sans Light"/>
                <a:cs typeface="Gill Sans Light"/>
              </a:rPr>
              <a:t>B</a:t>
            </a:r>
          </a:p>
        </p:txBody>
      </p:sp>
      <p:sp>
        <p:nvSpPr>
          <p:cNvPr id="16" name="Rectangle 15"/>
          <p:cNvSpPr>
            <a:spLocks noChangeAspect="1"/>
          </p:cNvSpPr>
          <p:nvPr/>
        </p:nvSpPr>
        <p:spPr>
          <a:xfrm>
            <a:off x="1318555" y="517631"/>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2"/>
                </a:solidFill>
                <a:latin typeface="Gill Sans Light"/>
                <a:cs typeface="Gill Sans Light"/>
              </a:rPr>
              <a:t>C</a:t>
            </a:r>
          </a:p>
        </p:txBody>
      </p:sp>
      <p:sp>
        <p:nvSpPr>
          <p:cNvPr id="19" name="Folded Corner 18"/>
          <p:cNvSpPr>
            <a:spLocks noChangeAspect="1"/>
          </p:cNvSpPr>
          <p:nvPr/>
        </p:nvSpPr>
        <p:spPr>
          <a:xfrm>
            <a:off x="690503" y="1114928"/>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solidFill>
                  <a:schemeClr val="bg2"/>
                </a:solidFill>
                <a:latin typeface="Gill Sans Light"/>
                <a:cs typeface="Gill Sans Light"/>
              </a:rPr>
              <a:t>D</a:t>
            </a:r>
          </a:p>
        </p:txBody>
      </p:sp>
      <p:sp>
        <p:nvSpPr>
          <p:cNvPr id="25" name="Right Arrow 24"/>
          <p:cNvSpPr/>
          <p:nvPr/>
        </p:nvSpPr>
        <p:spPr>
          <a:xfrm>
            <a:off x="2053993" y="5542376"/>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8" name="Right Arrow 37"/>
          <p:cNvSpPr/>
          <p:nvPr/>
        </p:nvSpPr>
        <p:spPr>
          <a:xfrm>
            <a:off x="2041699" y="3871780"/>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9" name="Right Arrow 38"/>
          <p:cNvSpPr/>
          <p:nvPr/>
        </p:nvSpPr>
        <p:spPr>
          <a:xfrm>
            <a:off x="2041698" y="2201184"/>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0" name="Right Arrow 39"/>
          <p:cNvSpPr/>
          <p:nvPr/>
        </p:nvSpPr>
        <p:spPr>
          <a:xfrm>
            <a:off x="2053993" y="53058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7" name="Rounded Rectangle 36"/>
          <p:cNvSpPr/>
          <p:nvPr/>
        </p:nvSpPr>
        <p:spPr>
          <a:xfrm>
            <a:off x="4657215" y="260112"/>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42" name="Rounded Rectangle 41"/>
          <p:cNvSpPr/>
          <p:nvPr/>
        </p:nvSpPr>
        <p:spPr>
          <a:xfrm>
            <a:off x="3571527" y="260112"/>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apple</a:t>
            </a:r>
          </a:p>
        </p:txBody>
      </p:sp>
      <p:sp>
        <p:nvSpPr>
          <p:cNvPr id="44" name="Rounded Rectangle 43"/>
          <p:cNvSpPr/>
          <p:nvPr/>
        </p:nvSpPr>
        <p:spPr>
          <a:xfrm>
            <a:off x="4657215" y="752612"/>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45" name="Rounded Rectangle 44"/>
          <p:cNvSpPr/>
          <p:nvPr/>
        </p:nvSpPr>
        <p:spPr>
          <a:xfrm>
            <a:off x="3571527" y="752612"/>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sp>
        <p:nvSpPr>
          <p:cNvPr id="47" name="Rounded Rectangle 46"/>
          <p:cNvSpPr/>
          <p:nvPr/>
        </p:nvSpPr>
        <p:spPr>
          <a:xfrm>
            <a:off x="4657215" y="1220540"/>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2</a:t>
            </a:r>
          </a:p>
        </p:txBody>
      </p:sp>
      <p:sp>
        <p:nvSpPr>
          <p:cNvPr id="48" name="Rounded Rectangle 47"/>
          <p:cNvSpPr/>
          <p:nvPr/>
        </p:nvSpPr>
        <p:spPr>
          <a:xfrm>
            <a:off x="3571527" y="1220540"/>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Gill Sans Light"/>
                <a:ea typeface=""/>
                <a:cs typeface="Gill Sans Light"/>
              </a:rPr>
              <a:t>the</a:t>
            </a:r>
            <a:endParaRPr kumimoji="0" lang="en-US" sz="2000" b="0" i="0" u="none" strike="noStrike" kern="0" cap="none" spc="0" normalizeH="0" baseline="0" noProof="0" dirty="0">
              <a:ln>
                <a:noFill/>
              </a:ln>
              <a:solidFill>
                <a:prstClr val="white"/>
              </a:solidFill>
              <a:effectLst/>
              <a:uLnTx/>
              <a:uFillTx/>
              <a:latin typeface="Gill Sans Light"/>
              <a:ea typeface=""/>
              <a:cs typeface="Gill Sans Light"/>
            </a:endParaRPr>
          </a:p>
        </p:txBody>
      </p:sp>
      <p:sp>
        <p:nvSpPr>
          <p:cNvPr id="50" name="Rounded Rectangle 49"/>
          <p:cNvSpPr/>
          <p:nvPr/>
        </p:nvSpPr>
        <p:spPr>
          <a:xfrm>
            <a:off x="4677889" y="1980977"/>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51" name="Rounded Rectangle 50"/>
          <p:cNvSpPr/>
          <p:nvPr/>
        </p:nvSpPr>
        <p:spPr>
          <a:xfrm>
            <a:off x="3592201" y="1980977"/>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sp>
        <p:nvSpPr>
          <p:cNvPr id="53" name="Rounded Rectangle 52"/>
          <p:cNvSpPr/>
          <p:nvPr/>
        </p:nvSpPr>
        <p:spPr>
          <a:xfrm>
            <a:off x="4677889" y="2473477"/>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3</a:t>
            </a:r>
          </a:p>
        </p:txBody>
      </p:sp>
      <p:sp>
        <p:nvSpPr>
          <p:cNvPr id="54" name="Rounded Rectangle 53"/>
          <p:cNvSpPr/>
          <p:nvPr/>
        </p:nvSpPr>
        <p:spPr>
          <a:xfrm>
            <a:off x="3592201" y="2473477"/>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sp>
        <p:nvSpPr>
          <p:cNvPr id="56" name="Rounded Rectangle 55"/>
          <p:cNvSpPr/>
          <p:nvPr/>
        </p:nvSpPr>
        <p:spPr>
          <a:xfrm>
            <a:off x="4677889" y="2941405"/>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57" name="Rounded Rectangle 56"/>
          <p:cNvSpPr/>
          <p:nvPr/>
        </p:nvSpPr>
        <p:spPr>
          <a:xfrm>
            <a:off x="3592201" y="2941405"/>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Gill Sans Light"/>
                <a:ea typeface=""/>
                <a:cs typeface="Gill Sans Light"/>
              </a:rPr>
              <a:t>the</a:t>
            </a:r>
            <a:endParaRPr kumimoji="0" lang="en-US" sz="2000" b="0" i="0" u="none" strike="noStrike" kern="0" cap="none" spc="0" normalizeH="0" baseline="0" noProof="0" dirty="0">
              <a:ln>
                <a:noFill/>
              </a:ln>
              <a:solidFill>
                <a:prstClr val="white"/>
              </a:solidFill>
              <a:effectLst/>
              <a:uLnTx/>
              <a:uFillTx/>
              <a:latin typeface="Gill Sans Light"/>
              <a:ea typeface=""/>
              <a:cs typeface="Gill Sans Light"/>
            </a:endParaRPr>
          </a:p>
        </p:txBody>
      </p:sp>
      <p:sp>
        <p:nvSpPr>
          <p:cNvPr id="59" name="Rounded Rectangle 58"/>
          <p:cNvSpPr/>
          <p:nvPr/>
        </p:nvSpPr>
        <p:spPr>
          <a:xfrm>
            <a:off x="4677889" y="3941260"/>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0" name="Rounded Rectangle 59"/>
          <p:cNvSpPr/>
          <p:nvPr/>
        </p:nvSpPr>
        <p:spPr>
          <a:xfrm>
            <a:off x="3592201" y="3941260"/>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Gill Sans Light"/>
                <a:ea typeface=""/>
                <a:cs typeface="Gill Sans Light"/>
              </a:rPr>
              <a:t>cat</a:t>
            </a:r>
            <a:endParaRPr kumimoji="0" lang="en-US" sz="2000" b="0" i="0" u="none" strike="noStrike" kern="0" cap="none" spc="0" normalizeH="0" baseline="0" noProof="0" dirty="0">
              <a:ln>
                <a:noFill/>
              </a:ln>
              <a:solidFill>
                <a:prstClr val="white"/>
              </a:solidFill>
              <a:effectLst/>
              <a:uLnTx/>
              <a:uFillTx/>
              <a:latin typeface="Gill Sans Light"/>
              <a:ea typeface=""/>
              <a:cs typeface="Gill Sans Light"/>
            </a:endParaRPr>
          </a:p>
        </p:txBody>
      </p:sp>
      <p:sp>
        <p:nvSpPr>
          <p:cNvPr id="62" name="Rounded Rectangle 61"/>
          <p:cNvSpPr/>
          <p:nvPr/>
        </p:nvSpPr>
        <p:spPr>
          <a:xfrm>
            <a:off x="4677889" y="4433760"/>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3" name="Rounded Rectangle 62"/>
          <p:cNvSpPr/>
          <p:nvPr/>
        </p:nvSpPr>
        <p:spPr>
          <a:xfrm>
            <a:off x="3592201" y="4433760"/>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sp>
        <p:nvSpPr>
          <p:cNvPr id="68" name="Rounded Rectangle 67"/>
          <p:cNvSpPr/>
          <p:nvPr/>
        </p:nvSpPr>
        <p:spPr>
          <a:xfrm>
            <a:off x="4657215" y="5622166"/>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9" name="Rounded Rectangle 68"/>
          <p:cNvSpPr/>
          <p:nvPr/>
        </p:nvSpPr>
        <p:spPr>
          <a:xfrm>
            <a:off x="3571527" y="5622166"/>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Gill Sans Light"/>
                <a:ea typeface=""/>
                <a:cs typeface="Gill Sans Light"/>
              </a:rPr>
              <a:t>big</a:t>
            </a:r>
            <a:endParaRPr kumimoji="0" lang="en-US" sz="2000" b="0" i="0" u="none" strike="noStrike" kern="0" cap="none" spc="0" normalizeH="0" baseline="0" noProof="0" dirty="0">
              <a:ln>
                <a:noFill/>
              </a:ln>
              <a:solidFill>
                <a:prstClr val="white"/>
              </a:solidFill>
              <a:effectLst/>
              <a:uLnTx/>
              <a:uFillTx/>
              <a:latin typeface="Gill Sans Light"/>
              <a:ea typeface=""/>
              <a:cs typeface="Gill Sans Light"/>
            </a:endParaRPr>
          </a:p>
        </p:txBody>
      </p:sp>
      <p:sp>
        <p:nvSpPr>
          <p:cNvPr id="71" name="Rounded Rectangle 70"/>
          <p:cNvSpPr/>
          <p:nvPr/>
        </p:nvSpPr>
        <p:spPr>
          <a:xfrm>
            <a:off x="4657215" y="6114666"/>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72" name="Rounded Rectangle 71"/>
          <p:cNvSpPr/>
          <p:nvPr/>
        </p:nvSpPr>
        <p:spPr>
          <a:xfrm>
            <a:off x="3571527" y="6114666"/>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sp>
        <p:nvSpPr>
          <p:cNvPr id="64" name="Right Arrow 63"/>
          <p:cNvSpPr/>
          <p:nvPr/>
        </p:nvSpPr>
        <p:spPr>
          <a:xfrm>
            <a:off x="8376657" y="3719468"/>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grpSp>
        <p:nvGrpSpPr>
          <p:cNvPr id="65" name="Group 64"/>
          <p:cNvGrpSpPr/>
          <p:nvPr/>
        </p:nvGrpSpPr>
        <p:grpSpPr>
          <a:xfrm>
            <a:off x="7022615" y="3512520"/>
            <a:ext cx="1270030" cy="1336080"/>
            <a:chOff x="5125703" y="2092027"/>
            <a:chExt cx="1270030" cy="1336080"/>
          </a:xfrm>
        </p:grpSpPr>
        <p:grpSp>
          <p:nvGrpSpPr>
            <p:cNvPr id="66" name="Group 65"/>
            <p:cNvGrpSpPr/>
            <p:nvPr/>
          </p:nvGrpSpPr>
          <p:grpSpPr>
            <a:xfrm>
              <a:off x="5125703" y="2092027"/>
              <a:ext cx="1270030" cy="1336080"/>
              <a:chOff x="3291710" y="3032640"/>
              <a:chExt cx="1270030" cy="1336080"/>
            </a:xfrm>
          </p:grpSpPr>
          <p:sp>
            <p:nvSpPr>
              <p:cNvPr id="78" name="Rounded Rectangle 77"/>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79" name="Rounded Rectangle 78"/>
              <p:cNvSpPr/>
              <p:nvPr/>
            </p:nvSpPr>
            <p:spPr>
              <a:xfrm>
                <a:off x="3291710" y="3032640"/>
                <a:ext cx="560799" cy="133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sp>
          <p:nvSpPr>
            <p:cNvPr id="73" name="Rounded Rectangle 72"/>
            <p:cNvSpPr/>
            <p:nvPr/>
          </p:nvSpPr>
          <p:spPr>
            <a:xfrm>
              <a:off x="5687282" y="3022027"/>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grpSp>
          <p:nvGrpSpPr>
            <p:cNvPr id="74" name="Group 73"/>
            <p:cNvGrpSpPr/>
            <p:nvPr/>
          </p:nvGrpSpPr>
          <p:grpSpPr>
            <a:xfrm>
              <a:off x="5834987" y="2712548"/>
              <a:ext cx="385677" cy="95037"/>
              <a:chOff x="3101637" y="4456680"/>
              <a:chExt cx="385677" cy="95037"/>
            </a:xfrm>
          </p:grpSpPr>
          <p:sp>
            <p:nvSpPr>
              <p:cNvPr id="75" name="Oval 74"/>
              <p:cNvSpPr/>
              <p:nvPr/>
            </p:nvSpPr>
            <p:spPr>
              <a:xfrm>
                <a:off x="310163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76" name="Oval 75"/>
              <p:cNvSpPr/>
              <p:nvPr/>
            </p:nvSpPr>
            <p:spPr>
              <a:xfrm>
                <a:off x="324695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77" name="Oval 76"/>
              <p:cNvSpPr/>
              <p:nvPr/>
            </p:nvSpPr>
            <p:spPr>
              <a:xfrm>
                <a:off x="339227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grpSp>
      </p:grpSp>
      <p:grpSp>
        <p:nvGrpSpPr>
          <p:cNvPr id="80" name="Group 79"/>
          <p:cNvGrpSpPr/>
          <p:nvPr/>
        </p:nvGrpSpPr>
        <p:grpSpPr>
          <a:xfrm>
            <a:off x="9755130" y="3977520"/>
            <a:ext cx="1270030" cy="406080"/>
            <a:chOff x="3179236" y="2244427"/>
            <a:chExt cx="1270030" cy="406080"/>
          </a:xfrm>
        </p:grpSpPr>
        <p:sp>
          <p:nvSpPr>
            <p:cNvPr id="81" name="Rounded Rectangle 80"/>
            <p:cNvSpPr/>
            <p:nvPr/>
          </p:nvSpPr>
          <p:spPr>
            <a:xfrm>
              <a:off x="3740815" y="2244427"/>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82" name="Rounded Rectangle 81"/>
            <p:cNvSpPr/>
            <p:nvPr/>
          </p:nvSpPr>
          <p:spPr>
            <a:xfrm>
              <a:off x="3179236" y="2244427"/>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sp>
        <p:nvSpPr>
          <p:cNvPr id="21" name="TextBox 20"/>
          <p:cNvSpPr txBox="1"/>
          <p:nvPr/>
        </p:nvSpPr>
        <p:spPr>
          <a:xfrm>
            <a:off x="6725653" y="5693430"/>
            <a:ext cx="4479111" cy="646331"/>
          </a:xfrm>
          <a:prstGeom prst="rect">
            <a:avLst/>
          </a:prstGeom>
        </p:spPr>
        <p:txBody>
          <a:bodyPr wrap="none" rtlCol="0">
            <a:spAutoFit/>
          </a:bodyPr>
          <a:lstStyle/>
          <a:p>
            <a:r>
              <a:rPr lang="en-US" dirty="0"/>
              <a:t>Reduce function can be run on many </a:t>
            </a:r>
            <a:br>
              <a:rPr lang="en-US" dirty="0"/>
            </a:br>
            <a:r>
              <a:rPr lang="en-US" dirty="0"/>
              <a:t>machines </a:t>
            </a:r>
            <a:r>
              <a:rPr lang="mr-IN" dirty="0"/>
              <a:t>…</a:t>
            </a:r>
            <a:endParaRPr lang="en-US" dirty="0"/>
          </a:p>
        </p:txBody>
      </p:sp>
    </p:spTree>
    <p:extLst>
      <p:ext uri="{BB962C8B-B14F-4D97-AF65-F5344CB8AC3E}">
        <p14:creationId xmlns:p14="http://schemas.microsoft.com/office/powerpoint/2010/main" val="72908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785" y="-2084084"/>
            <a:ext cx="3251200" cy="1929320"/>
          </a:xfrm>
        </p:spPr>
        <p:txBody>
          <a:bodyPr>
            <a:normAutofit/>
          </a:bodyPr>
          <a:lstStyle/>
          <a:p>
            <a:pPr algn="r"/>
            <a:r>
              <a:rPr lang="en-US" dirty="0"/>
              <a:t>Executing Map Reduce</a:t>
            </a:r>
          </a:p>
        </p:txBody>
      </p:sp>
      <p:sp>
        <p:nvSpPr>
          <p:cNvPr id="5" name="Rectangle 4"/>
          <p:cNvSpPr/>
          <p:nvPr/>
        </p:nvSpPr>
        <p:spPr>
          <a:xfrm>
            <a:off x="557612" y="1838785"/>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10" name="Rectangle 9"/>
          <p:cNvSpPr>
            <a:spLocks noChangeAspect="1"/>
          </p:cNvSpPr>
          <p:nvPr/>
        </p:nvSpPr>
        <p:spPr>
          <a:xfrm>
            <a:off x="680383"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Gill Sans Light"/>
                <a:cs typeface="Gill Sans Light"/>
              </a:rPr>
              <a:t>A</a:t>
            </a:r>
          </a:p>
        </p:txBody>
      </p:sp>
      <p:sp>
        <p:nvSpPr>
          <p:cNvPr id="12" name="Rectangle 11"/>
          <p:cNvSpPr>
            <a:spLocks noChangeAspect="1"/>
          </p:cNvSpPr>
          <p:nvPr/>
        </p:nvSpPr>
        <p:spPr>
          <a:xfrm>
            <a:off x="1333081"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bg2"/>
                </a:solidFill>
                <a:latin typeface="Gill Sans Light"/>
                <a:cs typeface="Gill Sans Light"/>
              </a:rPr>
              <a:t>B</a:t>
            </a:r>
          </a:p>
        </p:txBody>
      </p:sp>
      <p:sp>
        <p:nvSpPr>
          <p:cNvPr id="15" name="Rectangle 14"/>
          <p:cNvSpPr>
            <a:spLocks noChangeAspect="1"/>
          </p:cNvSpPr>
          <p:nvPr/>
        </p:nvSpPr>
        <p:spPr>
          <a:xfrm>
            <a:off x="678713" y="2780291"/>
            <a:ext cx="479283" cy="47928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Gill Sans Light"/>
                <a:cs typeface="Gill Sans Light"/>
              </a:rPr>
              <a:t>C</a:t>
            </a:r>
          </a:p>
        </p:txBody>
      </p:sp>
      <p:sp>
        <p:nvSpPr>
          <p:cNvPr id="7" name="Rectangle 6"/>
          <p:cNvSpPr/>
          <p:nvPr/>
        </p:nvSpPr>
        <p:spPr>
          <a:xfrm>
            <a:off x="557612" y="5169510"/>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8" name="Rectangle 7"/>
          <p:cNvSpPr>
            <a:spLocks noChangeAspect="1"/>
          </p:cNvSpPr>
          <p:nvPr/>
        </p:nvSpPr>
        <p:spPr>
          <a:xfrm>
            <a:off x="687918"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Gill Sans Light"/>
                <a:cs typeface="Gill Sans Light"/>
              </a:rPr>
              <a:t>A</a:t>
            </a:r>
          </a:p>
        </p:txBody>
      </p:sp>
      <p:sp>
        <p:nvSpPr>
          <p:cNvPr id="11" name="Rectangle 10"/>
          <p:cNvSpPr>
            <a:spLocks noChangeAspect="1"/>
          </p:cNvSpPr>
          <p:nvPr/>
        </p:nvSpPr>
        <p:spPr>
          <a:xfrm>
            <a:off x="1312572"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bg2"/>
                </a:solidFill>
                <a:latin typeface="Gill Sans Light"/>
                <a:cs typeface="Gill Sans Light"/>
              </a:rPr>
              <a:t>B</a:t>
            </a:r>
          </a:p>
        </p:txBody>
      </p:sp>
      <p:sp>
        <p:nvSpPr>
          <p:cNvPr id="17" name="Folded Corner 16"/>
          <p:cNvSpPr>
            <a:spLocks noChangeAspect="1"/>
          </p:cNvSpPr>
          <p:nvPr/>
        </p:nvSpPr>
        <p:spPr>
          <a:xfrm>
            <a:off x="687003" y="6111016"/>
            <a:ext cx="481112" cy="47928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latin typeface="Gill Sans Light"/>
                <a:cs typeface="Gill Sans Light"/>
              </a:rPr>
              <a:t>D</a:t>
            </a:r>
          </a:p>
        </p:txBody>
      </p:sp>
      <p:sp>
        <p:nvSpPr>
          <p:cNvPr id="6" name="Rectangle 5"/>
          <p:cNvSpPr/>
          <p:nvPr/>
        </p:nvSpPr>
        <p:spPr>
          <a:xfrm>
            <a:off x="557612" y="3504148"/>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9" name="Rectangle 8"/>
          <p:cNvSpPr>
            <a:spLocks noChangeAspect="1"/>
          </p:cNvSpPr>
          <p:nvPr/>
        </p:nvSpPr>
        <p:spPr>
          <a:xfrm>
            <a:off x="675990" y="3848357"/>
            <a:ext cx="479283" cy="47928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Gill Sans Light"/>
                <a:cs typeface="Gill Sans Light"/>
              </a:rPr>
              <a:t>A</a:t>
            </a:r>
          </a:p>
        </p:txBody>
      </p:sp>
      <p:sp>
        <p:nvSpPr>
          <p:cNvPr id="14" name="Rectangle 13"/>
          <p:cNvSpPr>
            <a:spLocks noChangeAspect="1"/>
          </p:cNvSpPr>
          <p:nvPr/>
        </p:nvSpPr>
        <p:spPr>
          <a:xfrm>
            <a:off x="1291748" y="3848357"/>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2"/>
                </a:solidFill>
                <a:latin typeface="Gill Sans Light"/>
                <a:cs typeface="Gill Sans Light"/>
              </a:rPr>
              <a:t>C</a:t>
            </a:r>
          </a:p>
        </p:txBody>
      </p:sp>
      <p:sp>
        <p:nvSpPr>
          <p:cNvPr id="18" name="Folded Corner 17"/>
          <p:cNvSpPr>
            <a:spLocks noChangeAspect="1"/>
          </p:cNvSpPr>
          <p:nvPr/>
        </p:nvSpPr>
        <p:spPr>
          <a:xfrm>
            <a:off x="674160" y="4445654"/>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solidFill>
                  <a:schemeClr val="bg2"/>
                </a:solidFill>
                <a:latin typeface="Gill Sans Light"/>
                <a:cs typeface="Gill Sans Light"/>
              </a:rPr>
              <a:t>D</a:t>
            </a:r>
          </a:p>
        </p:txBody>
      </p:sp>
      <p:sp>
        <p:nvSpPr>
          <p:cNvPr id="4" name="Rectangle 3"/>
          <p:cNvSpPr/>
          <p:nvPr/>
        </p:nvSpPr>
        <p:spPr>
          <a:xfrm>
            <a:off x="557612" y="173422"/>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13" name="Rectangle 12"/>
          <p:cNvSpPr>
            <a:spLocks noChangeAspect="1"/>
          </p:cNvSpPr>
          <p:nvPr/>
        </p:nvSpPr>
        <p:spPr>
          <a:xfrm>
            <a:off x="690503" y="517631"/>
            <a:ext cx="479283" cy="47928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Gill Sans Light"/>
                <a:cs typeface="Gill Sans Light"/>
              </a:rPr>
              <a:t>B</a:t>
            </a:r>
          </a:p>
        </p:txBody>
      </p:sp>
      <p:sp>
        <p:nvSpPr>
          <p:cNvPr id="16" name="Rectangle 15"/>
          <p:cNvSpPr>
            <a:spLocks noChangeAspect="1"/>
          </p:cNvSpPr>
          <p:nvPr/>
        </p:nvSpPr>
        <p:spPr>
          <a:xfrm>
            <a:off x="1318555" y="517631"/>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2"/>
                </a:solidFill>
                <a:latin typeface="Gill Sans Light"/>
                <a:cs typeface="Gill Sans Light"/>
              </a:rPr>
              <a:t>C</a:t>
            </a:r>
          </a:p>
        </p:txBody>
      </p:sp>
      <p:sp>
        <p:nvSpPr>
          <p:cNvPr id="19" name="Folded Corner 18"/>
          <p:cNvSpPr>
            <a:spLocks noChangeAspect="1"/>
          </p:cNvSpPr>
          <p:nvPr/>
        </p:nvSpPr>
        <p:spPr>
          <a:xfrm>
            <a:off x="690503" y="1114928"/>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solidFill>
                  <a:schemeClr val="bg2"/>
                </a:solidFill>
                <a:latin typeface="Gill Sans Light"/>
                <a:cs typeface="Gill Sans Light"/>
              </a:rPr>
              <a:t>D</a:t>
            </a:r>
          </a:p>
        </p:txBody>
      </p:sp>
      <p:sp>
        <p:nvSpPr>
          <p:cNvPr id="25" name="Right Arrow 24"/>
          <p:cNvSpPr/>
          <p:nvPr/>
        </p:nvSpPr>
        <p:spPr>
          <a:xfrm>
            <a:off x="2053993" y="5542376"/>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8" name="Right Arrow 37"/>
          <p:cNvSpPr/>
          <p:nvPr/>
        </p:nvSpPr>
        <p:spPr>
          <a:xfrm>
            <a:off x="2041699" y="3871780"/>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9" name="Right Arrow 38"/>
          <p:cNvSpPr/>
          <p:nvPr/>
        </p:nvSpPr>
        <p:spPr>
          <a:xfrm>
            <a:off x="2041698" y="2201184"/>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0" name="Right Arrow 39"/>
          <p:cNvSpPr/>
          <p:nvPr/>
        </p:nvSpPr>
        <p:spPr>
          <a:xfrm>
            <a:off x="2053993" y="53058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101" name="Rectangle 100"/>
          <p:cNvSpPr/>
          <p:nvPr/>
        </p:nvSpPr>
        <p:spPr>
          <a:xfrm>
            <a:off x="6349981" y="4237183"/>
            <a:ext cx="5466347" cy="11463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4" name="Right Arrow 103"/>
          <p:cNvSpPr/>
          <p:nvPr/>
        </p:nvSpPr>
        <p:spPr>
          <a:xfrm>
            <a:off x="8615662" y="4317276"/>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grpSp>
        <p:nvGrpSpPr>
          <p:cNvPr id="32" name="Group 31"/>
          <p:cNvGrpSpPr/>
          <p:nvPr/>
        </p:nvGrpSpPr>
        <p:grpSpPr>
          <a:xfrm>
            <a:off x="10002472" y="4626303"/>
            <a:ext cx="1672572" cy="363515"/>
            <a:chOff x="10002472" y="4626303"/>
            <a:chExt cx="1672572" cy="363515"/>
          </a:xfrm>
        </p:grpSpPr>
        <p:sp>
          <p:nvSpPr>
            <p:cNvPr id="107" name="Rounded Rectangle 106"/>
            <p:cNvSpPr/>
            <p:nvPr/>
          </p:nvSpPr>
          <p:spPr>
            <a:xfrm>
              <a:off x="10980796" y="4626303"/>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800" kern="0" dirty="0">
                  <a:solidFill>
                    <a:prstClr val="black"/>
                  </a:solidFill>
                  <a:latin typeface="Times" charset="0"/>
                  <a:ea typeface="Times" charset="0"/>
                  <a:cs typeface="Times" charset="0"/>
                </a:rPr>
                <a:t>2</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108" name="Rounded Rectangle 107"/>
            <p:cNvSpPr/>
            <p:nvPr/>
          </p:nvSpPr>
          <p:spPr>
            <a:xfrm>
              <a:off x="10002472" y="4627502"/>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grpSp>
      <p:sp>
        <p:nvSpPr>
          <p:cNvPr id="50" name="Rounded Rectangle 49"/>
          <p:cNvSpPr/>
          <p:nvPr/>
        </p:nvSpPr>
        <p:spPr>
          <a:xfrm>
            <a:off x="7665800" y="4379835"/>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51" name="Rounded Rectangle 50"/>
          <p:cNvSpPr/>
          <p:nvPr/>
        </p:nvSpPr>
        <p:spPr>
          <a:xfrm>
            <a:off x="6565353" y="4379834"/>
            <a:ext cx="1084180" cy="788361"/>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sp>
        <p:nvSpPr>
          <p:cNvPr id="68" name="Rounded Rectangle 67"/>
          <p:cNvSpPr/>
          <p:nvPr/>
        </p:nvSpPr>
        <p:spPr>
          <a:xfrm>
            <a:off x="7670429" y="4762209"/>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20" name="Rectangle 19"/>
          <p:cNvSpPr/>
          <p:nvPr/>
        </p:nvSpPr>
        <p:spPr>
          <a:xfrm>
            <a:off x="6364870" y="194396"/>
            <a:ext cx="5466347" cy="1084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7" name="Rounded Rectangle 36"/>
          <p:cNvSpPr/>
          <p:nvPr/>
        </p:nvSpPr>
        <p:spPr>
          <a:xfrm>
            <a:off x="7643981" y="564121"/>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42" name="Rounded Rectangle 41"/>
          <p:cNvSpPr/>
          <p:nvPr/>
        </p:nvSpPr>
        <p:spPr>
          <a:xfrm>
            <a:off x="6665657" y="565320"/>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apple</a:t>
            </a:r>
          </a:p>
        </p:txBody>
      </p:sp>
      <p:sp>
        <p:nvSpPr>
          <p:cNvPr id="64" name="Right Arrow 63"/>
          <p:cNvSpPr/>
          <p:nvPr/>
        </p:nvSpPr>
        <p:spPr>
          <a:xfrm>
            <a:off x="8512065" y="284992"/>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grpSp>
        <p:nvGrpSpPr>
          <p:cNvPr id="28" name="Group 27"/>
          <p:cNvGrpSpPr/>
          <p:nvPr/>
        </p:nvGrpSpPr>
        <p:grpSpPr>
          <a:xfrm>
            <a:off x="10009367" y="594246"/>
            <a:ext cx="1672572" cy="363515"/>
            <a:chOff x="10009367" y="594246"/>
            <a:chExt cx="1672572" cy="363515"/>
          </a:xfrm>
        </p:grpSpPr>
        <p:sp>
          <p:nvSpPr>
            <p:cNvPr id="83" name="Rounded Rectangle 82"/>
            <p:cNvSpPr/>
            <p:nvPr/>
          </p:nvSpPr>
          <p:spPr>
            <a:xfrm>
              <a:off x="10987691" y="594246"/>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84" name="Rounded Rectangle 83"/>
            <p:cNvSpPr/>
            <p:nvPr/>
          </p:nvSpPr>
          <p:spPr>
            <a:xfrm>
              <a:off x="10009367" y="595445"/>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apple</a:t>
              </a:r>
            </a:p>
          </p:txBody>
        </p:sp>
      </p:grpSp>
      <p:sp>
        <p:nvSpPr>
          <p:cNvPr id="86" name="Rectangle 85"/>
          <p:cNvSpPr/>
          <p:nvPr/>
        </p:nvSpPr>
        <p:spPr>
          <a:xfrm>
            <a:off x="6364869" y="1405164"/>
            <a:ext cx="5466347" cy="11293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7" name="Rounded Rectangle 46"/>
          <p:cNvSpPr/>
          <p:nvPr/>
        </p:nvSpPr>
        <p:spPr>
          <a:xfrm>
            <a:off x="7637289" y="1580503"/>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2</a:t>
            </a:r>
          </a:p>
        </p:txBody>
      </p:sp>
      <p:sp>
        <p:nvSpPr>
          <p:cNvPr id="48" name="Rounded Rectangle 47"/>
          <p:cNvSpPr/>
          <p:nvPr/>
        </p:nvSpPr>
        <p:spPr>
          <a:xfrm>
            <a:off x="6551601" y="1544407"/>
            <a:ext cx="1084180" cy="838641"/>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Gill Sans Light"/>
                <a:ea typeface=""/>
                <a:cs typeface="Gill Sans Light"/>
              </a:rPr>
              <a:t>the</a:t>
            </a:r>
            <a:endParaRPr kumimoji="0" lang="en-US" sz="2000" b="0" i="0" u="none" strike="noStrike" kern="0" cap="none" spc="0" normalizeH="0" baseline="0" noProof="0" dirty="0">
              <a:ln>
                <a:noFill/>
              </a:ln>
              <a:solidFill>
                <a:prstClr val="white"/>
              </a:solidFill>
              <a:effectLst/>
              <a:uLnTx/>
              <a:uFillTx/>
              <a:latin typeface="Gill Sans Light"/>
              <a:ea typeface=""/>
              <a:cs typeface="Gill Sans Light"/>
            </a:endParaRPr>
          </a:p>
        </p:txBody>
      </p:sp>
      <p:sp>
        <p:nvSpPr>
          <p:cNvPr id="56" name="Rounded Rectangle 55"/>
          <p:cNvSpPr/>
          <p:nvPr/>
        </p:nvSpPr>
        <p:spPr>
          <a:xfrm>
            <a:off x="7635781" y="1977551"/>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89" name="Right Arrow 88"/>
          <p:cNvSpPr/>
          <p:nvPr/>
        </p:nvSpPr>
        <p:spPr>
          <a:xfrm>
            <a:off x="8541705" y="1496959"/>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grpSp>
        <p:nvGrpSpPr>
          <p:cNvPr id="30" name="Group 29"/>
          <p:cNvGrpSpPr/>
          <p:nvPr/>
        </p:nvGrpSpPr>
        <p:grpSpPr>
          <a:xfrm>
            <a:off x="10009366" y="1805014"/>
            <a:ext cx="1672572" cy="363515"/>
            <a:chOff x="10009366" y="1805014"/>
            <a:chExt cx="1672572" cy="363515"/>
          </a:xfrm>
        </p:grpSpPr>
        <p:sp>
          <p:nvSpPr>
            <p:cNvPr id="90" name="Rounded Rectangle 89"/>
            <p:cNvSpPr/>
            <p:nvPr/>
          </p:nvSpPr>
          <p:spPr>
            <a:xfrm>
              <a:off x="10987690" y="1805014"/>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3</a:t>
              </a:r>
            </a:p>
          </p:txBody>
        </p:sp>
        <p:sp>
          <p:nvSpPr>
            <p:cNvPr id="91" name="Rounded Rectangle 90"/>
            <p:cNvSpPr/>
            <p:nvPr/>
          </p:nvSpPr>
          <p:spPr>
            <a:xfrm>
              <a:off x="10009366" y="1806213"/>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the</a:t>
              </a:r>
            </a:p>
          </p:txBody>
        </p:sp>
      </p:grpSp>
      <p:sp>
        <p:nvSpPr>
          <p:cNvPr id="92" name="Rectangle 91"/>
          <p:cNvSpPr/>
          <p:nvPr/>
        </p:nvSpPr>
        <p:spPr>
          <a:xfrm>
            <a:off x="6349981" y="2660795"/>
            <a:ext cx="5466347" cy="14501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3" name="Rounded Rectangle 52"/>
          <p:cNvSpPr/>
          <p:nvPr/>
        </p:nvSpPr>
        <p:spPr>
          <a:xfrm>
            <a:off x="7651041" y="3165980"/>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3</a:t>
            </a:r>
          </a:p>
        </p:txBody>
      </p:sp>
      <p:sp>
        <p:nvSpPr>
          <p:cNvPr id="59" name="Rounded Rectangle 58"/>
          <p:cNvSpPr/>
          <p:nvPr/>
        </p:nvSpPr>
        <p:spPr>
          <a:xfrm>
            <a:off x="7635781" y="3555005"/>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96" name="Right Arrow 95"/>
          <p:cNvSpPr/>
          <p:nvPr/>
        </p:nvSpPr>
        <p:spPr>
          <a:xfrm>
            <a:off x="8615662" y="2920465"/>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44" name="Rounded Rectangle 43"/>
          <p:cNvSpPr/>
          <p:nvPr/>
        </p:nvSpPr>
        <p:spPr>
          <a:xfrm>
            <a:off x="7651041" y="2787148"/>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45" name="Rounded Rectangle 44"/>
          <p:cNvSpPr/>
          <p:nvPr/>
        </p:nvSpPr>
        <p:spPr>
          <a:xfrm>
            <a:off x="6565353" y="2787147"/>
            <a:ext cx="1084180" cy="1142205"/>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grpSp>
        <p:nvGrpSpPr>
          <p:cNvPr id="31" name="Group 30"/>
          <p:cNvGrpSpPr/>
          <p:nvPr/>
        </p:nvGrpSpPr>
        <p:grpSpPr>
          <a:xfrm>
            <a:off x="10002472" y="3229492"/>
            <a:ext cx="1672572" cy="363515"/>
            <a:chOff x="10002472" y="3229492"/>
            <a:chExt cx="1672572" cy="363515"/>
          </a:xfrm>
        </p:grpSpPr>
        <p:sp>
          <p:nvSpPr>
            <p:cNvPr id="99" name="Rounded Rectangle 98"/>
            <p:cNvSpPr/>
            <p:nvPr/>
          </p:nvSpPr>
          <p:spPr>
            <a:xfrm>
              <a:off x="10980796" y="3229492"/>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800" kern="0" dirty="0">
                  <a:solidFill>
                    <a:prstClr val="black"/>
                  </a:solidFill>
                  <a:latin typeface="Times" charset="0"/>
                  <a:ea typeface="Times" charset="0"/>
                  <a:cs typeface="Times" charset="0"/>
                </a:rPr>
                <a:t>5</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100" name="Rounded Rectangle 99"/>
            <p:cNvSpPr/>
            <p:nvPr/>
          </p:nvSpPr>
          <p:spPr>
            <a:xfrm>
              <a:off x="10002472" y="3230691"/>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grpSp>
      <p:sp>
        <p:nvSpPr>
          <p:cNvPr id="110" name="Rectangle 109"/>
          <p:cNvSpPr/>
          <p:nvPr/>
        </p:nvSpPr>
        <p:spPr>
          <a:xfrm>
            <a:off x="6349980" y="5509785"/>
            <a:ext cx="5466347" cy="11463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1" name="Right Arrow 110"/>
          <p:cNvSpPr/>
          <p:nvPr/>
        </p:nvSpPr>
        <p:spPr>
          <a:xfrm>
            <a:off x="8615661" y="5589878"/>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grpSp>
        <p:nvGrpSpPr>
          <p:cNvPr id="33" name="Group 32"/>
          <p:cNvGrpSpPr/>
          <p:nvPr/>
        </p:nvGrpSpPr>
        <p:grpSpPr>
          <a:xfrm>
            <a:off x="10002471" y="5898905"/>
            <a:ext cx="1672572" cy="363515"/>
            <a:chOff x="10002471" y="5898905"/>
            <a:chExt cx="1672572" cy="363515"/>
          </a:xfrm>
        </p:grpSpPr>
        <p:sp>
          <p:nvSpPr>
            <p:cNvPr id="112" name="Rounded Rectangle 111"/>
            <p:cNvSpPr/>
            <p:nvPr/>
          </p:nvSpPr>
          <p:spPr>
            <a:xfrm>
              <a:off x="10980795" y="5898905"/>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800" kern="0" dirty="0">
                  <a:solidFill>
                    <a:prstClr val="black"/>
                  </a:solidFill>
                  <a:latin typeface="Times" charset="0"/>
                  <a:ea typeface="Times" charset="0"/>
                  <a:cs typeface="Times" charset="0"/>
                </a:rPr>
                <a:t>2</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113" name="Rounded Rectangle 112"/>
            <p:cNvSpPr/>
            <p:nvPr/>
          </p:nvSpPr>
          <p:spPr>
            <a:xfrm>
              <a:off x="10002471" y="5900104"/>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grpSp>
      <p:sp>
        <p:nvSpPr>
          <p:cNvPr id="114" name="Rounded Rectangle 113"/>
          <p:cNvSpPr/>
          <p:nvPr/>
        </p:nvSpPr>
        <p:spPr>
          <a:xfrm>
            <a:off x="7643981" y="5662423"/>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116" name="Rounded Rectangle 115"/>
          <p:cNvSpPr/>
          <p:nvPr/>
        </p:nvSpPr>
        <p:spPr>
          <a:xfrm>
            <a:off x="7635781" y="6034811"/>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3" name="Rounded Rectangle 62"/>
          <p:cNvSpPr/>
          <p:nvPr/>
        </p:nvSpPr>
        <p:spPr>
          <a:xfrm>
            <a:off x="6540119" y="5662423"/>
            <a:ext cx="1084180" cy="734704"/>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sp>
        <p:nvSpPr>
          <p:cNvPr id="34" name="TextBox 33"/>
          <p:cNvSpPr txBox="1"/>
          <p:nvPr/>
        </p:nvSpPr>
        <p:spPr>
          <a:xfrm rot="16200000">
            <a:off x="4489009" y="3211760"/>
            <a:ext cx="2951449" cy="584775"/>
          </a:xfrm>
          <a:prstGeom prst="rect">
            <a:avLst/>
          </a:prstGeom>
        </p:spPr>
        <p:txBody>
          <a:bodyPr wrap="none" rtlCol="0">
            <a:spAutoFit/>
          </a:bodyPr>
          <a:lstStyle/>
          <a:p>
            <a:r>
              <a:rPr lang="en-US" sz="3200" b="1" dirty="0"/>
              <a:t>Run in Parallel</a:t>
            </a:r>
          </a:p>
        </p:txBody>
      </p:sp>
    </p:spTree>
    <p:extLst>
      <p:ext uri="{BB962C8B-B14F-4D97-AF65-F5344CB8AC3E}">
        <p14:creationId xmlns:p14="http://schemas.microsoft.com/office/powerpoint/2010/main" val="1971611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785" y="-2084084"/>
            <a:ext cx="3251200" cy="1929320"/>
          </a:xfrm>
        </p:spPr>
        <p:txBody>
          <a:bodyPr>
            <a:normAutofit/>
          </a:bodyPr>
          <a:lstStyle/>
          <a:p>
            <a:pPr algn="r"/>
            <a:r>
              <a:rPr lang="en-US" dirty="0"/>
              <a:t>Executing Map Reduce</a:t>
            </a:r>
          </a:p>
        </p:txBody>
      </p:sp>
      <p:sp>
        <p:nvSpPr>
          <p:cNvPr id="5" name="Rectangle 4"/>
          <p:cNvSpPr/>
          <p:nvPr/>
        </p:nvSpPr>
        <p:spPr>
          <a:xfrm>
            <a:off x="557612" y="1838785"/>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10" name="Rectangle 9"/>
          <p:cNvSpPr>
            <a:spLocks noChangeAspect="1"/>
          </p:cNvSpPr>
          <p:nvPr/>
        </p:nvSpPr>
        <p:spPr>
          <a:xfrm>
            <a:off x="680383"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Gill Sans Light"/>
                <a:cs typeface="Gill Sans Light"/>
              </a:rPr>
              <a:t>A</a:t>
            </a:r>
          </a:p>
        </p:txBody>
      </p:sp>
      <p:sp>
        <p:nvSpPr>
          <p:cNvPr id="12" name="Rectangle 11"/>
          <p:cNvSpPr>
            <a:spLocks noChangeAspect="1"/>
          </p:cNvSpPr>
          <p:nvPr/>
        </p:nvSpPr>
        <p:spPr>
          <a:xfrm>
            <a:off x="1333081"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bg2"/>
                </a:solidFill>
                <a:latin typeface="Gill Sans Light"/>
                <a:cs typeface="Gill Sans Light"/>
              </a:rPr>
              <a:t>B</a:t>
            </a:r>
          </a:p>
        </p:txBody>
      </p:sp>
      <p:sp>
        <p:nvSpPr>
          <p:cNvPr id="15" name="Rectangle 14"/>
          <p:cNvSpPr>
            <a:spLocks noChangeAspect="1"/>
          </p:cNvSpPr>
          <p:nvPr/>
        </p:nvSpPr>
        <p:spPr>
          <a:xfrm>
            <a:off x="678713" y="2780291"/>
            <a:ext cx="479283" cy="47928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Gill Sans Light"/>
                <a:cs typeface="Gill Sans Light"/>
              </a:rPr>
              <a:t>C</a:t>
            </a:r>
          </a:p>
        </p:txBody>
      </p:sp>
      <p:sp>
        <p:nvSpPr>
          <p:cNvPr id="7" name="Rectangle 6"/>
          <p:cNvSpPr/>
          <p:nvPr/>
        </p:nvSpPr>
        <p:spPr>
          <a:xfrm>
            <a:off x="557612" y="5169510"/>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8" name="Rectangle 7"/>
          <p:cNvSpPr>
            <a:spLocks noChangeAspect="1"/>
          </p:cNvSpPr>
          <p:nvPr/>
        </p:nvSpPr>
        <p:spPr>
          <a:xfrm>
            <a:off x="687918"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Gill Sans Light"/>
                <a:cs typeface="Gill Sans Light"/>
              </a:rPr>
              <a:t>A</a:t>
            </a:r>
          </a:p>
        </p:txBody>
      </p:sp>
      <p:sp>
        <p:nvSpPr>
          <p:cNvPr id="11" name="Rectangle 10"/>
          <p:cNvSpPr>
            <a:spLocks noChangeAspect="1"/>
          </p:cNvSpPr>
          <p:nvPr/>
        </p:nvSpPr>
        <p:spPr>
          <a:xfrm>
            <a:off x="1312572"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bg2"/>
                </a:solidFill>
                <a:latin typeface="Gill Sans Light"/>
                <a:cs typeface="Gill Sans Light"/>
              </a:rPr>
              <a:t>B</a:t>
            </a:r>
          </a:p>
        </p:txBody>
      </p:sp>
      <p:sp>
        <p:nvSpPr>
          <p:cNvPr id="17" name="Folded Corner 16"/>
          <p:cNvSpPr>
            <a:spLocks noChangeAspect="1"/>
          </p:cNvSpPr>
          <p:nvPr/>
        </p:nvSpPr>
        <p:spPr>
          <a:xfrm>
            <a:off x="687003" y="6111016"/>
            <a:ext cx="481112" cy="47928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latin typeface="Gill Sans Light"/>
                <a:cs typeface="Gill Sans Light"/>
              </a:rPr>
              <a:t>D</a:t>
            </a:r>
          </a:p>
        </p:txBody>
      </p:sp>
      <p:sp>
        <p:nvSpPr>
          <p:cNvPr id="6" name="Rectangle 5"/>
          <p:cNvSpPr/>
          <p:nvPr/>
        </p:nvSpPr>
        <p:spPr>
          <a:xfrm>
            <a:off x="557612" y="3504148"/>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9" name="Rectangle 8"/>
          <p:cNvSpPr>
            <a:spLocks noChangeAspect="1"/>
          </p:cNvSpPr>
          <p:nvPr/>
        </p:nvSpPr>
        <p:spPr>
          <a:xfrm>
            <a:off x="675990" y="3848357"/>
            <a:ext cx="479283" cy="47928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Gill Sans Light"/>
                <a:cs typeface="Gill Sans Light"/>
              </a:rPr>
              <a:t>A</a:t>
            </a:r>
          </a:p>
        </p:txBody>
      </p:sp>
      <p:sp>
        <p:nvSpPr>
          <p:cNvPr id="14" name="Rectangle 13"/>
          <p:cNvSpPr>
            <a:spLocks noChangeAspect="1"/>
          </p:cNvSpPr>
          <p:nvPr/>
        </p:nvSpPr>
        <p:spPr>
          <a:xfrm>
            <a:off x="1291748" y="3848357"/>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2"/>
                </a:solidFill>
                <a:latin typeface="Gill Sans Light"/>
                <a:cs typeface="Gill Sans Light"/>
              </a:rPr>
              <a:t>C</a:t>
            </a:r>
          </a:p>
        </p:txBody>
      </p:sp>
      <p:sp>
        <p:nvSpPr>
          <p:cNvPr id="18" name="Folded Corner 17"/>
          <p:cNvSpPr>
            <a:spLocks noChangeAspect="1"/>
          </p:cNvSpPr>
          <p:nvPr/>
        </p:nvSpPr>
        <p:spPr>
          <a:xfrm>
            <a:off x="674160" y="4445654"/>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solidFill>
                  <a:schemeClr val="bg2"/>
                </a:solidFill>
                <a:latin typeface="Gill Sans Light"/>
                <a:cs typeface="Gill Sans Light"/>
              </a:rPr>
              <a:t>D</a:t>
            </a:r>
          </a:p>
        </p:txBody>
      </p:sp>
      <p:sp>
        <p:nvSpPr>
          <p:cNvPr id="4" name="Rectangle 3"/>
          <p:cNvSpPr/>
          <p:nvPr/>
        </p:nvSpPr>
        <p:spPr>
          <a:xfrm>
            <a:off x="557612" y="173422"/>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13" name="Rectangle 12"/>
          <p:cNvSpPr>
            <a:spLocks noChangeAspect="1"/>
          </p:cNvSpPr>
          <p:nvPr/>
        </p:nvSpPr>
        <p:spPr>
          <a:xfrm>
            <a:off x="690503" y="517631"/>
            <a:ext cx="479283" cy="47928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Gill Sans Light"/>
                <a:cs typeface="Gill Sans Light"/>
              </a:rPr>
              <a:t>B</a:t>
            </a:r>
          </a:p>
        </p:txBody>
      </p:sp>
      <p:sp>
        <p:nvSpPr>
          <p:cNvPr id="16" name="Rectangle 15"/>
          <p:cNvSpPr>
            <a:spLocks noChangeAspect="1"/>
          </p:cNvSpPr>
          <p:nvPr/>
        </p:nvSpPr>
        <p:spPr>
          <a:xfrm>
            <a:off x="1318555" y="517631"/>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2"/>
                </a:solidFill>
                <a:latin typeface="Gill Sans Light"/>
                <a:cs typeface="Gill Sans Light"/>
              </a:rPr>
              <a:t>C</a:t>
            </a:r>
          </a:p>
        </p:txBody>
      </p:sp>
      <p:sp>
        <p:nvSpPr>
          <p:cNvPr id="19" name="Folded Corner 18"/>
          <p:cNvSpPr>
            <a:spLocks noChangeAspect="1"/>
          </p:cNvSpPr>
          <p:nvPr/>
        </p:nvSpPr>
        <p:spPr>
          <a:xfrm>
            <a:off x="690503" y="1114928"/>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solidFill>
                  <a:schemeClr val="bg2"/>
                </a:solidFill>
                <a:latin typeface="Gill Sans Light"/>
                <a:cs typeface="Gill Sans Light"/>
              </a:rPr>
              <a:t>D</a:t>
            </a:r>
          </a:p>
        </p:txBody>
      </p:sp>
      <p:sp>
        <p:nvSpPr>
          <p:cNvPr id="25" name="Right Arrow 24"/>
          <p:cNvSpPr/>
          <p:nvPr/>
        </p:nvSpPr>
        <p:spPr>
          <a:xfrm>
            <a:off x="2053993" y="5542376"/>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8" name="Right Arrow 37"/>
          <p:cNvSpPr/>
          <p:nvPr/>
        </p:nvSpPr>
        <p:spPr>
          <a:xfrm>
            <a:off x="2041699" y="3871780"/>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9" name="Right Arrow 38"/>
          <p:cNvSpPr/>
          <p:nvPr/>
        </p:nvSpPr>
        <p:spPr>
          <a:xfrm>
            <a:off x="2041698" y="2201184"/>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0" name="Right Arrow 39"/>
          <p:cNvSpPr/>
          <p:nvPr/>
        </p:nvSpPr>
        <p:spPr>
          <a:xfrm>
            <a:off x="2053993" y="53058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101" name="Rectangle 100"/>
          <p:cNvSpPr/>
          <p:nvPr/>
        </p:nvSpPr>
        <p:spPr>
          <a:xfrm>
            <a:off x="3395036" y="4237183"/>
            <a:ext cx="5466347" cy="11463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4" name="Right Arrow 103"/>
          <p:cNvSpPr/>
          <p:nvPr/>
        </p:nvSpPr>
        <p:spPr>
          <a:xfrm>
            <a:off x="5660717" y="4317276"/>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50" name="Rounded Rectangle 49"/>
          <p:cNvSpPr/>
          <p:nvPr/>
        </p:nvSpPr>
        <p:spPr>
          <a:xfrm>
            <a:off x="4710855" y="4379835"/>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51" name="Rounded Rectangle 50"/>
          <p:cNvSpPr/>
          <p:nvPr/>
        </p:nvSpPr>
        <p:spPr>
          <a:xfrm>
            <a:off x="3610408" y="4379834"/>
            <a:ext cx="1084180" cy="788361"/>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sp>
        <p:nvSpPr>
          <p:cNvPr id="68" name="Rounded Rectangle 67"/>
          <p:cNvSpPr/>
          <p:nvPr/>
        </p:nvSpPr>
        <p:spPr>
          <a:xfrm>
            <a:off x="4715484" y="4762209"/>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20" name="Rectangle 19"/>
          <p:cNvSpPr/>
          <p:nvPr/>
        </p:nvSpPr>
        <p:spPr>
          <a:xfrm>
            <a:off x="3409925" y="194396"/>
            <a:ext cx="5466347" cy="1084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7" name="Rounded Rectangle 36"/>
          <p:cNvSpPr/>
          <p:nvPr/>
        </p:nvSpPr>
        <p:spPr>
          <a:xfrm>
            <a:off x="4689036" y="564121"/>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42" name="Rounded Rectangle 41"/>
          <p:cNvSpPr/>
          <p:nvPr/>
        </p:nvSpPr>
        <p:spPr>
          <a:xfrm>
            <a:off x="3710712" y="565320"/>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apple</a:t>
            </a:r>
          </a:p>
        </p:txBody>
      </p:sp>
      <p:sp>
        <p:nvSpPr>
          <p:cNvPr id="64" name="Right Arrow 63"/>
          <p:cNvSpPr/>
          <p:nvPr/>
        </p:nvSpPr>
        <p:spPr>
          <a:xfrm>
            <a:off x="5557120" y="284992"/>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86" name="Rectangle 85"/>
          <p:cNvSpPr/>
          <p:nvPr/>
        </p:nvSpPr>
        <p:spPr>
          <a:xfrm>
            <a:off x="3409924" y="1405164"/>
            <a:ext cx="5466347" cy="11293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7" name="Rounded Rectangle 46"/>
          <p:cNvSpPr/>
          <p:nvPr/>
        </p:nvSpPr>
        <p:spPr>
          <a:xfrm>
            <a:off x="4682344" y="1580503"/>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2</a:t>
            </a:r>
          </a:p>
        </p:txBody>
      </p:sp>
      <p:sp>
        <p:nvSpPr>
          <p:cNvPr id="48" name="Rounded Rectangle 47"/>
          <p:cNvSpPr/>
          <p:nvPr/>
        </p:nvSpPr>
        <p:spPr>
          <a:xfrm>
            <a:off x="3596656" y="1544407"/>
            <a:ext cx="1084180" cy="838641"/>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Gill Sans Light"/>
                <a:ea typeface=""/>
                <a:cs typeface="Gill Sans Light"/>
              </a:rPr>
              <a:t>the</a:t>
            </a:r>
            <a:endParaRPr kumimoji="0" lang="en-US" sz="2000" b="0" i="0" u="none" strike="noStrike" kern="0" cap="none" spc="0" normalizeH="0" baseline="0" noProof="0" dirty="0">
              <a:ln>
                <a:noFill/>
              </a:ln>
              <a:solidFill>
                <a:prstClr val="white"/>
              </a:solidFill>
              <a:effectLst/>
              <a:uLnTx/>
              <a:uFillTx/>
              <a:latin typeface="Gill Sans Light"/>
              <a:ea typeface=""/>
              <a:cs typeface="Gill Sans Light"/>
            </a:endParaRPr>
          </a:p>
        </p:txBody>
      </p:sp>
      <p:sp>
        <p:nvSpPr>
          <p:cNvPr id="56" name="Rounded Rectangle 55"/>
          <p:cNvSpPr/>
          <p:nvPr/>
        </p:nvSpPr>
        <p:spPr>
          <a:xfrm>
            <a:off x="4680836" y="1977551"/>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89" name="Right Arrow 88"/>
          <p:cNvSpPr/>
          <p:nvPr/>
        </p:nvSpPr>
        <p:spPr>
          <a:xfrm>
            <a:off x="5586760" y="1496959"/>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92" name="Rectangle 91"/>
          <p:cNvSpPr/>
          <p:nvPr/>
        </p:nvSpPr>
        <p:spPr>
          <a:xfrm>
            <a:off x="3395036" y="2660795"/>
            <a:ext cx="5466347" cy="14501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3" name="Rounded Rectangle 52"/>
          <p:cNvSpPr/>
          <p:nvPr/>
        </p:nvSpPr>
        <p:spPr>
          <a:xfrm>
            <a:off x="4696096" y="3165980"/>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3</a:t>
            </a:r>
          </a:p>
        </p:txBody>
      </p:sp>
      <p:sp>
        <p:nvSpPr>
          <p:cNvPr id="59" name="Rounded Rectangle 58"/>
          <p:cNvSpPr/>
          <p:nvPr/>
        </p:nvSpPr>
        <p:spPr>
          <a:xfrm>
            <a:off x="4680836" y="3555005"/>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96" name="Right Arrow 95"/>
          <p:cNvSpPr/>
          <p:nvPr/>
        </p:nvSpPr>
        <p:spPr>
          <a:xfrm>
            <a:off x="5660717" y="2920465"/>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44" name="Rounded Rectangle 43"/>
          <p:cNvSpPr/>
          <p:nvPr/>
        </p:nvSpPr>
        <p:spPr>
          <a:xfrm>
            <a:off x="4696096" y="2787148"/>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45" name="Rounded Rectangle 44"/>
          <p:cNvSpPr/>
          <p:nvPr/>
        </p:nvSpPr>
        <p:spPr>
          <a:xfrm>
            <a:off x="3610408" y="2787147"/>
            <a:ext cx="1084180" cy="1142205"/>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sp>
        <p:nvSpPr>
          <p:cNvPr id="110" name="Rectangle 109"/>
          <p:cNvSpPr/>
          <p:nvPr/>
        </p:nvSpPr>
        <p:spPr>
          <a:xfrm>
            <a:off x="3395035" y="5509785"/>
            <a:ext cx="5466347" cy="11463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1" name="Right Arrow 110"/>
          <p:cNvSpPr/>
          <p:nvPr/>
        </p:nvSpPr>
        <p:spPr>
          <a:xfrm>
            <a:off x="5660716" y="5589878"/>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114" name="Rounded Rectangle 113"/>
          <p:cNvSpPr/>
          <p:nvPr/>
        </p:nvSpPr>
        <p:spPr>
          <a:xfrm>
            <a:off x="4689036" y="5662423"/>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116" name="Rounded Rectangle 115"/>
          <p:cNvSpPr/>
          <p:nvPr/>
        </p:nvSpPr>
        <p:spPr>
          <a:xfrm>
            <a:off x="4680836" y="6034811"/>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3" name="Rounded Rectangle 62"/>
          <p:cNvSpPr/>
          <p:nvPr/>
        </p:nvSpPr>
        <p:spPr>
          <a:xfrm>
            <a:off x="3585174" y="5662423"/>
            <a:ext cx="1084180" cy="734704"/>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grpSp>
        <p:nvGrpSpPr>
          <p:cNvPr id="32" name="Group 31"/>
          <p:cNvGrpSpPr/>
          <p:nvPr/>
        </p:nvGrpSpPr>
        <p:grpSpPr>
          <a:xfrm>
            <a:off x="9793959" y="3673222"/>
            <a:ext cx="1672572" cy="363515"/>
            <a:chOff x="10002472" y="4626303"/>
            <a:chExt cx="1672572" cy="363515"/>
          </a:xfrm>
        </p:grpSpPr>
        <p:sp>
          <p:nvSpPr>
            <p:cNvPr id="107" name="Rounded Rectangle 106"/>
            <p:cNvSpPr/>
            <p:nvPr/>
          </p:nvSpPr>
          <p:spPr>
            <a:xfrm>
              <a:off x="10980796" y="4626303"/>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800" kern="0" dirty="0">
                  <a:solidFill>
                    <a:prstClr val="black"/>
                  </a:solidFill>
                  <a:latin typeface="Times" charset="0"/>
                  <a:ea typeface="Times" charset="0"/>
                  <a:cs typeface="Times" charset="0"/>
                </a:rPr>
                <a:t>2</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108" name="Rounded Rectangle 107"/>
            <p:cNvSpPr/>
            <p:nvPr/>
          </p:nvSpPr>
          <p:spPr>
            <a:xfrm>
              <a:off x="10002472" y="4627502"/>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grpSp>
      <p:grpSp>
        <p:nvGrpSpPr>
          <p:cNvPr id="28" name="Group 27"/>
          <p:cNvGrpSpPr/>
          <p:nvPr/>
        </p:nvGrpSpPr>
        <p:grpSpPr>
          <a:xfrm>
            <a:off x="9793959" y="2349203"/>
            <a:ext cx="1672572" cy="363515"/>
            <a:chOff x="10009367" y="594246"/>
            <a:chExt cx="1672572" cy="363515"/>
          </a:xfrm>
        </p:grpSpPr>
        <p:sp>
          <p:nvSpPr>
            <p:cNvPr id="83" name="Rounded Rectangle 82"/>
            <p:cNvSpPr/>
            <p:nvPr/>
          </p:nvSpPr>
          <p:spPr>
            <a:xfrm>
              <a:off x="10987691" y="594246"/>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84" name="Rounded Rectangle 83"/>
            <p:cNvSpPr/>
            <p:nvPr/>
          </p:nvSpPr>
          <p:spPr>
            <a:xfrm>
              <a:off x="10009367" y="595445"/>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apple</a:t>
              </a:r>
            </a:p>
          </p:txBody>
        </p:sp>
      </p:grpSp>
      <p:grpSp>
        <p:nvGrpSpPr>
          <p:cNvPr id="30" name="Group 29"/>
          <p:cNvGrpSpPr/>
          <p:nvPr/>
        </p:nvGrpSpPr>
        <p:grpSpPr>
          <a:xfrm>
            <a:off x="9793959" y="2793137"/>
            <a:ext cx="1672572" cy="363515"/>
            <a:chOff x="10009366" y="1805014"/>
            <a:chExt cx="1672572" cy="363515"/>
          </a:xfrm>
        </p:grpSpPr>
        <p:sp>
          <p:nvSpPr>
            <p:cNvPr id="90" name="Rounded Rectangle 89"/>
            <p:cNvSpPr/>
            <p:nvPr/>
          </p:nvSpPr>
          <p:spPr>
            <a:xfrm>
              <a:off x="10987690" y="1805014"/>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3</a:t>
              </a:r>
            </a:p>
          </p:txBody>
        </p:sp>
        <p:sp>
          <p:nvSpPr>
            <p:cNvPr id="91" name="Rounded Rectangle 90"/>
            <p:cNvSpPr/>
            <p:nvPr/>
          </p:nvSpPr>
          <p:spPr>
            <a:xfrm>
              <a:off x="10009366" y="1806213"/>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the</a:t>
              </a:r>
            </a:p>
          </p:txBody>
        </p:sp>
      </p:grpSp>
      <p:grpSp>
        <p:nvGrpSpPr>
          <p:cNvPr id="31" name="Group 30"/>
          <p:cNvGrpSpPr/>
          <p:nvPr/>
        </p:nvGrpSpPr>
        <p:grpSpPr>
          <a:xfrm>
            <a:off x="9793959" y="3228472"/>
            <a:ext cx="1672572" cy="363515"/>
            <a:chOff x="10002472" y="3229492"/>
            <a:chExt cx="1672572" cy="363515"/>
          </a:xfrm>
        </p:grpSpPr>
        <p:sp>
          <p:nvSpPr>
            <p:cNvPr id="99" name="Rounded Rectangle 98"/>
            <p:cNvSpPr/>
            <p:nvPr/>
          </p:nvSpPr>
          <p:spPr>
            <a:xfrm>
              <a:off x="10980796" y="3229492"/>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800" kern="0" dirty="0">
                  <a:solidFill>
                    <a:prstClr val="black"/>
                  </a:solidFill>
                  <a:latin typeface="Times" charset="0"/>
                  <a:ea typeface="Times" charset="0"/>
                  <a:cs typeface="Times" charset="0"/>
                </a:rPr>
                <a:t>5</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100" name="Rounded Rectangle 99"/>
            <p:cNvSpPr/>
            <p:nvPr/>
          </p:nvSpPr>
          <p:spPr>
            <a:xfrm>
              <a:off x="10002472" y="3230691"/>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grpSp>
      <p:grpSp>
        <p:nvGrpSpPr>
          <p:cNvPr id="33" name="Group 32"/>
          <p:cNvGrpSpPr/>
          <p:nvPr/>
        </p:nvGrpSpPr>
        <p:grpSpPr>
          <a:xfrm>
            <a:off x="9793959" y="4094622"/>
            <a:ext cx="1672572" cy="363515"/>
            <a:chOff x="10002471" y="5898905"/>
            <a:chExt cx="1672572" cy="363515"/>
          </a:xfrm>
        </p:grpSpPr>
        <p:sp>
          <p:nvSpPr>
            <p:cNvPr id="112" name="Rounded Rectangle 111"/>
            <p:cNvSpPr/>
            <p:nvPr/>
          </p:nvSpPr>
          <p:spPr>
            <a:xfrm>
              <a:off x="10980795" y="5898905"/>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800" kern="0" dirty="0">
                  <a:solidFill>
                    <a:prstClr val="black"/>
                  </a:solidFill>
                  <a:latin typeface="Times" charset="0"/>
                  <a:ea typeface="Times" charset="0"/>
                  <a:cs typeface="Times" charset="0"/>
                </a:rPr>
                <a:t>2</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113" name="Rounded Rectangle 112"/>
            <p:cNvSpPr/>
            <p:nvPr/>
          </p:nvSpPr>
          <p:spPr>
            <a:xfrm>
              <a:off x="10002471" y="5900104"/>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grpSp>
      <p:sp>
        <p:nvSpPr>
          <p:cNvPr id="3" name="TextBox 2"/>
          <p:cNvSpPr txBox="1"/>
          <p:nvPr/>
        </p:nvSpPr>
        <p:spPr>
          <a:xfrm>
            <a:off x="9840931" y="1956832"/>
            <a:ext cx="1401346" cy="369332"/>
          </a:xfrm>
          <a:prstGeom prst="rect">
            <a:avLst/>
          </a:prstGeom>
        </p:spPr>
        <p:txBody>
          <a:bodyPr wrap="none" rtlCol="0">
            <a:spAutoFit/>
          </a:bodyPr>
          <a:lstStyle/>
          <a:p>
            <a:r>
              <a:rPr lang="en-US"/>
              <a:t>Output File</a:t>
            </a:r>
          </a:p>
        </p:txBody>
      </p:sp>
    </p:spTree>
    <p:extLst>
      <p:ext uri="{BB962C8B-B14F-4D97-AF65-F5344CB8AC3E}">
        <p14:creationId xmlns:p14="http://schemas.microsoft.com/office/powerpoint/2010/main" val="281350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785" y="-2084084"/>
            <a:ext cx="3251200" cy="1929320"/>
          </a:xfrm>
        </p:spPr>
        <p:txBody>
          <a:bodyPr>
            <a:normAutofit/>
          </a:bodyPr>
          <a:lstStyle/>
          <a:p>
            <a:pPr algn="r"/>
            <a:r>
              <a:rPr lang="en-US" dirty="0"/>
              <a:t>Executing Map Reduce</a:t>
            </a:r>
          </a:p>
        </p:txBody>
      </p:sp>
      <p:sp>
        <p:nvSpPr>
          <p:cNvPr id="5" name="Rectangle 4"/>
          <p:cNvSpPr/>
          <p:nvPr/>
        </p:nvSpPr>
        <p:spPr>
          <a:xfrm>
            <a:off x="557612" y="1838785"/>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2</a:t>
            </a:r>
          </a:p>
        </p:txBody>
      </p:sp>
      <p:sp>
        <p:nvSpPr>
          <p:cNvPr id="10" name="Rectangle 9"/>
          <p:cNvSpPr>
            <a:spLocks noChangeAspect="1"/>
          </p:cNvSpPr>
          <p:nvPr/>
        </p:nvSpPr>
        <p:spPr>
          <a:xfrm>
            <a:off x="680383"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Gill Sans Light"/>
                <a:cs typeface="Gill Sans Light"/>
              </a:rPr>
              <a:t>A</a:t>
            </a:r>
          </a:p>
        </p:txBody>
      </p:sp>
      <p:sp>
        <p:nvSpPr>
          <p:cNvPr id="12" name="Rectangle 11"/>
          <p:cNvSpPr>
            <a:spLocks noChangeAspect="1"/>
          </p:cNvSpPr>
          <p:nvPr/>
        </p:nvSpPr>
        <p:spPr>
          <a:xfrm>
            <a:off x="1333081"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bg2"/>
                </a:solidFill>
                <a:latin typeface="Gill Sans Light"/>
                <a:cs typeface="Gill Sans Light"/>
              </a:rPr>
              <a:t>B</a:t>
            </a:r>
          </a:p>
        </p:txBody>
      </p:sp>
      <p:sp>
        <p:nvSpPr>
          <p:cNvPr id="15" name="Rectangle 14"/>
          <p:cNvSpPr>
            <a:spLocks noChangeAspect="1"/>
          </p:cNvSpPr>
          <p:nvPr/>
        </p:nvSpPr>
        <p:spPr>
          <a:xfrm>
            <a:off x="678713" y="2780291"/>
            <a:ext cx="479283" cy="47928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Gill Sans Light"/>
                <a:cs typeface="Gill Sans Light"/>
              </a:rPr>
              <a:t>C</a:t>
            </a:r>
          </a:p>
        </p:txBody>
      </p:sp>
      <p:sp>
        <p:nvSpPr>
          <p:cNvPr id="7" name="Rectangle 6"/>
          <p:cNvSpPr/>
          <p:nvPr/>
        </p:nvSpPr>
        <p:spPr>
          <a:xfrm>
            <a:off x="557612" y="5169510"/>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4</a:t>
            </a:r>
          </a:p>
        </p:txBody>
      </p:sp>
      <p:sp>
        <p:nvSpPr>
          <p:cNvPr id="8" name="Rectangle 7"/>
          <p:cNvSpPr>
            <a:spLocks noChangeAspect="1"/>
          </p:cNvSpPr>
          <p:nvPr/>
        </p:nvSpPr>
        <p:spPr>
          <a:xfrm>
            <a:off x="687918"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Gill Sans Light"/>
                <a:cs typeface="Gill Sans Light"/>
              </a:rPr>
              <a:t>A</a:t>
            </a:r>
          </a:p>
        </p:txBody>
      </p:sp>
      <p:sp>
        <p:nvSpPr>
          <p:cNvPr id="11" name="Rectangle 10"/>
          <p:cNvSpPr>
            <a:spLocks noChangeAspect="1"/>
          </p:cNvSpPr>
          <p:nvPr/>
        </p:nvSpPr>
        <p:spPr>
          <a:xfrm>
            <a:off x="1312572"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bg2"/>
                </a:solidFill>
                <a:latin typeface="Gill Sans Light"/>
                <a:cs typeface="Gill Sans Light"/>
              </a:rPr>
              <a:t>B</a:t>
            </a:r>
          </a:p>
        </p:txBody>
      </p:sp>
      <p:sp>
        <p:nvSpPr>
          <p:cNvPr id="17" name="Folded Corner 16"/>
          <p:cNvSpPr>
            <a:spLocks noChangeAspect="1"/>
          </p:cNvSpPr>
          <p:nvPr/>
        </p:nvSpPr>
        <p:spPr>
          <a:xfrm>
            <a:off x="687003" y="6111016"/>
            <a:ext cx="481112" cy="47928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latin typeface="Gill Sans Light"/>
                <a:cs typeface="Gill Sans Light"/>
              </a:rPr>
              <a:t>D</a:t>
            </a:r>
          </a:p>
        </p:txBody>
      </p:sp>
      <p:sp>
        <p:nvSpPr>
          <p:cNvPr id="6" name="Rectangle 5"/>
          <p:cNvSpPr/>
          <p:nvPr/>
        </p:nvSpPr>
        <p:spPr>
          <a:xfrm>
            <a:off x="557612" y="3504148"/>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 3</a:t>
            </a:r>
          </a:p>
        </p:txBody>
      </p:sp>
      <p:sp>
        <p:nvSpPr>
          <p:cNvPr id="9" name="Rectangle 8"/>
          <p:cNvSpPr>
            <a:spLocks noChangeAspect="1"/>
          </p:cNvSpPr>
          <p:nvPr/>
        </p:nvSpPr>
        <p:spPr>
          <a:xfrm>
            <a:off x="675990" y="3848357"/>
            <a:ext cx="479283" cy="47928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Gill Sans Light"/>
                <a:cs typeface="Gill Sans Light"/>
              </a:rPr>
              <a:t>A</a:t>
            </a:r>
          </a:p>
        </p:txBody>
      </p:sp>
      <p:sp>
        <p:nvSpPr>
          <p:cNvPr id="14" name="Rectangle 13"/>
          <p:cNvSpPr>
            <a:spLocks noChangeAspect="1"/>
          </p:cNvSpPr>
          <p:nvPr/>
        </p:nvSpPr>
        <p:spPr>
          <a:xfrm>
            <a:off x="1291748" y="3848357"/>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2"/>
                </a:solidFill>
                <a:latin typeface="Gill Sans Light"/>
                <a:cs typeface="Gill Sans Light"/>
              </a:rPr>
              <a:t>C</a:t>
            </a:r>
          </a:p>
        </p:txBody>
      </p:sp>
      <p:sp>
        <p:nvSpPr>
          <p:cNvPr id="18" name="Folded Corner 17"/>
          <p:cNvSpPr>
            <a:spLocks noChangeAspect="1"/>
          </p:cNvSpPr>
          <p:nvPr/>
        </p:nvSpPr>
        <p:spPr>
          <a:xfrm>
            <a:off x="674160" y="4445654"/>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solidFill>
                  <a:schemeClr val="bg2"/>
                </a:solidFill>
                <a:latin typeface="Gill Sans Light"/>
                <a:cs typeface="Gill Sans Light"/>
              </a:rPr>
              <a:t>D</a:t>
            </a:r>
          </a:p>
        </p:txBody>
      </p:sp>
      <p:sp>
        <p:nvSpPr>
          <p:cNvPr id="4" name="Rectangle 3"/>
          <p:cNvSpPr/>
          <p:nvPr/>
        </p:nvSpPr>
        <p:spPr>
          <a:xfrm>
            <a:off x="557612" y="173422"/>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a:latin typeface="Gill Sans Light"/>
                <a:cs typeface="Gill Sans Light"/>
              </a:rPr>
              <a:t>Machine1</a:t>
            </a:r>
          </a:p>
        </p:txBody>
      </p:sp>
      <p:sp>
        <p:nvSpPr>
          <p:cNvPr id="13" name="Rectangle 12"/>
          <p:cNvSpPr>
            <a:spLocks noChangeAspect="1"/>
          </p:cNvSpPr>
          <p:nvPr/>
        </p:nvSpPr>
        <p:spPr>
          <a:xfrm>
            <a:off x="690503" y="517631"/>
            <a:ext cx="479283" cy="47928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Gill Sans Light"/>
                <a:cs typeface="Gill Sans Light"/>
              </a:rPr>
              <a:t>B</a:t>
            </a:r>
          </a:p>
        </p:txBody>
      </p:sp>
      <p:sp>
        <p:nvSpPr>
          <p:cNvPr id="16" name="Rectangle 15"/>
          <p:cNvSpPr>
            <a:spLocks noChangeAspect="1"/>
          </p:cNvSpPr>
          <p:nvPr/>
        </p:nvSpPr>
        <p:spPr>
          <a:xfrm>
            <a:off x="1318555" y="517631"/>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2"/>
                </a:solidFill>
                <a:latin typeface="Gill Sans Light"/>
                <a:cs typeface="Gill Sans Light"/>
              </a:rPr>
              <a:t>C</a:t>
            </a:r>
          </a:p>
        </p:txBody>
      </p:sp>
      <p:sp>
        <p:nvSpPr>
          <p:cNvPr id="19" name="Folded Corner 18"/>
          <p:cNvSpPr>
            <a:spLocks noChangeAspect="1"/>
          </p:cNvSpPr>
          <p:nvPr/>
        </p:nvSpPr>
        <p:spPr>
          <a:xfrm>
            <a:off x="690503" y="1114928"/>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algn="ctr"/>
            <a:r>
              <a:rPr lang="en-US" sz="2800" dirty="0">
                <a:solidFill>
                  <a:schemeClr val="bg2"/>
                </a:solidFill>
                <a:latin typeface="Gill Sans Light"/>
                <a:cs typeface="Gill Sans Light"/>
              </a:rPr>
              <a:t>D</a:t>
            </a:r>
          </a:p>
        </p:txBody>
      </p:sp>
      <p:sp>
        <p:nvSpPr>
          <p:cNvPr id="25" name="Right Arrow 24"/>
          <p:cNvSpPr/>
          <p:nvPr/>
        </p:nvSpPr>
        <p:spPr>
          <a:xfrm>
            <a:off x="2053993" y="5542376"/>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8" name="Right Arrow 37"/>
          <p:cNvSpPr/>
          <p:nvPr/>
        </p:nvSpPr>
        <p:spPr>
          <a:xfrm>
            <a:off x="2041699" y="3871780"/>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9" name="Right Arrow 38"/>
          <p:cNvSpPr/>
          <p:nvPr/>
        </p:nvSpPr>
        <p:spPr>
          <a:xfrm>
            <a:off x="2041698" y="2201184"/>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0" name="Right Arrow 39"/>
          <p:cNvSpPr/>
          <p:nvPr/>
        </p:nvSpPr>
        <p:spPr>
          <a:xfrm>
            <a:off x="2053993" y="53058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101" name="Rectangle 100"/>
          <p:cNvSpPr/>
          <p:nvPr/>
        </p:nvSpPr>
        <p:spPr>
          <a:xfrm>
            <a:off x="3395036" y="4237183"/>
            <a:ext cx="5466347" cy="11463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4" name="Right Arrow 103"/>
          <p:cNvSpPr/>
          <p:nvPr/>
        </p:nvSpPr>
        <p:spPr>
          <a:xfrm>
            <a:off x="5660717" y="4317276"/>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50" name="Rounded Rectangle 49"/>
          <p:cNvSpPr/>
          <p:nvPr/>
        </p:nvSpPr>
        <p:spPr>
          <a:xfrm>
            <a:off x="4710855" y="4379835"/>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51" name="Rounded Rectangle 50"/>
          <p:cNvSpPr/>
          <p:nvPr/>
        </p:nvSpPr>
        <p:spPr>
          <a:xfrm>
            <a:off x="3610408" y="4379834"/>
            <a:ext cx="1084180" cy="788361"/>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sp>
        <p:nvSpPr>
          <p:cNvPr id="68" name="Rounded Rectangle 67"/>
          <p:cNvSpPr/>
          <p:nvPr/>
        </p:nvSpPr>
        <p:spPr>
          <a:xfrm>
            <a:off x="4715484" y="4762209"/>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20" name="Rectangle 19"/>
          <p:cNvSpPr/>
          <p:nvPr/>
        </p:nvSpPr>
        <p:spPr>
          <a:xfrm>
            <a:off x="3409925" y="194396"/>
            <a:ext cx="5466347" cy="1084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7" name="Rounded Rectangle 36"/>
          <p:cNvSpPr/>
          <p:nvPr/>
        </p:nvSpPr>
        <p:spPr>
          <a:xfrm>
            <a:off x="4689036" y="564121"/>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42" name="Rounded Rectangle 41"/>
          <p:cNvSpPr/>
          <p:nvPr/>
        </p:nvSpPr>
        <p:spPr>
          <a:xfrm>
            <a:off x="3710712" y="565320"/>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apple</a:t>
            </a:r>
          </a:p>
        </p:txBody>
      </p:sp>
      <p:sp>
        <p:nvSpPr>
          <p:cNvPr id="64" name="Right Arrow 63"/>
          <p:cNvSpPr/>
          <p:nvPr/>
        </p:nvSpPr>
        <p:spPr>
          <a:xfrm>
            <a:off x="5557120" y="284992"/>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86" name="Rectangle 85"/>
          <p:cNvSpPr/>
          <p:nvPr/>
        </p:nvSpPr>
        <p:spPr>
          <a:xfrm>
            <a:off x="3409924" y="1405164"/>
            <a:ext cx="5466347" cy="11293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7" name="Rounded Rectangle 46"/>
          <p:cNvSpPr/>
          <p:nvPr/>
        </p:nvSpPr>
        <p:spPr>
          <a:xfrm>
            <a:off x="4682344" y="1580503"/>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2</a:t>
            </a:r>
          </a:p>
        </p:txBody>
      </p:sp>
      <p:sp>
        <p:nvSpPr>
          <p:cNvPr id="48" name="Rounded Rectangle 47"/>
          <p:cNvSpPr/>
          <p:nvPr/>
        </p:nvSpPr>
        <p:spPr>
          <a:xfrm>
            <a:off x="3596656" y="1544407"/>
            <a:ext cx="1084180" cy="838641"/>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Gill Sans Light"/>
                <a:ea typeface=""/>
                <a:cs typeface="Gill Sans Light"/>
              </a:rPr>
              <a:t>the</a:t>
            </a:r>
            <a:endParaRPr kumimoji="0" lang="en-US" sz="2000" b="0" i="0" u="none" strike="noStrike" kern="0" cap="none" spc="0" normalizeH="0" baseline="0" noProof="0" dirty="0">
              <a:ln>
                <a:noFill/>
              </a:ln>
              <a:solidFill>
                <a:prstClr val="white"/>
              </a:solidFill>
              <a:effectLst/>
              <a:uLnTx/>
              <a:uFillTx/>
              <a:latin typeface="Gill Sans Light"/>
              <a:ea typeface=""/>
              <a:cs typeface="Gill Sans Light"/>
            </a:endParaRPr>
          </a:p>
        </p:txBody>
      </p:sp>
      <p:sp>
        <p:nvSpPr>
          <p:cNvPr id="56" name="Rounded Rectangle 55"/>
          <p:cNvSpPr/>
          <p:nvPr/>
        </p:nvSpPr>
        <p:spPr>
          <a:xfrm>
            <a:off x="4680836" y="1977551"/>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89" name="Right Arrow 88"/>
          <p:cNvSpPr/>
          <p:nvPr/>
        </p:nvSpPr>
        <p:spPr>
          <a:xfrm>
            <a:off x="5586760" y="1496959"/>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92" name="Rectangle 91"/>
          <p:cNvSpPr/>
          <p:nvPr/>
        </p:nvSpPr>
        <p:spPr>
          <a:xfrm>
            <a:off x="3395036" y="2660795"/>
            <a:ext cx="5466347" cy="14501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3" name="Rounded Rectangle 52"/>
          <p:cNvSpPr/>
          <p:nvPr/>
        </p:nvSpPr>
        <p:spPr>
          <a:xfrm>
            <a:off x="4696096" y="3165980"/>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3</a:t>
            </a:r>
          </a:p>
        </p:txBody>
      </p:sp>
      <p:sp>
        <p:nvSpPr>
          <p:cNvPr id="59" name="Rounded Rectangle 58"/>
          <p:cNvSpPr/>
          <p:nvPr/>
        </p:nvSpPr>
        <p:spPr>
          <a:xfrm>
            <a:off x="4680836" y="3555005"/>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96" name="Right Arrow 95"/>
          <p:cNvSpPr/>
          <p:nvPr/>
        </p:nvSpPr>
        <p:spPr>
          <a:xfrm>
            <a:off x="5660717" y="2920465"/>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44" name="Rounded Rectangle 43"/>
          <p:cNvSpPr/>
          <p:nvPr/>
        </p:nvSpPr>
        <p:spPr>
          <a:xfrm>
            <a:off x="4696096" y="2787148"/>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45" name="Rounded Rectangle 44"/>
          <p:cNvSpPr/>
          <p:nvPr/>
        </p:nvSpPr>
        <p:spPr>
          <a:xfrm>
            <a:off x="3610408" y="2787147"/>
            <a:ext cx="1084180" cy="1142205"/>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sp>
        <p:nvSpPr>
          <p:cNvPr id="110" name="Rectangle 109"/>
          <p:cNvSpPr/>
          <p:nvPr/>
        </p:nvSpPr>
        <p:spPr>
          <a:xfrm>
            <a:off x="3395035" y="5509785"/>
            <a:ext cx="5466347" cy="11463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1" name="Right Arrow 110"/>
          <p:cNvSpPr/>
          <p:nvPr/>
        </p:nvSpPr>
        <p:spPr>
          <a:xfrm>
            <a:off x="5660716" y="5589878"/>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114" name="Rounded Rectangle 113"/>
          <p:cNvSpPr/>
          <p:nvPr/>
        </p:nvSpPr>
        <p:spPr>
          <a:xfrm>
            <a:off x="4689036" y="5662423"/>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116" name="Rounded Rectangle 115"/>
          <p:cNvSpPr/>
          <p:nvPr/>
        </p:nvSpPr>
        <p:spPr>
          <a:xfrm>
            <a:off x="4680836" y="6034811"/>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3" name="Rounded Rectangle 62"/>
          <p:cNvSpPr/>
          <p:nvPr/>
        </p:nvSpPr>
        <p:spPr>
          <a:xfrm>
            <a:off x="3585174" y="5662423"/>
            <a:ext cx="1084180" cy="734704"/>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grpSp>
        <p:nvGrpSpPr>
          <p:cNvPr id="32" name="Group 31"/>
          <p:cNvGrpSpPr/>
          <p:nvPr/>
        </p:nvGrpSpPr>
        <p:grpSpPr>
          <a:xfrm>
            <a:off x="9793959" y="2068698"/>
            <a:ext cx="1672572" cy="363515"/>
            <a:chOff x="10002472" y="4626303"/>
            <a:chExt cx="1672572" cy="363515"/>
          </a:xfrm>
        </p:grpSpPr>
        <p:sp>
          <p:nvSpPr>
            <p:cNvPr id="107" name="Rounded Rectangle 106"/>
            <p:cNvSpPr/>
            <p:nvPr/>
          </p:nvSpPr>
          <p:spPr>
            <a:xfrm>
              <a:off x="10980796" y="4626303"/>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800" kern="0" dirty="0">
                  <a:solidFill>
                    <a:prstClr val="black"/>
                  </a:solidFill>
                  <a:latin typeface="Times" charset="0"/>
                  <a:ea typeface="Times" charset="0"/>
                  <a:cs typeface="Times" charset="0"/>
                </a:rPr>
                <a:t>2</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108" name="Rounded Rectangle 107"/>
            <p:cNvSpPr/>
            <p:nvPr/>
          </p:nvSpPr>
          <p:spPr>
            <a:xfrm>
              <a:off x="10002472" y="4627502"/>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grpSp>
      <p:grpSp>
        <p:nvGrpSpPr>
          <p:cNvPr id="28" name="Group 27"/>
          <p:cNvGrpSpPr/>
          <p:nvPr/>
        </p:nvGrpSpPr>
        <p:grpSpPr>
          <a:xfrm>
            <a:off x="9793959" y="744679"/>
            <a:ext cx="1672572" cy="363515"/>
            <a:chOff x="10009367" y="594246"/>
            <a:chExt cx="1672572" cy="363515"/>
          </a:xfrm>
        </p:grpSpPr>
        <p:sp>
          <p:nvSpPr>
            <p:cNvPr id="83" name="Rounded Rectangle 82"/>
            <p:cNvSpPr/>
            <p:nvPr/>
          </p:nvSpPr>
          <p:spPr>
            <a:xfrm>
              <a:off x="10987691" y="594246"/>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84" name="Rounded Rectangle 83"/>
            <p:cNvSpPr/>
            <p:nvPr/>
          </p:nvSpPr>
          <p:spPr>
            <a:xfrm>
              <a:off x="10009367" y="595445"/>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apple</a:t>
              </a:r>
            </a:p>
          </p:txBody>
        </p:sp>
      </p:grpSp>
      <p:grpSp>
        <p:nvGrpSpPr>
          <p:cNvPr id="30" name="Group 29"/>
          <p:cNvGrpSpPr/>
          <p:nvPr/>
        </p:nvGrpSpPr>
        <p:grpSpPr>
          <a:xfrm>
            <a:off x="9793959" y="1188613"/>
            <a:ext cx="1672572" cy="363515"/>
            <a:chOff x="10009366" y="1805014"/>
            <a:chExt cx="1672572" cy="363515"/>
          </a:xfrm>
        </p:grpSpPr>
        <p:sp>
          <p:nvSpPr>
            <p:cNvPr id="90" name="Rounded Rectangle 89"/>
            <p:cNvSpPr/>
            <p:nvPr/>
          </p:nvSpPr>
          <p:spPr>
            <a:xfrm>
              <a:off x="10987690" y="1805014"/>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3</a:t>
              </a:r>
            </a:p>
          </p:txBody>
        </p:sp>
        <p:sp>
          <p:nvSpPr>
            <p:cNvPr id="91" name="Rounded Rectangle 90"/>
            <p:cNvSpPr/>
            <p:nvPr/>
          </p:nvSpPr>
          <p:spPr>
            <a:xfrm>
              <a:off x="10009366" y="1806213"/>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the</a:t>
              </a:r>
            </a:p>
          </p:txBody>
        </p:sp>
      </p:grpSp>
      <p:grpSp>
        <p:nvGrpSpPr>
          <p:cNvPr id="31" name="Group 30"/>
          <p:cNvGrpSpPr/>
          <p:nvPr/>
        </p:nvGrpSpPr>
        <p:grpSpPr>
          <a:xfrm>
            <a:off x="9793959" y="1623948"/>
            <a:ext cx="1672572" cy="363515"/>
            <a:chOff x="10002472" y="3229492"/>
            <a:chExt cx="1672572" cy="363515"/>
          </a:xfrm>
        </p:grpSpPr>
        <p:sp>
          <p:nvSpPr>
            <p:cNvPr id="99" name="Rounded Rectangle 98"/>
            <p:cNvSpPr/>
            <p:nvPr/>
          </p:nvSpPr>
          <p:spPr>
            <a:xfrm>
              <a:off x="10980796" y="3229492"/>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800" kern="0" dirty="0">
                  <a:solidFill>
                    <a:prstClr val="black"/>
                  </a:solidFill>
                  <a:latin typeface="Times" charset="0"/>
                  <a:ea typeface="Times" charset="0"/>
                  <a:cs typeface="Times" charset="0"/>
                </a:rPr>
                <a:t>5</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100" name="Rounded Rectangle 99"/>
            <p:cNvSpPr/>
            <p:nvPr/>
          </p:nvSpPr>
          <p:spPr>
            <a:xfrm>
              <a:off x="10002472" y="3230691"/>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grpSp>
      <p:grpSp>
        <p:nvGrpSpPr>
          <p:cNvPr id="33" name="Group 32"/>
          <p:cNvGrpSpPr/>
          <p:nvPr/>
        </p:nvGrpSpPr>
        <p:grpSpPr>
          <a:xfrm>
            <a:off x="9793959" y="2490098"/>
            <a:ext cx="1672572" cy="363515"/>
            <a:chOff x="10002471" y="5898905"/>
            <a:chExt cx="1672572" cy="363515"/>
          </a:xfrm>
        </p:grpSpPr>
        <p:sp>
          <p:nvSpPr>
            <p:cNvPr id="112" name="Rounded Rectangle 111"/>
            <p:cNvSpPr/>
            <p:nvPr/>
          </p:nvSpPr>
          <p:spPr>
            <a:xfrm>
              <a:off x="10980795" y="5898905"/>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2800" kern="0" dirty="0">
                  <a:solidFill>
                    <a:prstClr val="black"/>
                  </a:solidFill>
                  <a:latin typeface="Times" charset="0"/>
                  <a:ea typeface="Times" charset="0"/>
                  <a:cs typeface="Times" charset="0"/>
                </a:rPr>
                <a:t>2</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113" name="Rounded Rectangle 112"/>
            <p:cNvSpPr/>
            <p:nvPr/>
          </p:nvSpPr>
          <p:spPr>
            <a:xfrm>
              <a:off x="10002471" y="5900104"/>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grpSp>
      <p:sp>
        <p:nvSpPr>
          <p:cNvPr id="3" name="TextBox 2"/>
          <p:cNvSpPr txBox="1"/>
          <p:nvPr/>
        </p:nvSpPr>
        <p:spPr>
          <a:xfrm>
            <a:off x="9840931" y="352308"/>
            <a:ext cx="1401346" cy="369332"/>
          </a:xfrm>
          <a:prstGeom prst="rect">
            <a:avLst/>
          </a:prstGeom>
        </p:spPr>
        <p:txBody>
          <a:bodyPr wrap="none" rtlCol="0">
            <a:spAutoFit/>
          </a:bodyPr>
          <a:lstStyle/>
          <a:p>
            <a:r>
              <a:rPr lang="en-US"/>
              <a:t>Output File</a:t>
            </a:r>
          </a:p>
        </p:txBody>
      </p:sp>
      <p:sp>
        <p:nvSpPr>
          <p:cNvPr id="22" name="TextBox 21"/>
          <p:cNvSpPr txBox="1"/>
          <p:nvPr/>
        </p:nvSpPr>
        <p:spPr>
          <a:xfrm>
            <a:off x="9022447" y="3377367"/>
            <a:ext cx="3169553" cy="1477328"/>
          </a:xfrm>
          <a:prstGeom prst="rect">
            <a:avLst/>
          </a:prstGeom>
        </p:spPr>
        <p:txBody>
          <a:bodyPr wrap="square" rtlCol="0">
            <a:spAutoFit/>
          </a:bodyPr>
          <a:lstStyle/>
          <a:p>
            <a:r>
              <a:rPr lang="en-US" dirty="0"/>
              <a:t>If part of the file or any intermediate computation is lost we can simply </a:t>
            </a:r>
            <a:r>
              <a:rPr lang="en-US" b="1" dirty="0" err="1"/>
              <a:t>recompute</a:t>
            </a:r>
            <a:r>
              <a:rPr lang="en-US" b="1" dirty="0"/>
              <a:t> it</a:t>
            </a:r>
            <a:r>
              <a:rPr lang="en-US" dirty="0"/>
              <a:t> without </a:t>
            </a:r>
            <a:r>
              <a:rPr lang="en-US" dirty="0" err="1"/>
              <a:t>recomputing</a:t>
            </a:r>
            <a:r>
              <a:rPr lang="en-US" dirty="0"/>
              <a:t> everything.</a:t>
            </a:r>
          </a:p>
        </p:txBody>
      </p:sp>
      <p:sp>
        <p:nvSpPr>
          <p:cNvPr id="23" name="Rectangle 22"/>
          <p:cNvSpPr/>
          <p:nvPr/>
        </p:nvSpPr>
        <p:spPr>
          <a:xfrm>
            <a:off x="9547106" y="1597019"/>
            <a:ext cx="2087431" cy="426126"/>
          </a:xfrm>
          <a:prstGeom prst="rect">
            <a:avLst/>
          </a:prstGeom>
          <a:solidFill>
            <a:schemeClr val="bg1">
              <a:alpha val="78000"/>
            </a:schemeClr>
          </a:solid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7" name="Rectangle 66"/>
          <p:cNvSpPr/>
          <p:nvPr/>
        </p:nvSpPr>
        <p:spPr>
          <a:xfrm>
            <a:off x="3323238" y="2613590"/>
            <a:ext cx="5699208" cy="1559626"/>
          </a:xfrm>
          <a:prstGeom prst="rect">
            <a:avLst/>
          </a:prstGeom>
          <a:solidFill>
            <a:schemeClr val="bg1">
              <a:alpha val="78000"/>
            </a:schemeClr>
          </a:solid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70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Interacting with </a:t>
            </a:r>
            <a:br>
              <a:rPr lang="en-US" dirty="0"/>
            </a:br>
            <a:r>
              <a:rPr lang="en-US" sz="8000" dirty="0"/>
              <a:t>Data @ Scale</a:t>
            </a:r>
          </a:p>
        </p:txBody>
      </p:sp>
      <p:sp>
        <p:nvSpPr>
          <p:cNvPr id="5" name="Text Placeholder 4"/>
          <p:cNvSpPr>
            <a:spLocks noGrp="1"/>
          </p:cNvSpPr>
          <p:nvPr>
            <p:ph type="body" idx="1"/>
          </p:nvPr>
        </p:nvSpPr>
        <p:spPr/>
        <p:txBody>
          <a:bodyPr/>
          <a:lstStyle/>
          <a:p>
            <a:r>
              <a:rPr lang="en-US" dirty="0"/>
              <a:t>Map-Reduce</a:t>
            </a:r>
          </a:p>
        </p:txBody>
      </p:sp>
    </p:spTree>
    <p:extLst>
      <p:ext uri="{BB962C8B-B14F-4D97-AF65-F5344CB8AC3E}">
        <p14:creationId xmlns:p14="http://schemas.microsoft.com/office/powerpoint/2010/main" val="94046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8751" y="185103"/>
            <a:ext cx="10801350" cy="1325563"/>
          </a:xfrm>
        </p:spPr>
        <p:txBody>
          <a:bodyPr/>
          <a:lstStyle/>
          <a:p>
            <a:r>
              <a:rPr lang="en-US" dirty="0"/>
              <a:t>Interacting With the Data</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49439" y="1327836"/>
            <a:ext cx="2000013" cy="2460398"/>
          </a:xfrm>
          <a:prstGeom prst="ellipse">
            <a:avLst/>
          </a:prstGeom>
          <a:ln>
            <a:noFill/>
          </a:ln>
          <a:effectLst>
            <a:softEdge rad="112500"/>
          </a:effectLst>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06972" y="5157774"/>
            <a:ext cx="1599514" cy="1599514"/>
          </a:xfrm>
          <a:prstGeom prst="rect">
            <a:avLst/>
          </a:prstGeom>
        </p:spPr>
      </p:pic>
      <p:grpSp>
        <p:nvGrpSpPr>
          <p:cNvPr id="66" name="Group 65"/>
          <p:cNvGrpSpPr/>
          <p:nvPr/>
        </p:nvGrpSpPr>
        <p:grpSpPr>
          <a:xfrm>
            <a:off x="2617161" y="3866799"/>
            <a:ext cx="2893741" cy="467130"/>
            <a:chOff x="1414569" y="4041538"/>
            <a:chExt cx="2893741" cy="467130"/>
          </a:xfrm>
        </p:grpSpPr>
        <p:sp>
          <p:nvSpPr>
            <p:cNvPr id="57" name="Right Arrow 56"/>
            <p:cNvSpPr/>
            <p:nvPr/>
          </p:nvSpPr>
          <p:spPr>
            <a:xfrm rot="19183014">
              <a:off x="1958022" y="4262779"/>
              <a:ext cx="2296523" cy="24588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TextBox 13"/>
            <p:cNvSpPr txBox="1"/>
            <p:nvPr/>
          </p:nvSpPr>
          <p:spPr>
            <a:xfrm rot="19206329">
              <a:off x="1414569" y="4041538"/>
              <a:ext cx="2893741" cy="400110"/>
            </a:xfrm>
            <a:prstGeom prst="rect">
              <a:avLst/>
            </a:prstGeom>
            <a:noFill/>
          </p:spPr>
          <p:txBody>
            <a:bodyPr wrap="none" rtlCol="0">
              <a:spAutoFit/>
            </a:bodyPr>
            <a:lstStyle/>
            <a:p>
              <a:r>
                <a:rPr lang="en-US" sz="2000" dirty="0"/>
                <a:t>Request Data Sample</a:t>
              </a:r>
            </a:p>
          </p:txBody>
        </p:sp>
      </p:grpSp>
      <p:sp>
        <p:nvSpPr>
          <p:cNvPr id="21" name="TextBox 20"/>
          <p:cNvSpPr txBox="1"/>
          <p:nvPr/>
        </p:nvSpPr>
        <p:spPr>
          <a:xfrm>
            <a:off x="416541" y="5425527"/>
            <a:ext cx="3148176" cy="830997"/>
          </a:xfrm>
          <a:prstGeom prst="rect">
            <a:avLst/>
          </a:prstGeom>
          <a:noFill/>
        </p:spPr>
        <p:txBody>
          <a:bodyPr wrap="square" rtlCol="0">
            <a:spAutoFit/>
          </a:bodyPr>
          <a:lstStyle/>
          <a:p>
            <a:r>
              <a:rPr lang="en-US" sz="2400" dirty="0"/>
              <a:t>Compute</a:t>
            </a:r>
          </a:p>
          <a:p>
            <a:r>
              <a:rPr lang="en-US" sz="2400" dirty="0"/>
              <a:t>Locally</a:t>
            </a:r>
          </a:p>
        </p:txBody>
      </p:sp>
      <p:sp>
        <p:nvSpPr>
          <p:cNvPr id="24" name="TextBox 23"/>
          <p:cNvSpPr txBox="1"/>
          <p:nvPr/>
        </p:nvSpPr>
        <p:spPr>
          <a:xfrm>
            <a:off x="1029766" y="3083842"/>
            <a:ext cx="4079739" cy="1631216"/>
          </a:xfrm>
          <a:prstGeom prst="rect">
            <a:avLst/>
          </a:prstGeom>
          <a:noFill/>
        </p:spPr>
        <p:txBody>
          <a:bodyPr wrap="square" rtlCol="0">
            <a:spAutoFit/>
          </a:bodyPr>
          <a:lstStyle/>
          <a:p>
            <a:r>
              <a:rPr lang="en-US" sz="2000" dirty="0"/>
              <a:t>Good for smaller datasets</a:t>
            </a:r>
          </a:p>
          <a:p>
            <a:pPr marL="342900" indent="-342900">
              <a:buFont typeface="Wingdings" charset="2"/>
              <a:buChar char="Ø"/>
            </a:pPr>
            <a:r>
              <a:rPr lang="en-US" sz="2000" dirty="0"/>
              <a:t>Faster more natural interaction</a:t>
            </a:r>
          </a:p>
          <a:p>
            <a:pPr marL="342900" indent="-342900">
              <a:buFont typeface="Wingdings" charset="2"/>
              <a:buChar char="Ø"/>
            </a:pPr>
            <a:r>
              <a:rPr lang="en-US" sz="2000" dirty="0"/>
              <a:t>Lots of tools!</a:t>
            </a:r>
          </a:p>
          <a:p>
            <a:pPr marL="285750" indent="-285750">
              <a:buFont typeface="Arial" charset="0"/>
              <a:buChar char="•"/>
            </a:pPr>
            <a:endParaRPr lang="en-US" sz="2000" dirty="0"/>
          </a:p>
        </p:txBody>
      </p:sp>
      <p:grpSp>
        <p:nvGrpSpPr>
          <p:cNvPr id="47" name="Group 46"/>
          <p:cNvGrpSpPr/>
          <p:nvPr/>
        </p:nvGrpSpPr>
        <p:grpSpPr>
          <a:xfrm>
            <a:off x="1779246" y="4901915"/>
            <a:ext cx="1567833" cy="603448"/>
            <a:chOff x="5200618" y="2248532"/>
            <a:chExt cx="3768090" cy="1450313"/>
          </a:xfrm>
        </p:grpSpPr>
        <p:sp>
          <p:nvSpPr>
            <p:cNvPr id="48" name="Cloud Callout 47"/>
            <p:cNvSpPr/>
            <p:nvPr/>
          </p:nvSpPr>
          <p:spPr>
            <a:xfrm>
              <a:off x="5200618" y="2248532"/>
              <a:ext cx="3768090" cy="1450313"/>
            </a:xfrm>
            <a:prstGeom prst="cloudCallout">
              <a:avLst>
                <a:gd name="adj1" fmla="val 19272"/>
                <a:gd name="adj2" fmla="val 91048"/>
              </a:avLst>
            </a:prstGeom>
            <a:effectLst>
              <a:outerShdw blurRad="50800" dist="762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49" name="Picture 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8650" y="2561636"/>
              <a:ext cx="2806700" cy="901700"/>
            </a:xfrm>
            <a:prstGeom prst="rect">
              <a:avLst/>
            </a:prstGeom>
          </p:spPr>
        </p:pic>
      </p:grpSp>
      <p:grpSp>
        <p:nvGrpSpPr>
          <p:cNvPr id="11" name="Group 10"/>
          <p:cNvGrpSpPr/>
          <p:nvPr/>
        </p:nvGrpSpPr>
        <p:grpSpPr>
          <a:xfrm>
            <a:off x="3635654" y="5130401"/>
            <a:ext cx="1654260" cy="1654260"/>
            <a:chOff x="2113004" y="5140410"/>
            <a:chExt cx="1654260" cy="1654260"/>
          </a:xfrm>
        </p:grpSpPr>
        <p:sp>
          <p:nvSpPr>
            <p:cNvPr id="8" name="Circular Arrow 7"/>
            <p:cNvSpPr/>
            <p:nvPr/>
          </p:nvSpPr>
          <p:spPr>
            <a:xfrm rot="10800000">
              <a:off x="2113004" y="5140410"/>
              <a:ext cx="1654260" cy="1654260"/>
            </a:xfrm>
            <a:prstGeom prst="circularArrow">
              <a:avLst>
                <a:gd name="adj1" fmla="val 6732"/>
                <a:gd name="adj2" fmla="val 1142319"/>
                <a:gd name="adj3" fmla="val 20410808"/>
                <a:gd name="adj4" fmla="val 187223"/>
                <a:gd name="adj5" fmla="val 926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200" dirty="0">
                <a:solidFill>
                  <a:schemeClr val="tx1"/>
                </a:solidFill>
              </a:endParaRPr>
            </a:p>
          </p:txBody>
        </p:sp>
        <p:sp>
          <p:nvSpPr>
            <p:cNvPr id="50" name="TextBox 49"/>
            <p:cNvSpPr txBox="1"/>
            <p:nvPr/>
          </p:nvSpPr>
          <p:spPr>
            <a:xfrm>
              <a:off x="2324377" y="5645867"/>
              <a:ext cx="1260281" cy="646331"/>
            </a:xfrm>
            <a:prstGeom prst="rect">
              <a:avLst/>
            </a:prstGeom>
            <a:noFill/>
          </p:spPr>
          <p:txBody>
            <a:bodyPr wrap="none" rtlCol="0">
              <a:spAutoFit/>
            </a:bodyPr>
            <a:lstStyle/>
            <a:p>
              <a:pPr algn="ctr"/>
              <a:r>
                <a:rPr lang="en-US" dirty="0"/>
                <a:t>Analysis</a:t>
              </a:r>
            </a:p>
            <a:p>
              <a:pPr algn="ctr"/>
              <a:r>
                <a:rPr lang="en-US" dirty="0"/>
                <a:t>Algorithm</a:t>
              </a:r>
            </a:p>
          </p:txBody>
        </p:sp>
      </p:grpSp>
      <p:grpSp>
        <p:nvGrpSpPr>
          <p:cNvPr id="65" name="Group 64"/>
          <p:cNvGrpSpPr/>
          <p:nvPr/>
        </p:nvGrpSpPr>
        <p:grpSpPr>
          <a:xfrm>
            <a:off x="3361626" y="4264794"/>
            <a:ext cx="2536503" cy="400110"/>
            <a:chOff x="2115809" y="4457462"/>
            <a:chExt cx="2536503" cy="400110"/>
          </a:xfrm>
        </p:grpSpPr>
        <p:sp>
          <p:nvSpPr>
            <p:cNvPr id="58" name="Right Arrow 57"/>
            <p:cNvSpPr/>
            <p:nvPr/>
          </p:nvSpPr>
          <p:spPr>
            <a:xfrm rot="8383014">
              <a:off x="2115809" y="4492254"/>
              <a:ext cx="2296523" cy="2458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rot="19101951">
              <a:off x="2515188" y="4457462"/>
              <a:ext cx="2137124" cy="400110"/>
            </a:xfrm>
            <a:prstGeom prst="rect">
              <a:avLst/>
            </a:prstGeom>
            <a:noFill/>
          </p:spPr>
          <p:txBody>
            <a:bodyPr wrap="none" rtlCol="0">
              <a:spAutoFit/>
            </a:bodyPr>
            <a:lstStyle/>
            <a:p>
              <a:r>
                <a:rPr lang="en-US" sz="2000" dirty="0"/>
                <a:t>Sample of Data</a:t>
              </a:r>
            </a:p>
          </p:txBody>
        </p:sp>
      </p:grpSp>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21344" y="2761982"/>
            <a:ext cx="432995" cy="479774"/>
          </a:xfrm>
          <a:prstGeom prst="rect">
            <a:avLst/>
          </a:prstGeom>
        </p:spPr>
      </p:pic>
      <p:grpSp>
        <p:nvGrpSpPr>
          <p:cNvPr id="9" name="Group 8"/>
          <p:cNvGrpSpPr/>
          <p:nvPr/>
        </p:nvGrpSpPr>
        <p:grpSpPr>
          <a:xfrm>
            <a:off x="6510636" y="3335448"/>
            <a:ext cx="5954499" cy="3331933"/>
            <a:chOff x="3923096" y="3407991"/>
            <a:chExt cx="5954499" cy="3331933"/>
          </a:xfrm>
        </p:grpSpPr>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74552" y="5140410"/>
              <a:ext cx="1599514" cy="1599514"/>
            </a:xfrm>
            <a:prstGeom prst="rect">
              <a:avLst/>
            </a:prstGeom>
          </p:spPr>
        </p:pic>
        <p:sp>
          <p:nvSpPr>
            <p:cNvPr id="3" name="Left Arrow 2"/>
            <p:cNvSpPr/>
            <p:nvPr/>
          </p:nvSpPr>
          <p:spPr>
            <a:xfrm rot="2480189">
              <a:off x="3923096" y="4106686"/>
              <a:ext cx="3038073" cy="12601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Computation</a:t>
              </a:r>
            </a:p>
          </p:txBody>
        </p:sp>
        <p:sp>
          <p:nvSpPr>
            <p:cNvPr id="7" name="TextBox 6"/>
            <p:cNvSpPr txBox="1"/>
            <p:nvPr/>
          </p:nvSpPr>
          <p:spPr>
            <a:xfrm>
              <a:off x="5621639" y="3407991"/>
              <a:ext cx="4255956" cy="1384995"/>
            </a:xfrm>
            <a:prstGeom prst="rect">
              <a:avLst/>
            </a:prstGeom>
            <a:noFill/>
          </p:spPr>
          <p:txBody>
            <a:bodyPr wrap="square" rtlCol="0">
              <a:spAutoFit/>
            </a:bodyPr>
            <a:lstStyle/>
            <a:p>
              <a:r>
                <a:rPr lang="en-US" sz="2800" dirty="0"/>
                <a:t>Can we send the</a:t>
              </a:r>
              <a:br>
                <a:rPr lang="en-US" sz="2800" dirty="0"/>
              </a:br>
              <a:r>
                <a:rPr lang="en-US" sz="2800" dirty="0"/>
                <a:t>   computation to         </a:t>
              </a:r>
              <a:br>
                <a:rPr lang="en-US" sz="2800" dirty="0"/>
              </a:br>
              <a:r>
                <a:rPr lang="en-US" sz="2800" dirty="0"/>
                <a:t>       the data?</a:t>
              </a:r>
            </a:p>
          </p:txBody>
        </p:sp>
      </p:grpSp>
      <p:sp>
        <p:nvSpPr>
          <p:cNvPr id="12" name="TextBox 11"/>
          <p:cNvSpPr txBox="1"/>
          <p:nvPr/>
        </p:nvSpPr>
        <p:spPr>
          <a:xfrm>
            <a:off x="9600230" y="4763968"/>
            <a:ext cx="998991" cy="584775"/>
          </a:xfrm>
          <a:prstGeom prst="rect">
            <a:avLst/>
          </a:prstGeom>
          <a:noFill/>
        </p:spPr>
        <p:txBody>
          <a:bodyPr wrap="none" rtlCol="0">
            <a:spAutoFit/>
          </a:bodyPr>
          <a:lstStyle/>
          <a:p>
            <a:r>
              <a:rPr lang="en-US" sz="3200" b="1" dirty="0"/>
              <a:t>Yes!</a:t>
            </a:r>
          </a:p>
        </p:txBody>
      </p:sp>
    </p:spTree>
    <p:extLst>
      <p:ext uri="{BB962C8B-B14F-4D97-AF65-F5344CB8AC3E}">
        <p14:creationId xmlns:p14="http://schemas.microsoft.com/office/powerpoint/2010/main" val="37030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accel="50000" decel="50000" fill="hold" nodeType="withEffect">
                                  <p:stCondLst>
                                    <p:cond delay="0"/>
                                  </p:stCondLst>
                                  <p:childTnLst>
                                    <p:animMotion origin="layout" path="M -2.29167E-6 -1.48148E-6 L -0.30612 0.43958 " pathEditMode="relative" rAng="0" ptsTypes="AA">
                                      <p:cBhvr>
                                        <p:cTn id="14" dur="2000" fill="hold"/>
                                        <p:tgtEl>
                                          <p:spTgt spid="20"/>
                                        </p:tgtEl>
                                        <p:attrNameLst>
                                          <p:attrName>ppt_x</p:attrName>
                                          <p:attrName>ppt_y</p:attrName>
                                        </p:attrNameLst>
                                      </p:cBhvr>
                                      <p:rCtr x="-15313" y="21968"/>
                                    </p:animMotion>
                                  </p:childTnLst>
                                </p:cTn>
                              </p:par>
                              <p:par>
                                <p:cTn id="15" presetID="10"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74754" y="190279"/>
            <a:ext cx="9800225" cy="1037453"/>
          </a:xfrm>
        </p:spPr>
        <p:txBody>
          <a:bodyPr>
            <a:normAutofit fontScale="90000"/>
          </a:bodyPr>
          <a:lstStyle/>
          <a:p>
            <a:r>
              <a:rPr lang="en-US" b="1" dirty="0"/>
              <a:t>Statistical Query Pattern</a:t>
            </a:r>
            <a:br>
              <a:rPr lang="en-US" dirty="0"/>
            </a:br>
            <a:r>
              <a:rPr lang="en-US" dirty="0"/>
              <a:t>Common Machine Learning Pattern</a:t>
            </a:r>
          </a:p>
        </p:txBody>
      </p:sp>
      <p:sp>
        <p:nvSpPr>
          <p:cNvPr id="3" name="Content Placeholder 2"/>
          <p:cNvSpPr>
            <a:spLocks noGrp="1"/>
          </p:cNvSpPr>
          <p:nvPr>
            <p:ph idx="1"/>
          </p:nvPr>
        </p:nvSpPr>
        <p:spPr>
          <a:xfrm>
            <a:off x="390592" y="1427311"/>
            <a:ext cx="9389902" cy="1925957"/>
          </a:xfrm>
        </p:spPr>
        <p:txBody>
          <a:bodyPr>
            <a:normAutofit/>
          </a:bodyPr>
          <a:lstStyle/>
          <a:p>
            <a:r>
              <a:rPr lang="en-US" dirty="0"/>
              <a:t>Computing aggregates of user defined functions</a:t>
            </a:r>
          </a:p>
          <a:p>
            <a:r>
              <a:rPr lang="en-US" dirty="0"/>
              <a:t>Data-Parallel computation</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97723" y="3645202"/>
            <a:ext cx="1419720" cy="1573098"/>
          </a:xfrm>
          <a:prstGeom prst="rect">
            <a:avLst/>
          </a:prstGeom>
        </p:spPr>
      </p:pic>
      <p:grpSp>
        <p:nvGrpSpPr>
          <p:cNvPr id="19" name="Group 18"/>
          <p:cNvGrpSpPr/>
          <p:nvPr/>
        </p:nvGrpSpPr>
        <p:grpSpPr>
          <a:xfrm>
            <a:off x="2688478" y="2971090"/>
            <a:ext cx="2794303" cy="2794303"/>
            <a:chOff x="829875" y="3296877"/>
            <a:chExt cx="2958353" cy="2958353"/>
          </a:xfrm>
        </p:grpSpPr>
        <p:sp>
          <p:nvSpPr>
            <p:cNvPr id="17" name="Circular Arrow 16"/>
            <p:cNvSpPr/>
            <p:nvPr/>
          </p:nvSpPr>
          <p:spPr>
            <a:xfrm rot="10800000">
              <a:off x="829875" y="3296877"/>
              <a:ext cx="2958353" cy="2958353"/>
            </a:xfrm>
            <a:prstGeom prst="circularArrow">
              <a:avLst>
                <a:gd name="adj1" fmla="val 6732"/>
                <a:gd name="adj2" fmla="val 1142319"/>
                <a:gd name="adj3" fmla="val 20410808"/>
                <a:gd name="adj4" fmla="val 187223"/>
                <a:gd name="adj5" fmla="val 926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
          <p:nvSpPr>
            <p:cNvPr id="18" name="TextBox 17"/>
            <p:cNvSpPr txBox="1"/>
            <p:nvPr/>
          </p:nvSpPr>
          <p:spPr>
            <a:xfrm>
              <a:off x="1197184" y="4423796"/>
              <a:ext cx="2216770" cy="619106"/>
            </a:xfrm>
            <a:prstGeom prst="rect">
              <a:avLst/>
            </a:prstGeom>
            <a:noFill/>
          </p:spPr>
          <p:txBody>
            <a:bodyPr wrap="none" rtlCol="0">
              <a:spAutoFit/>
            </a:bodyPr>
            <a:lstStyle/>
            <a:p>
              <a:pPr algn="ctr"/>
              <a:r>
                <a:rPr lang="en-US" sz="3200" dirty="0"/>
                <a:t>Algorithm</a:t>
              </a:r>
            </a:p>
          </p:txBody>
        </p:sp>
      </p:grpSp>
      <p:grpSp>
        <p:nvGrpSpPr>
          <p:cNvPr id="9" name="Group 8"/>
          <p:cNvGrpSpPr/>
          <p:nvPr/>
        </p:nvGrpSpPr>
        <p:grpSpPr>
          <a:xfrm>
            <a:off x="5646834" y="3393123"/>
            <a:ext cx="2309382" cy="727459"/>
            <a:chOff x="3371851" y="3314309"/>
            <a:chExt cx="2444963" cy="770167"/>
          </a:xfrm>
        </p:grpSpPr>
        <p:sp>
          <p:nvSpPr>
            <p:cNvPr id="22" name="Right Arrow 21"/>
            <p:cNvSpPr/>
            <p:nvPr/>
          </p:nvSpPr>
          <p:spPr>
            <a:xfrm>
              <a:off x="3371851" y="3838587"/>
              <a:ext cx="2444963" cy="24588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30" name="Group 29"/>
            <p:cNvGrpSpPr/>
            <p:nvPr/>
          </p:nvGrpSpPr>
          <p:grpSpPr>
            <a:xfrm>
              <a:off x="3660668" y="3314309"/>
              <a:ext cx="1603506" cy="508000"/>
              <a:chOff x="3463973" y="3806533"/>
              <a:chExt cx="1603506" cy="508000"/>
            </a:xfrm>
          </p:grpSpPr>
          <p:sp>
            <p:nvSpPr>
              <p:cNvPr id="31" name="TextBox 30"/>
              <p:cNvSpPr txBox="1"/>
              <p:nvPr/>
            </p:nvSpPr>
            <p:spPr>
              <a:xfrm>
                <a:off x="3463973" y="3813422"/>
                <a:ext cx="1183337" cy="461665"/>
              </a:xfrm>
              <a:prstGeom prst="rect">
                <a:avLst/>
              </a:prstGeom>
              <a:noFill/>
            </p:spPr>
            <p:txBody>
              <a:bodyPr wrap="none" rtlCol="0">
                <a:spAutoFit/>
              </a:bodyPr>
              <a:lstStyle/>
              <a:p>
                <a:r>
                  <a:rPr lang="en-US" sz="2400" dirty="0"/>
                  <a:t>Query:</a:t>
                </a:r>
              </a:p>
            </p:txBody>
          </p:sp>
          <p:pic>
            <p:nvPicPr>
              <p:cNvPr id="32" name="Picture 31"/>
              <p:cNvPicPr>
                <a:picLocks noChangeAspect="1"/>
              </p:cNvPicPr>
              <p:nvPr/>
            </p:nvPicPr>
            <p:blipFill>
              <a:blip r:embed="rId4"/>
              <a:stretch>
                <a:fillRect/>
              </a:stretch>
            </p:blipFill>
            <p:spPr>
              <a:xfrm>
                <a:off x="4622979" y="3806533"/>
                <a:ext cx="444500" cy="508000"/>
              </a:xfrm>
              <a:prstGeom prst="rect">
                <a:avLst/>
              </a:prstGeom>
            </p:spPr>
          </p:pic>
        </p:grpSp>
      </p:grpSp>
      <p:grpSp>
        <p:nvGrpSpPr>
          <p:cNvPr id="10" name="Group 9"/>
          <p:cNvGrpSpPr/>
          <p:nvPr/>
        </p:nvGrpSpPr>
        <p:grpSpPr>
          <a:xfrm>
            <a:off x="5530848" y="4289822"/>
            <a:ext cx="2425368" cy="662846"/>
            <a:chOff x="3249055" y="4215332"/>
            <a:chExt cx="2567758" cy="701761"/>
          </a:xfrm>
        </p:grpSpPr>
        <p:sp>
          <p:nvSpPr>
            <p:cNvPr id="23" name="Right Arrow 22"/>
            <p:cNvSpPr/>
            <p:nvPr/>
          </p:nvSpPr>
          <p:spPr>
            <a:xfrm rot="10800000">
              <a:off x="3371850" y="4215332"/>
              <a:ext cx="2444963" cy="2458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a:off x="3249055" y="4455428"/>
              <a:ext cx="2078990" cy="461665"/>
              <a:chOff x="3324779" y="5062143"/>
              <a:chExt cx="2078990" cy="461665"/>
            </a:xfrm>
          </p:grpSpPr>
          <p:sp>
            <p:nvSpPr>
              <p:cNvPr id="24" name="TextBox 23"/>
              <p:cNvSpPr txBox="1"/>
              <p:nvPr/>
            </p:nvSpPr>
            <p:spPr>
              <a:xfrm>
                <a:off x="3324779" y="5062143"/>
                <a:ext cx="1697901" cy="461665"/>
              </a:xfrm>
              <a:prstGeom prst="rect">
                <a:avLst/>
              </a:prstGeom>
              <a:noFill/>
            </p:spPr>
            <p:txBody>
              <a:bodyPr wrap="none" rtlCol="0">
                <a:spAutoFit/>
              </a:bodyPr>
              <a:lstStyle/>
              <a:p>
                <a:r>
                  <a:rPr lang="en-US" sz="2400" dirty="0"/>
                  <a:t>Response:</a:t>
                </a:r>
              </a:p>
            </p:txBody>
          </p:sp>
          <p:pic>
            <p:nvPicPr>
              <p:cNvPr id="33" name="Picture 32"/>
              <p:cNvPicPr>
                <a:picLocks noChangeAspect="1"/>
              </p:cNvPicPr>
              <p:nvPr/>
            </p:nvPicPr>
            <p:blipFill>
              <a:blip r:embed="rId5"/>
              <a:stretch>
                <a:fillRect/>
              </a:stretch>
            </p:blipFill>
            <p:spPr>
              <a:xfrm>
                <a:off x="5073569" y="5114154"/>
                <a:ext cx="330200" cy="381000"/>
              </a:xfrm>
              <a:prstGeom prst="rect">
                <a:avLst/>
              </a:prstGeom>
            </p:spPr>
          </p:pic>
        </p:grpSp>
      </p:grpSp>
      <p:grpSp>
        <p:nvGrpSpPr>
          <p:cNvPr id="37" name="Group 36"/>
          <p:cNvGrpSpPr/>
          <p:nvPr/>
        </p:nvGrpSpPr>
        <p:grpSpPr>
          <a:xfrm>
            <a:off x="7234368" y="2033933"/>
            <a:ext cx="3559138" cy="1369889"/>
            <a:chOff x="5200618" y="2248532"/>
            <a:chExt cx="3768090" cy="1450313"/>
          </a:xfrm>
        </p:grpSpPr>
        <p:sp>
          <p:nvSpPr>
            <p:cNvPr id="35" name="Cloud Callout 34"/>
            <p:cNvSpPr/>
            <p:nvPr/>
          </p:nvSpPr>
          <p:spPr>
            <a:xfrm>
              <a:off x="5200618" y="2248532"/>
              <a:ext cx="3768090" cy="1450313"/>
            </a:xfrm>
            <a:prstGeom prst="cloudCallout">
              <a:avLst>
                <a:gd name="adj1" fmla="val -2029"/>
                <a:gd name="adj2" fmla="val 97462"/>
              </a:avLst>
            </a:prstGeom>
            <a:effectLst>
              <a:outerShdw blurRad="50800" dist="762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8" name="Picture 27"/>
            <p:cNvPicPr>
              <a:picLocks noChangeAspect="1"/>
            </p:cNvPicPr>
            <p:nvPr/>
          </p:nvPicPr>
          <p:blipFill>
            <a:blip r:embed="rId6"/>
            <a:stretch>
              <a:fillRect/>
            </a:stretch>
          </p:blipFill>
          <p:spPr>
            <a:xfrm>
              <a:off x="5708650" y="2561636"/>
              <a:ext cx="2806700" cy="901700"/>
            </a:xfrm>
            <a:prstGeom prst="rect">
              <a:avLst/>
            </a:prstGeom>
          </p:spPr>
        </p:pic>
      </p:grpSp>
      <p:grpSp>
        <p:nvGrpSpPr>
          <p:cNvPr id="5" name="Group 4"/>
          <p:cNvGrpSpPr/>
          <p:nvPr/>
        </p:nvGrpSpPr>
        <p:grpSpPr>
          <a:xfrm>
            <a:off x="5298564" y="5202985"/>
            <a:ext cx="5821972" cy="552347"/>
            <a:chOff x="3003253" y="5397620"/>
            <a:chExt cx="6163772" cy="584775"/>
          </a:xfrm>
        </p:grpSpPr>
        <p:pic>
          <p:nvPicPr>
            <p:cNvPr id="20" name="Picture 19"/>
            <p:cNvPicPr>
              <a:picLocks noChangeAspect="1"/>
            </p:cNvPicPr>
            <p:nvPr/>
          </p:nvPicPr>
          <p:blipFill>
            <a:blip r:embed="rId4"/>
            <a:stretch>
              <a:fillRect/>
            </a:stretch>
          </p:blipFill>
          <p:spPr>
            <a:xfrm>
              <a:off x="3003253" y="5397620"/>
              <a:ext cx="444500" cy="508000"/>
            </a:xfrm>
            <a:prstGeom prst="rect">
              <a:avLst/>
            </a:prstGeom>
          </p:spPr>
        </p:pic>
        <p:sp>
          <p:nvSpPr>
            <p:cNvPr id="4" name="TextBox 3"/>
            <p:cNvSpPr txBox="1"/>
            <p:nvPr/>
          </p:nvSpPr>
          <p:spPr>
            <a:xfrm>
              <a:off x="3371849" y="5397620"/>
              <a:ext cx="5795176" cy="584775"/>
            </a:xfrm>
            <a:prstGeom prst="rect">
              <a:avLst/>
            </a:prstGeom>
            <a:noFill/>
          </p:spPr>
          <p:txBody>
            <a:bodyPr wrap="none" rtlCol="0">
              <a:spAutoFit/>
            </a:bodyPr>
            <a:lstStyle/>
            <a:p>
              <a:r>
                <a:rPr lang="en-US" sz="3200" dirty="0"/>
                <a:t>: User defined function [</a:t>
              </a:r>
              <a:r>
                <a:rPr lang="en-US" sz="3200" b="1" dirty="0"/>
                <a:t>UDF</a:t>
              </a:r>
              <a:r>
                <a:rPr lang="en-US" sz="3200" dirty="0"/>
                <a:t>]</a:t>
              </a:r>
            </a:p>
          </p:txBody>
        </p:sp>
      </p:grpSp>
      <p:grpSp>
        <p:nvGrpSpPr>
          <p:cNvPr id="8" name="Group 7"/>
          <p:cNvGrpSpPr/>
          <p:nvPr/>
        </p:nvGrpSpPr>
        <p:grpSpPr>
          <a:xfrm>
            <a:off x="5219992" y="5945253"/>
            <a:ext cx="6585389" cy="588563"/>
            <a:chOff x="2945011" y="5874593"/>
            <a:chExt cx="6972008" cy="623117"/>
          </a:xfrm>
        </p:grpSpPr>
        <p:pic>
          <p:nvPicPr>
            <p:cNvPr id="6" name="Picture 5"/>
            <p:cNvPicPr>
              <a:picLocks noChangeAspect="1"/>
            </p:cNvPicPr>
            <p:nvPr/>
          </p:nvPicPr>
          <p:blipFill>
            <a:blip r:embed="rId7"/>
            <a:stretch>
              <a:fillRect/>
            </a:stretch>
          </p:blipFill>
          <p:spPr>
            <a:xfrm>
              <a:off x="2945011" y="5913510"/>
              <a:ext cx="571500" cy="584200"/>
            </a:xfrm>
            <a:prstGeom prst="rect">
              <a:avLst/>
            </a:prstGeom>
          </p:spPr>
        </p:pic>
        <p:sp>
          <p:nvSpPr>
            <p:cNvPr id="26" name="TextBox 25"/>
            <p:cNvSpPr txBox="1"/>
            <p:nvPr/>
          </p:nvSpPr>
          <p:spPr>
            <a:xfrm>
              <a:off x="3467818" y="5874593"/>
              <a:ext cx="6449201" cy="584775"/>
            </a:xfrm>
            <a:prstGeom prst="rect">
              <a:avLst/>
            </a:prstGeom>
            <a:noFill/>
          </p:spPr>
          <p:txBody>
            <a:bodyPr wrap="none" rtlCol="0">
              <a:spAutoFit/>
            </a:bodyPr>
            <a:lstStyle/>
            <a:p>
              <a:r>
                <a:rPr lang="en-US" sz="3200" dirty="0"/>
                <a:t>: User defined aggregate [</a:t>
              </a:r>
              <a:r>
                <a:rPr lang="en-US" sz="3200" b="1" dirty="0"/>
                <a:t>UDA</a:t>
              </a:r>
              <a:r>
                <a:rPr lang="en-US" sz="3200" dirty="0"/>
                <a:t>]</a:t>
              </a:r>
            </a:p>
          </p:txBody>
        </p:sp>
      </p:grpSp>
      <p:sp>
        <p:nvSpPr>
          <p:cNvPr id="12" name="TextBox 11"/>
          <p:cNvSpPr txBox="1"/>
          <p:nvPr/>
        </p:nvSpPr>
        <p:spPr>
          <a:xfrm>
            <a:off x="3303109" y="3741152"/>
            <a:ext cx="1558461" cy="369332"/>
          </a:xfrm>
          <a:prstGeom prst="rect">
            <a:avLst/>
          </a:prstGeom>
          <a:noFill/>
        </p:spPr>
        <p:txBody>
          <a:bodyPr wrap="square" rtlCol="0">
            <a:spAutoFit/>
          </a:bodyPr>
          <a:lstStyle/>
          <a:p>
            <a:pPr algn="ctr"/>
            <a:r>
              <a:rPr lang="en-US"/>
              <a:t>Iterative</a:t>
            </a:r>
          </a:p>
        </p:txBody>
      </p:sp>
      <p:sp>
        <p:nvSpPr>
          <p:cNvPr id="7" name="TextBox 6"/>
          <p:cNvSpPr txBox="1"/>
          <p:nvPr/>
        </p:nvSpPr>
        <p:spPr>
          <a:xfrm>
            <a:off x="3898005" y="6617353"/>
            <a:ext cx="8799436" cy="400110"/>
          </a:xfrm>
          <a:prstGeom prst="rect">
            <a:avLst/>
          </a:prstGeom>
          <a:noFill/>
        </p:spPr>
        <p:txBody>
          <a:bodyPr wrap="square" rtlCol="0">
            <a:spAutoFit/>
          </a:bodyPr>
          <a:lstStyle/>
          <a:p>
            <a:r>
              <a:rPr lang="en-US" sz="1000" dirty="0">
                <a:latin typeface="Gill Sans Light"/>
                <a:cs typeface="Gill Sans Light"/>
              </a:rPr>
              <a:t>D. </a:t>
            </a:r>
            <a:r>
              <a:rPr lang="en-US" sz="1000" dirty="0" err="1">
                <a:latin typeface="Gill Sans Light"/>
                <a:cs typeface="Gill Sans Light"/>
              </a:rPr>
              <a:t>Caragea</a:t>
            </a:r>
            <a:r>
              <a:rPr lang="en-US" sz="1000" dirty="0">
                <a:latin typeface="Gill Sans Light"/>
                <a:cs typeface="Gill Sans Light"/>
              </a:rPr>
              <a:t> et al.,</a:t>
            </a:r>
            <a:r>
              <a:rPr lang="en-US" sz="1000" i="1" dirty="0">
                <a:latin typeface="Gill Sans Light"/>
                <a:cs typeface="Gill Sans Light"/>
              </a:rPr>
              <a:t> A Framework for Learning from Distributed Data Using Sufficient Statistics and Its Application to Learning Decision Trees</a:t>
            </a:r>
            <a:r>
              <a:rPr lang="en-US" sz="1000" dirty="0">
                <a:latin typeface="Gill Sans Light"/>
                <a:cs typeface="Gill Sans Light"/>
              </a:rPr>
              <a:t>. Int. J. Hybrid </a:t>
            </a:r>
            <a:r>
              <a:rPr lang="en-US" sz="1000" dirty="0" err="1">
                <a:latin typeface="Gill Sans Light"/>
                <a:cs typeface="Gill Sans Light"/>
              </a:rPr>
              <a:t>Intell</a:t>
            </a:r>
            <a:r>
              <a:rPr lang="en-US" sz="1000" dirty="0">
                <a:latin typeface="Gill Sans Light"/>
                <a:cs typeface="Gill Sans Light"/>
              </a:rPr>
              <a:t>. Syst. 2004</a:t>
            </a:r>
          </a:p>
          <a:p>
            <a:endParaRPr lang="en-US" sz="1000" dirty="0"/>
          </a:p>
        </p:txBody>
      </p:sp>
    </p:spTree>
    <p:extLst>
      <p:ext uri="{BB962C8B-B14F-4D97-AF65-F5344CB8AC3E}">
        <p14:creationId xmlns:p14="http://schemas.microsoft.com/office/powerpoint/2010/main" val="27302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87036" y="3731960"/>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6" name="Group 35"/>
          <p:cNvGrpSpPr/>
          <p:nvPr/>
        </p:nvGrpSpPr>
        <p:grpSpPr>
          <a:xfrm>
            <a:off x="842343" y="286249"/>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872103" y="2009105"/>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grpSp>
        <p:nvGrpSpPr>
          <p:cNvPr id="33" name="Group 32"/>
          <p:cNvGrpSpPr/>
          <p:nvPr/>
        </p:nvGrpSpPr>
        <p:grpSpPr>
          <a:xfrm>
            <a:off x="969268" y="5277304"/>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0" name="Picture 2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
        <p:nvSpPr>
          <p:cNvPr id="37" name="Title 40"/>
          <p:cNvSpPr txBox="1">
            <a:spLocks/>
          </p:cNvSpPr>
          <p:nvPr/>
        </p:nvSpPr>
        <p:spPr>
          <a:xfrm>
            <a:off x="5963139" y="15014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sp>
        <p:nvSpPr>
          <p:cNvPr id="38" name="Content Placeholder 6"/>
          <p:cNvSpPr txBox="1">
            <a:spLocks/>
          </p:cNvSpPr>
          <p:nvPr/>
        </p:nvSpPr>
        <p:spPr>
          <a:xfrm>
            <a:off x="5736491" y="3787082"/>
            <a:ext cx="6376683" cy="3846324"/>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2200"/>
              </a:spcBef>
              <a:buClr>
                <a:schemeClr val="tx1"/>
              </a:buClr>
              <a:buSzPct val="100000"/>
              <a:buFont typeface="Wingdings" charset="2"/>
              <a:buChar char="Ø"/>
              <a:defRPr sz="2800" b="0" i="0" kern="1200">
                <a:solidFill>
                  <a:schemeClr val="tx1"/>
                </a:solidFill>
                <a:uFillTx/>
                <a:latin typeface="+mn-lt"/>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0" indent="0">
              <a:lnSpc>
                <a:spcPct val="100000"/>
              </a:lnSpc>
              <a:buFont typeface="Wingdings" charset="2"/>
              <a:buNone/>
            </a:pPr>
            <a:r>
              <a:rPr lang="en-US" dirty="0"/>
              <a:t>Data is </a:t>
            </a:r>
            <a:r>
              <a:rPr lang="en-US" i="1" dirty="0"/>
              <a:t>periodically</a:t>
            </a:r>
            <a:r>
              <a:rPr lang="en-US" dirty="0"/>
              <a:t> </a:t>
            </a:r>
            <a:r>
              <a:rPr lang="en-US" b="1" dirty="0" err="1"/>
              <a:t>ETL</a:t>
            </a:r>
            <a:r>
              <a:rPr lang="en-US" dirty="0" err="1"/>
              <a:t>ed</a:t>
            </a:r>
            <a:r>
              <a:rPr lang="en-US" dirty="0"/>
              <a:t> into the data warehouse:</a:t>
            </a:r>
          </a:p>
          <a:p>
            <a:pPr lvl="1">
              <a:lnSpc>
                <a:spcPct val="100000"/>
              </a:lnSpc>
            </a:pPr>
            <a:r>
              <a:rPr lang="en-US" b="1" dirty="0"/>
              <a:t>Extracted</a:t>
            </a:r>
            <a:r>
              <a:rPr lang="en-US" dirty="0"/>
              <a:t> from remote sources</a:t>
            </a:r>
          </a:p>
          <a:p>
            <a:pPr lvl="1">
              <a:lnSpc>
                <a:spcPct val="100000"/>
              </a:lnSpc>
            </a:pPr>
            <a:r>
              <a:rPr lang="en-US" b="1" dirty="0"/>
              <a:t>Transformed</a:t>
            </a:r>
            <a:r>
              <a:rPr lang="en-US" dirty="0"/>
              <a:t> to standard schemas</a:t>
            </a:r>
          </a:p>
          <a:p>
            <a:pPr lvl="1">
              <a:lnSpc>
                <a:spcPct val="100000"/>
              </a:lnSpc>
            </a:pPr>
            <a:r>
              <a:rPr lang="en-US" b="1" dirty="0"/>
              <a:t>Loaded</a:t>
            </a:r>
            <a:r>
              <a:rPr lang="en-US" dirty="0"/>
              <a:t> into the (typically) relational (SQL) data system</a:t>
            </a:r>
          </a:p>
        </p:txBody>
      </p:sp>
      <p:pic>
        <p:nvPicPr>
          <p:cNvPr id="39" name="Picture 3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27858" y="1242050"/>
            <a:ext cx="2140999" cy="2372300"/>
          </a:xfrm>
          <a:prstGeom prst="rect">
            <a:avLst/>
          </a:prstGeom>
        </p:spPr>
      </p:pic>
      <p:grpSp>
        <p:nvGrpSpPr>
          <p:cNvPr id="40" name="Group 39"/>
          <p:cNvGrpSpPr/>
          <p:nvPr/>
        </p:nvGrpSpPr>
        <p:grpSpPr>
          <a:xfrm>
            <a:off x="3296637" y="1277296"/>
            <a:ext cx="1650734" cy="4939743"/>
            <a:chOff x="2394924" y="1277295"/>
            <a:chExt cx="1650734" cy="4939743"/>
          </a:xfrm>
        </p:grpSpPr>
        <p:sp>
          <p:nvSpPr>
            <p:cNvPr id="44" name="Right Arrow 43"/>
            <p:cNvSpPr/>
            <p:nvPr/>
          </p:nvSpPr>
          <p:spPr>
            <a:xfrm rot="1433144">
              <a:off x="2501504" y="1277295"/>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5" name="Right Arrow 44"/>
            <p:cNvSpPr/>
            <p:nvPr/>
          </p:nvSpPr>
          <p:spPr>
            <a:xfrm rot="20220076">
              <a:off x="2469210" y="2361956"/>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6" name="Right Arrow 45"/>
            <p:cNvSpPr/>
            <p:nvPr/>
          </p:nvSpPr>
          <p:spPr>
            <a:xfrm rot="19310221">
              <a:off x="2394924" y="3408901"/>
              <a:ext cx="1650734"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7" name="Right Arrow 46"/>
            <p:cNvSpPr/>
            <p:nvPr/>
          </p:nvSpPr>
          <p:spPr>
            <a:xfrm rot="18431872">
              <a:off x="2103159" y="4642091"/>
              <a:ext cx="2262192"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grpSp>
      <p:sp>
        <p:nvSpPr>
          <p:cNvPr id="48" name="Content Placeholder 6"/>
          <p:cNvSpPr txBox="1">
            <a:spLocks/>
          </p:cNvSpPr>
          <p:nvPr/>
        </p:nvSpPr>
        <p:spPr>
          <a:xfrm>
            <a:off x="6881479" y="1627550"/>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Collects and organizes historical data from multiple sources</a:t>
            </a:r>
          </a:p>
        </p:txBody>
      </p:sp>
    </p:spTree>
    <p:extLst>
      <p:ext uri="{BB962C8B-B14F-4D97-AF65-F5344CB8AC3E}">
        <p14:creationId xmlns:p14="http://schemas.microsoft.com/office/powerpoint/2010/main" val="183412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xEl>
                                              <p:pRg st="0" end="0"/>
                                            </p:txEl>
                                          </p:spTgt>
                                        </p:tgtEl>
                                        <p:attrNameLst>
                                          <p:attrName>style.visibility</p:attrName>
                                        </p:attrNameLst>
                                      </p:cBhvr>
                                      <p:to>
                                        <p:strVal val="visible"/>
                                      </p:to>
                                    </p:set>
                                    <p:animEffect transition="in" filter="fade">
                                      <p:cBhvr>
                                        <p:cTn id="12" dur="500"/>
                                        <p:tgtEl>
                                          <p:spTgt spid="3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xEl>
                                              <p:pRg st="1" end="1"/>
                                            </p:txEl>
                                          </p:spTgt>
                                        </p:tgtEl>
                                        <p:attrNameLst>
                                          <p:attrName>style.visibility</p:attrName>
                                        </p:attrNameLst>
                                      </p:cBhvr>
                                      <p:to>
                                        <p:strVal val="visible"/>
                                      </p:to>
                                    </p:set>
                                    <p:animEffect transition="in" filter="fade">
                                      <p:cBhvr>
                                        <p:cTn id="17" dur="500"/>
                                        <p:tgtEl>
                                          <p:spTgt spid="3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xEl>
                                              <p:pRg st="2" end="2"/>
                                            </p:txEl>
                                          </p:spTgt>
                                        </p:tgtEl>
                                        <p:attrNameLst>
                                          <p:attrName>style.visibility</p:attrName>
                                        </p:attrNameLst>
                                      </p:cBhvr>
                                      <p:to>
                                        <p:strVal val="visible"/>
                                      </p:to>
                                    </p:set>
                                    <p:animEffect transition="in" filter="fade">
                                      <p:cBhvr>
                                        <p:cTn id="22" dur="500"/>
                                        <p:tgtEl>
                                          <p:spTgt spid="3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xEl>
                                              <p:pRg st="3" end="3"/>
                                            </p:txEl>
                                          </p:spTgt>
                                        </p:tgtEl>
                                        <p:attrNameLst>
                                          <p:attrName>style.visibility</p:attrName>
                                        </p:attrNameLst>
                                      </p:cBhvr>
                                      <p:to>
                                        <p:strVal val="visible"/>
                                      </p:to>
                                    </p:set>
                                    <p:animEffect transition="in" filter="fade">
                                      <p:cBhvr>
                                        <p:cTn id="27" dur="500"/>
                                        <p:tgtEl>
                                          <p:spTgt spid="3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bldLvl="2"/>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09740" y="-2672975"/>
            <a:ext cx="9800225" cy="1037453"/>
          </a:xfrm>
        </p:spPr>
        <p:txBody>
          <a:bodyPr>
            <a:normAutofit fontScale="90000"/>
          </a:bodyPr>
          <a:lstStyle/>
          <a:p>
            <a:r>
              <a:rPr lang="en-US" b="1" dirty="0"/>
              <a:t>Statistical Query Pattern</a:t>
            </a:r>
            <a:br>
              <a:rPr lang="en-US" dirty="0"/>
            </a:br>
            <a:r>
              <a:rPr lang="en-US" dirty="0"/>
              <a:t>Common Machine Learning Pattern</a:t>
            </a:r>
          </a:p>
        </p:txBody>
      </p:sp>
      <p:sp>
        <p:nvSpPr>
          <p:cNvPr id="3" name="Content Placeholder 2"/>
          <p:cNvSpPr>
            <a:spLocks noGrp="1"/>
          </p:cNvSpPr>
          <p:nvPr>
            <p:ph idx="1"/>
          </p:nvPr>
        </p:nvSpPr>
        <p:spPr>
          <a:xfrm>
            <a:off x="-3293902" y="-1435943"/>
            <a:ext cx="9389902" cy="1925957"/>
          </a:xfrm>
        </p:spPr>
        <p:txBody>
          <a:bodyPr>
            <a:normAutofit/>
          </a:bodyPr>
          <a:lstStyle/>
          <a:p>
            <a:r>
              <a:rPr lang="en-US" dirty="0"/>
              <a:t>Computing aggregates of user defined functions</a:t>
            </a:r>
          </a:p>
          <a:p>
            <a:r>
              <a:rPr lang="en-US" dirty="0"/>
              <a:t>Data-Parallel computation</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5333" y="3865790"/>
            <a:ext cx="1419720" cy="1573098"/>
          </a:xfrm>
          <a:prstGeom prst="rect">
            <a:avLst/>
          </a:prstGeom>
        </p:spPr>
      </p:pic>
      <p:grpSp>
        <p:nvGrpSpPr>
          <p:cNvPr id="19" name="Group 18"/>
          <p:cNvGrpSpPr/>
          <p:nvPr/>
        </p:nvGrpSpPr>
        <p:grpSpPr>
          <a:xfrm>
            <a:off x="524703" y="3905949"/>
            <a:ext cx="2794303" cy="2794303"/>
            <a:chOff x="829875" y="3296877"/>
            <a:chExt cx="2958353" cy="2958353"/>
          </a:xfrm>
        </p:grpSpPr>
        <p:sp>
          <p:nvSpPr>
            <p:cNvPr id="17" name="Circular Arrow 16"/>
            <p:cNvSpPr/>
            <p:nvPr/>
          </p:nvSpPr>
          <p:spPr>
            <a:xfrm rot="10800000">
              <a:off x="829875" y="3296877"/>
              <a:ext cx="2958353" cy="2958353"/>
            </a:xfrm>
            <a:prstGeom prst="circularArrow">
              <a:avLst>
                <a:gd name="adj1" fmla="val 6732"/>
                <a:gd name="adj2" fmla="val 1142319"/>
                <a:gd name="adj3" fmla="val 20410808"/>
                <a:gd name="adj4" fmla="val 187223"/>
                <a:gd name="adj5" fmla="val 926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
          <p:nvSpPr>
            <p:cNvPr id="18" name="TextBox 17"/>
            <p:cNvSpPr txBox="1"/>
            <p:nvPr/>
          </p:nvSpPr>
          <p:spPr>
            <a:xfrm>
              <a:off x="1197184" y="4423796"/>
              <a:ext cx="2216770" cy="619106"/>
            </a:xfrm>
            <a:prstGeom prst="rect">
              <a:avLst/>
            </a:prstGeom>
            <a:noFill/>
          </p:spPr>
          <p:txBody>
            <a:bodyPr wrap="none" rtlCol="0">
              <a:spAutoFit/>
            </a:bodyPr>
            <a:lstStyle/>
            <a:p>
              <a:pPr algn="ctr"/>
              <a:r>
                <a:rPr lang="en-US" sz="3200" dirty="0"/>
                <a:t>Algorithm</a:t>
              </a:r>
            </a:p>
          </p:txBody>
        </p:sp>
      </p:grpSp>
      <p:grpSp>
        <p:nvGrpSpPr>
          <p:cNvPr id="9" name="Group 8"/>
          <p:cNvGrpSpPr/>
          <p:nvPr/>
        </p:nvGrpSpPr>
        <p:grpSpPr>
          <a:xfrm>
            <a:off x="5734444" y="3613711"/>
            <a:ext cx="2309382" cy="727459"/>
            <a:chOff x="3371851" y="3314308"/>
            <a:chExt cx="2444963" cy="770168"/>
          </a:xfrm>
        </p:grpSpPr>
        <p:sp>
          <p:nvSpPr>
            <p:cNvPr id="22" name="Right Arrow 21"/>
            <p:cNvSpPr/>
            <p:nvPr/>
          </p:nvSpPr>
          <p:spPr>
            <a:xfrm>
              <a:off x="3371851" y="3838587"/>
              <a:ext cx="2444963" cy="24588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30" name="Group 29"/>
            <p:cNvGrpSpPr/>
            <p:nvPr/>
          </p:nvGrpSpPr>
          <p:grpSpPr>
            <a:xfrm>
              <a:off x="3660668" y="3314308"/>
              <a:ext cx="1603506" cy="508000"/>
              <a:chOff x="3463973" y="3806532"/>
              <a:chExt cx="1603506" cy="508000"/>
            </a:xfrm>
          </p:grpSpPr>
          <p:sp>
            <p:nvSpPr>
              <p:cNvPr id="31" name="TextBox 30"/>
              <p:cNvSpPr txBox="1"/>
              <p:nvPr/>
            </p:nvSpPr>
            <p:spPr>
              <a:xfrm>
                <a:off x="3463973" y="3813422"/>
                <a:ext cx="1183337" cy="461665"/>
              </a:xfrm>
              <a:prstGeom prst="rect">
                <a:avLst/>
              </a:prstGeom>
              <a:noFill/>
            </p:spPr>
            <p:txBody>
              <a:bodyPr wrap="none" rtlCol="0">
                <a:spAutoFit/>
              </a:bodyPr>
              <a:lstStyle/>
              <a:p>
                <a:r>
                  <a:rPr lang="en-US" sz="2400" dirty="0"/>
                  <a:t>Query:</a:t>
                </a:r>
              </a:p>
            </p:txBody>
          </p:sp>
          <p:pic>
            <p:nvPicPr>
              <p:cNvPr id="32" name="Picture 31"/>
              <p:cNvPicPr>
                <a:picLocks noChangeAspect="1"/>
              </p:cNvPicPr>
              <p:nvPr/>
            </p:nvPicPr>
            <p:blipFill>
              <a:blip r:embed="rId4"/>
              <a:stretch>
                <a:fillRect/>
              </a:stretch>
            </p:blipFill>
            <p:spPr>
              <a:xfrm>
                <a:off x="4622979" y="3806532"/>
                <a:ext cx="444500" cy="508000"/>
              </a:xfrm>
              <a:prstGeom prst="rect">
                <a:avLst/>
              </a:prstGeom>
            </p:spPr>
          </p:pic>
        </p:grpSp>
      </p:grpSp>
      <p:grpSp>
        <p:nvGrpSpPr>
          <p:cNvPr id="10" name="Group 9"/>
          <p:cNvGrpSpPr/>
          <p:nvPr/>
        </p:nvGrpSpPr>
        <p:grpSpPr>
          <a:xfrm>
            <a:off x="4245648" y="4474550"/>
            <a:ext cx="3798177" cy="662846"/>
            <a:chOff x="1795650" y="4215332"/>
            <a:chExt cx="4021163" cy="701761"/>
          </a:xfrm>
        </p:grpSpPr>
        <p:sp>
          <p:nvSpPr>
            <p:cNvPr id="23" name="Right Arrow 22"/>
            <p:cNvSpPr/>
            <p:nvPr/>
          </p:nvSpPr>
          <p:spPr>
            <a:xfrm rot="10800000">
              <a:off x="1795650" y="4215332"/>
              <a:ext cx="4021163" cy="2458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a:off x="3249055" y="4455428"/>
              <a:ext cx="2078990" cy="461665"/>
              <a:chOff x="3324779" y="5062143"/>
              <a:chExt cx="2078990" cy="461665"/>
            </a:xfrm>
          </p:grpSpPr>
          <p:sp>
            <p:nvSpPr>
              <p:cNvPr id="24" name="TextBox 23"/>
              <p:cNvSpPr txBox="1"/>
              <p:nvPr/>
            </p:nvSpPr>
            <p:spPr>
              <a:xfrm>
                <a:off x="3324779" y="5062143"/>
                <a:ext cx="1697901" cy="461665"/>
              </a:xfrm>
              <a:prstGeom prst="rect">
                <a:avLst/>
              </a:prstGeom>
              <a:noFill/>
            </p:spPr>
            <p:txBody>
              <a:bodyPr wrap="none" rtlCol="0">
                <a:spAutoFit/>
              </a:bodyPr>
              <a:lstStyle/>
              <a:p>
                <a:r>
                  <a:rPr lang="en-US" sz="2400" dirty="0"/>
                  <a:t>Response:</a:t>
                </a:r>
              </a:p>
            </p:txBody>
          </p:sp>
          <p:pic>
            <p:nvPicPr>
              <p:cNvPr id="33" name="Picture 32"/>
              <p:cNvPicPr>
                <a:picLocks noChangeAspect="1"/>
              </p:cNvPicPr>
              <p:nvPr/>
            </p:nvPicPr>
            <p:blipFill>
              <a:blip r:embed="rId5"/>
              <a:stretch>
                <a:fillRect/>
              </a:stretch>
            </p:blipFill>
            <p:spPr>
              <a:xfrm>
                <a:off x="5073569" y="5114154"/>
                <a:ext cx="330200" cy="381000"/>
              </a:xfrm>
              <a:prstGeom prst="rect">
                <a:avLst/>
              </a:prstGeom>
            </p:spPr>
          </p:pic>
        </p:grpSp>
      </p:grpSp>
      <p:grpSp>
        <p:nvGrpSpPr>
          <p:cNvPr id="37" name="Group 36"/>
          <p:cNvGrpSpPr/>
          <p:nvPr/>
        </p:nvGrpSpPr>
        <p:grpSpPr>
          <a:xfrm>
            <a:off x="8369711" y="2407061"/>
            <a:ext cx="3559138" cy="1369889"/>
            <a:chOff x="5200618" y="2248532"/>
            <a:chExt cx="3768090" cy="1450313"/>
          </a:xfrm>
        </p:grpSpPr>
        <p:sp>
          <p:nvSpPr>
            <p:cNvPr id="35" name="Cloud Callout 34"/>
            <p:cNvSpPr/>
            <p:nvPr/>
          </p:nvSpPr>
          <p:spPr>
            <a:xfrm>
              <a:off x="5200618" y="2248532"/>
              <a:ext cx="3768090" cy="1450313"/>
            </a:xfrm>
            <a:prstGeom prst="cloudCallout">
              <a:avLst>
                <a:gd name="adj1" fmla="val -25957"/>
                <a:gd name="adj2" fmla="val 80447"/>
              </a:avLst>
            </a:prstGeom>
            <a:effectLst>
              <a:outerShdw blurRad="50800" dist="762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8" name="Picture 27"/>
            <p:cNvPicPr>
              <a:picLocks noChangeAspect="1"/>
            </p:cNvPicPr>
            <p:nvPr/>
          </p:nvPicPr>
          <p:blipFill>
            <a:blip r:embed="rId6"/>
            <a:stretch>
              <a:fillRect/>
            </a:stretch>
          </p:blipFill>
          <p:spPr>
            <a:xfrm>
              <a:off x="5708650" y="2561636"/>
              <a:ext cx="2806700" cy="901700"/>
            </a:xfrm>
            <a:prstGeom prst="rect">
              <a:avLst/>
            </a:prstGeom>
          </p:spPr>
        </p:pic>
      </p:grpSp>
      <p:grpSp>
        <p:nvGrpSpPr>
          <p:cNvPr id="5" name="Group 4"/>
          <p:cNvGrpSpPr/>
          <p:nvPr/>
        </p:nvGrpSpPr>
        <p:grpSpPr>
          <a:xfrm>
            <a:off x="5298564" y="7433822"/>
            <a:ext cx="5821972" cy="552347"/>
            <a:chOff x="3003253" y="5397620"/>
            <a:chExt cx="6163772" cy="584775"/>
          </a:xfrm>
        </p:grpSpPr>
        <p:pic>
          <p:nvPicPr>
            <p:cNvPr id="20" name="Picture 19"/>
            <p:cNvPicPr>
              <a:picLocks noChangeAspect="1"/>
            </p:cNvPicPr>
            <p:nvPr/>
          </p:nvPicPr>
          <p:blipFill>
            <a:blip r:embed="rId4"/>
            <a:stretch>
              <a:fillRect/>
            </a:stretch>
          </p:blipFill>
          <p:spPr>
            <a:xfrm>
              <a:off x="3003253" y="5397620"/>
              <a:ext cx="444500" cy="508000"/>
            </a:xfrm>
            <a:prstGeom prst="rect">
              <a:avLst/>
            </a:prstGeom>
          </p:spPr>
        </p:pic>
        <p:sp>
          <p:nvSpPr>
            <p:cNvPr id="4" name="TextBox 3"/>
            <p:cNvSpPr txBox="1"/>
            <p:nvPr/>
          </p:nvSpPr>
          <p:spPr>
            <a:xfrm>
              <a:off x="3371849" y="5397620"/>
              <a:ext cx="5795176" cy="584775"/>
            </a:xfrm>
            <a:prstGeom prst="rect">
              <a:avLst/>
            </a:prstGeom>
            <a:noFill/>
          </p:spPr>
          <p:txBody>
            <a:bodyPr wrap="none" rtlCol="0">
              <a:spAutoFit/>
            </a:bodyPr>
            <a:lstStyle/>
            <a:p>
              <a:r>
                <a:rPr lang="en-US" sz="3200" dirty="0"/>
                <a:t>: User defined function [</a:t>
              </a:r>
              <a:r>
                <a:rPr lang="en-US" sz="3200" b="1" dirty="0"/>
                <a:t>UDF</a:t>
              </a:r>
              <a:r>
                <a:rPr lang="en-US" sz="3200" dirty="0"/>
                <a:t>]</a:t>
              </a:r>
            </a:p>
          </p:txBody>
        </p:sp>
      </p:grpSp>
      <p:grpSp>
        <p:nvGrpSpPr>
          <p:cNvPr id="8" name="Group 7"/>
          <p:cNvGrpSpPr/>
          <p:nvPr/>
        </p:nvGrpSpPr>
        <p:grpSpPr>
          <a:xfrm>
            <a:off x="5219992" y="8176090"/>
            <a:ext cx="6585389" cy="588563"/>
            <a:chOff x="2945011" y="5874593"/>
            <a:chExt cx="6972008" cy="623117"/>
          </a:xfrm>
        </p:grpSpPr>
        <p:pic>
          <p:nvPicPr>
            <p:cNvPr id="6" name="Picture 5"/>
            <p:cNvPicPr>
              <a:picLocks noChangeAspect="1"/>
            </p:cNvPicPr>
            <p:nvPr/>
          </p:nvPicPr>
          <p:blipFill>
            <a:blip r:embed="rId7"/>
            <a:stretch>
              <a:fillRect/>
            </a:stretch>
          </p:blipFill>
          <p:spPr>
            <a:xfrm>
              <a:off x="2945011" y="5913510"/>
              <a:ext cx="571500" cy="584200"/>
            </a:xfrm>
            <a:prstGeom prst="rect">
              <a:avLst/>
            </a:prstGeom>
          </p:spPr>
        </p:pic>
        <p:sp>
          <p:nvSpPr>
            <p:cNvPr id="26" name="TextBox 25"/>
            <p:cNvSpPr txBox="1"/>
            <p:nvPr/>
          </p:nvSpPr>
          <p:spPr>
            <a:xfrm>
              <a:off x="3467818" y="5874593"/>
              <a:ext cx="6449201" cy="584775"/>
            </a:xfrm>
            <a:prstGeom prst="rect">
              <a:avLst/>
            </a:prstGeom>
            <a:noFill/>
          </p:spPr>
          <p:txBody>
            <a:bodyPr wrap="none" rtlCol="0">
              <a:spAutoFit/>
            </a:bodyPr>
            <a:lstStyle/>
            <a:p>
              <a:r>
                <a:rPr lang="en-US" sz="3200" dirty="0"/>
                <a:t>: User defined aggregate [</a:t>
              </a:r>
              <a:r>
                <a:rPr lang="en-US" sz="3200" b="1" dirty="0"/>
                <a:t>UDA</a:t>
              </a:r>
              <a:r>
                <a:rPr lang="en-US" sz="3200" dirty="0"/>
                <a:t>]</a:t>
              </a:r>
            </a:p>
          </p:txBody>
        </p:sp>
      </p:grpSp>
      <p:sp>
        <p:nvSpPr>
          <p:cNvPr id="12" name="TextBox 11"/>
          <p:cNvSpPr txBox="1"/>
          <p:nvPr/>
        </p:nvSpPr>
        <p:spPr>
          <a:xfrm>
            <a:off x="1139334" y="4676011"/>
            <a:ext cx="1558461" cy="369332"/>
          </a:xfrm>
          <a:prstGeom prst="rect">
            <a:avLst/>
          </a:prstGeom>
          <a:noFill/>
        </p:spPr>
        <p:txBody>
          <a:bodyPr wrap="square" rtlCol="0">
            <a:spAutoFit/>
          </a:bodyPr>
          <a:lstStyle/>
          <a:p>
            <a:pPr algn="ctr"/>
            <a:r>
              <a:rPr lang="en-US"/>
              <a:t>Iterative</a:t>
            </a:r>
          </a:p>
        </p:txBody>
      </p:sp>
      <p:sp>
        <p:nvSpPr>
          <p:cNvPr id="7" name="TextBox 6"/>
          <p:cNvSpPr txBox="1"/>
          <p:nvPr/>
        </p:nvSpPr>
        <p:spPr>
          <a:xfrm>
            <a:off x="3898005" y="8848190"/>
            <a:ext cx="8799436" cy="400110"/>
          </a:xfrm>
          <a:prstGeom prst="rect">
            <a:avLst/>
          </a:prstGeom>
          <a:noFill/>
        </p:spPr>
        <p:txBody>
          <a:bodyPr wrap="square" rtlCol="0">
            <a:spAutoFit/>
          </a:bodyPr>
          <a:lstStyle/>
          <a:p>
            <a:r>
              <a:rPr lang="en-US" sz="1000" dirty="0">
                <a:latin typeface="Gill Sans Light"/>
                <a:cs typeface="Gill Sans Light"/>
              </a:rPr>
              <a:t>D. </a:t>
            </a:r>
            <a:r>
              <a:rPr lang="en-US" sz="1000" dirty="0" err="1">
                <a:latin typeface="Gill Sans Light"/>
                <a:cs typeface="Gill Sans Light"/>
              </a:rPr>
              <a:t>Caragea</a:t>
            </a:r>
            <a:r>
              <a:rPr lang="en-US" sz="1000" dirty="0">
                <a:latin typeface="Gill Sans Light"/>
                <a:cs typeface="Gill Sans Light"/>
              </a:rPr>
              <a:t> et al.,</a:t>
            </a:r>
            <a:r>
              <a:rPr lang="en-US" sz="1000" i="1" dirty="0">
                <a:latin typeface="Gill Sans Light"/>
                <a:cs typeface="Gill Sans Light"/>
              </a:rPr>
              <a:t> A Framework for Learning from Distributed Data Using Sufficient Statistics and Its Application to Learning Decision Trees</a:t>
            </a:r>
            <a:r>
              <a:rPr lang="en-US" sz="1000" dirty="0">
                <a:latin typeface="Gill Sans Light"/>
                <a:cs typeface="Gill Sans Light"/>
              </a:rPr>
              <a:t>. Int. J. Hybrid </a:t>
            </a:r>
            <a:r>
              <a:rPr lang="en-US" sz="1000" dirty="0" err="1">
                <a:latin typeface="Gill Sans Light"/>
                <a:cs typeface="Gill Sans Light"/>
              </a:rPr>
              <a:t>Intell</a:t>
            </a:r>
            <a:r>
              <a:rPr lang="en-US" sz="1000" dirty="0">
                <a:latin typeface="Gill Sans Light"/>
                <a:cs typeface="Gill Sans Light"/>
              </a:rPr>
              <a:t>. Syst. 2004</a:t>
            </a:r>
          </a:p>
          <a:p>
            <a:endParaRPr lang="en-US" sz="1000" dirty="0"/>
          </a:p>
        </p:txBody>
      </p:sp>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00638" y="502277"/>
            <a:ext cx="1419720" cy="1573098"/>
          </a:xfrm>
          <a:prstGeom prst="rect">
            <a:avLst/>
          </a:prstGeom>
        </p:spPr>
      </p:pic>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8337" y="502277"/>
            <a:ext cx="1419720" cy="1573098"/>
          </a:xfrm>
          <a:prstGeom prst="rect">
            <a:avLst/>
          </a:prstGeom>
        </p:spPr>
      </p:pic>
      <p:grpSp>
        <p:nvGrpSpPr>
          <p:cNvPr id="38" name="Group 37"/>
          <p:cNvGrpSpPr/>
          <p:nvPr/>
        </p:nvGrpSpPr>
        <p:grpSpPr>
          <a:xfrm>
            <a:off x="8400584" y="388121"/>
            <a:ext cx="3559138" cy="1369889"/>
            <a:chOff x="5200618" y="2248532"/>
            <a:chExt cx="3768090" cy="1450313"/>
          </a:xfrm>
        </p:grpSpPr>
        <p:sp>
          <p:nvSpPr>
            <p:cNvPr id="39" name="Cloud Callout 38"/>
            <p:cNvSpPr/>
            <p:nvPr/>
          </p:nvSpPr>
          <p:spPr>
            <a:xfrm>
              <a:off x="5200618" y="2248532"/>
              <a:ext cx="3768090" cy="1450313"/>
            </a:xfrm>
            <a:prstGeom prst="cloudCallout">
              <a:avLst>
                <a:gd name="adj1" fmla="val -64243"/>
                <a:gd name="adj2" fmla="val 22859"/>
              </a:avLst>
            </a:prstGeom>
            <a:effectLst>
              <a:outerShdw blurRad="50800" dist="762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40" name="Picture 39"/>
            <p:cNvPicPr>
              <a:picLocks noChangeAspect="1"/>
            </p:cNvPicPr>
            <p:nvPr/>
          </p:nvPicPr>
          <p:blipFill>
            <a:blip r:embed="rId6"/>
            <a:stretch>
              <a:fillRect/>
            </a:stretch>
          </p:blipFill>
          <p:spPr>
            <a:xfrm>
              <a:off x="5708650" y="2561636"/>
              <a:ext cx="2806700" cy="901700"/>
            </a:xfrm>
            <a:prstGeom prst="rect">
              <a:avLst/>
            </a:prstGeom>
          </p:spPr>
        </p:pic>
      </p:grpSp>
      <p:grpSp>
        <p:nvGrpSpPr>
          <p:cNvPr id="43" name="Group 42"/>
          <p:cNvGrpSpPr/>
          <p:nvPr/>
        </p:nvGrpSpPr>
        <p:grpSpPr>
          <a:xfrm>
            <a:off x="2498283" y="412823"/>
            <a:ext cx="3559138" cy="1369889"/>
            <a:chOff x="5200618" y="2248532"/>
            <a:chExt cx="3768090" cy="1450313"/>
          </a:xfrm>
        </p:grpSpPr>
        <p:sp>
          <p:nvSpPr>
            <p:cNvPr id="44" name="Cloud Callout 43"/>
            <p:cNvSpPr/>
            <p:nvPr/>
          </p:nvSpPr>
          <p:spPr>
            <a:xfrm>
              <a:off x="5200618" y="2248532"/>
              <a:ext cx="3768090" cy="1450313"/>
            </a:xfrm>
            <a:prstGeom prst="cloudCallout">
              <a:avLst>
                <a:gd name="adj1" fmla="val -64243"/>
                <a:gd name="adj2" fmla="val 22859"/>
              </a:avLst>
            </a:prstGeom>
            <a:effectLst>
              <a:outerShdw blurRad="50800" dist="762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45" name="Picture 44"/>
            <p:cNvPicPr>
              <a:picLocks noChangeAspect="1"/>
            </p:cNvPicPr>
            <p:nvPr/>
          </p:nvPicPr>
          <p:blipFill>
            <a:blip r:embed="rId6"/>
            <a:stretch>
              <a:fillRect/>
            </a:stretch>
          </p:blipFill>
          <p:spPr>
            <a:xfrm>
              <a:off x="5708650" y="2561636"/>
              <a:ext cx="2806700" cy="901700"/>
            </a:xfrm>
            <a:prstGeom prst="rect">
              <a:avLst/>
            </a:prstGeom>
          </p:spPr>
        </p:pic>
      </p:grpSp>
      <p:grpSp>
        <p:nvGrpSpPr>
          <p:cNvPr id="11" name="Group 10"/>
          <p:cNvGrpSpPr/>
          <p:nvPr/>
        </p:nvGrpSpPr>
        <p:grpSpPr>
          <a:xfrm rot="19389681">
            <a:off x="3755701" y="2402113"/>
            <a:ext cx="2854409" cy="1559545"/>
            <a:chOff x="3629592" y="2399619"/>
            <a:chExt cx="2854409" cy="1559545"/>
          </a:xfrm>
        </p:grpSpPr>
        <p:grpSp>
          <p:nvGrpSpPr>
            <p:cNvPr id="46" name="Group 45"/>
            <p:cNvGrpSpPr/>
            <p:nvPr/>
          </p:nvGrpSpPr>
          <p:grpSpPr>
            <a:xfrm>
              <a:off x="4174619" y="2399619"/>
              <a:ext cx="2309382" cy="727459"/>
              <a:chOff x="3371851" y="3314309"/>
              <a:chExt cx="2444963" cy="770167"/>
            </a:xfrm>
          </p:grpSpPr>
          <p:sp>
            <p:nvSpPr>
              <p:cNvPr id="47" name="Right Arrow 46"/>
              <p:cNvSpPr/>
              <p:nvPr/>
            </p:nvSpPr>
            <p:spPr>
              <a:xfrm>
                <a:off x="3371851" y="3838587"/>
                <a:ext cx="2444963" cy="24588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8" name="Group 47"/>
              <p:cNvGrpSpPr/>
              <p:nvPr/>
            </p:nvGrpSpPr>
            <p:grpSpPr>
              <a:xfrm>
                <a:off x="3660668" y="3314309"/>
                <a:ext cx="1603506" cy="508000"/>
                <a:chOff x="3463973" y="3806533"/>
                <a:chExt cx="1603506" cy="508000"/>
              </a:xfrm>
            </p:grpSpPr>
            <p:sp>
              <p:nvSpPr>
                <p:cNvPr id="49" name="TextBox 48"/>
                <p:cNvSpPr txBox="1"/>
                <p:nvPr/>
              </p:nvSpPr>
              <p:spPr>
                <a:xfrm>
                  <a:off x="3463973" y="3813422"/>
                  <a:ext cx="1183337" cy="461665"/>
                </a:xfrm>
                <a:prstGeom prst="rect">
                  <a:avLst/>
                </a:prstGeom>
                <a:noFill/>
              </p:spPr>
              <p:txBody>
                <a:bodyPr wrap="none" rtlCol="0">
                  <a:spAutoFit/>
                </a:bodyPr>
                <a:lstStyle/>
                <a:p>
                  <a:r>
                    <a:rPr lang="en-US" sz="2400" dirty="0"/>
                    <a:t>Query:</a:t>
                  </a:r>
                </a:p>
              </p:txBody>
            </p:sp>
            <p:pic>
              <p:nvPicPr>
                <p:cNvPr id="50" name="Picture 49"/>
                <p:cNvPicPr>
                  <a:picLocks noChangeAspect="1"/>
                </p:cNvPicPr>
                <p:nvPr/>
              </p:nvPicPr>
              <p:blipFill>
                <a:blip r:embed="rId4"/>
                <a:stretch>
                  <a:fillRect/>
                </a:stretch>
              </p:blipFill>
              <p:spPr>
                <a:xfrm>
                  <a:off x="4622979" y="3806533"/>
                  <a:ext cx="444500" cy="508000"/>
                </a:xfrm>
                <a:prstGeom prst="rect">
                  <a:avLst/>
                </a:prstGeom>
              </p:spPr>
            </p:pic>
          </p:grpSp>
        </p:grpSp>
        <p:grpSp>
          <p:nvGrpSpPr>
            <p:cNvPr id="51" name="Group 50"/>
            <p:cNvGrpSpPr/>
            <p:nvPr/>
          </p:nvGrpSpPr>
          <p:grpSpPr>
            <a:xfrm>
              <a:off x="3629592" y="3296317"/>
              <a:ext cx="2854407" cy="662847"/>
              <a:chOff x="2794826" y="4215331"/>
              <a:chExt cx="3021985" cy="701762"/>
            </a:xfrm>
          </p:grpSpPr>
          <p:sp>
            <p:nvSpPr>
              <p:cNvPr id="52" name="Right Arrow 51"/>
              <p:cNvSpPr/>
              <p:nvPr/>
            </p:nvSpPr>
            <p:spPr>
              <a:xfrm rot="10800000">
                <a:off x="2794826" y="4215331"/>
                <a:ext cx="3021985" cy="2458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p:nvPr/>
            </p:nvGrpSpPr>
            <p:grpSpPr>
              <a:xfrm>
                <a:off x="3249055" y="4455428"/>
                <a:ext cx="2078990" cy="461665"/>
                <a:chOff x="3324779" y="5062143"/>
                <a:chExt cx="2078990" cy="461665"/>
              </a:xfrm>
            </p:grpSpPr>
            <p:sp>
              <p:nvSpPr>
                <p:cNvPr id="54" name="TextBox 53"/>
                <p:cNvSpPr txBox="1"/>
                <p:nvPr/>
              </p:nvSpPr>
              <p:spPr>
                <a:xfrm>
                  <a:off x="3324779" y="5062143"/>
                  <a:ext cx="1697901" cy="461665"/>
                </a:xfrm>
                <a:prstGeom prst="rect">
                  <a:avLst/>
                </a:prstGeom>
                <a:noFill/>
              </p:spPr>
              <p:txBody>
                <a:bodyPr wrap="none" rtlCol="0">
                  <a:spAutoFit/>
                </a:bodyPr>
                <a:lstStyle/>
                <a:p>
                  <a:r>
                    <a:rPr lang="en-US" sz="2400" dirty="0"/>
                    <a:t>Response:</a:t>
                  </a:r>
                </a:p>
              </p:txBody>
            </p:sp>
            <p:pic>
              <p:nvPicPr>
                <p:cNvPr id="55" name="Picture 54"/>
                <p:cNvPicPr>
                  <a:picLocks noChangeAspect="1"/>
                </p:cNvPicPr>
                <p:nvPr/>
              </p:nvPicPr>
              <p:blipFill>
                <a:blip r:embed="rId5"/>
                <a:stretch>
                  <a:fillRect/>
                </a:stretch>
              </p:blipFill>
              <p:spPr>
                <a:xfrm>
                  <a:off x="5073569" y="5114154"/>
                  <a:ext cx="330200" cy="381000"/>
                </a:xfrm>
                <a:prstGeom prst="rect">
                  <a:avLst/>
                </a:prstGeom>
              </p:spPr>
            </p:pic>
          </p:grpSp>
        </p:grpSp>
      </p:grpSp>
      <p:grpSp>
        <p:nvGrpSpPr>
          <p:cNvPr id="13" name="Group 12"/>
          <p:cNvGrpSpPr/>
          <p:nvPr/>
        </p:nvGrpSpPr>
        <p:grpSpPr>
          <a:xfrm>
            <a:off x="472851" y="1520563"/>
            <a:ext cx="2779133" cy="2958938"/>
            <a:chOff x="1131198" y="1560133"/>
            <a:chExt cx="2779133" cy="2958938"/>
          </a:xfrm>
        </p:grpSpPr>
        <p:grpSp>
          <p:nvGrpSpPr>
            <p:cNvPr id="67" name="Group 66"/>
            <p:cNvGrpSpPr/>
            <p:nvPr/>
          </p:nvGrpSpPr>
          <p:grpSpPr>
            <a:xfrm>
              <a:off x="1131198" y="2038454"/>
              <a:ext cx="1622527" cy="1782213"/>
              <a:chOff x="4375788" y="3538408"/>
              <a:chExt cx="1622527" cy="1782213"/>
            </a:xfrm>
          </p:grpSpPr>
          <p:grpSp>
            <p:nvGrpSpPr>
              <p:cNvPr id="68" name="Group 67"/>
              <p:cNvGrpSpPr/>
              <p:nvPr/>
            </p:nvGrpSpPr>
            <p:grpSpPr>
              <a:xfrm>
                <a:off x="4375788" y="4529264"/>
                <a:ext cx="1507376" cy="508000"/>
                <a:chOff x="3560103" y="3806533"/>
                <a:chExt cx="1507376" cy="508000"/>
              </a:xfrm>
            </p:grpSpPr>
            <p:sp>
              <p:nvSpPr>
                <p:cNvPr id="70" name="TextBox 69"/>
                <p:cNvSpPr txBox="1"/>
                <p:nvPr/>
              </p:nvSpPr>
              <p:spPr>
                <a:xfrm>
                  <a:off x="3560103" y="3835821"/>
                  <a:ext cx="1183337" cy="461665"/>
                </a:xfrm>
                <a:prstGeom prst="rect">
                  <a:avLst/>
                </a:prstGeom>
                <a:noFill/>
              </p:spPr>
              <p:txBody>
                <a:bodyPr wrap="none" rtlCol="0">
                  <a:spAutoFit/>
                </a:bodyPr>
                <a:lstStyle/>
                <a:p>
                  <a:r>
                    <a:rPr lang="en-US" sz="2400" dirty="0"/>
                    <a:t>Query:</a:t>
                  </a:r>
                </a:p>
              </p:txBody>
            </p:sp>
            <p:pic>
              <p:nvPicPr>
                <p:cNvPr id="71" name="Picture 70"/>
                <p:cNvPicPr>
                  <a:picLocks noChangeAspect="1"/>
                </p:cNvPicPr>
                <p:nvPr/>
              </p:nvPicPr>
              <p:blipFill>
                <a:blip r:embed="rId4"/>
                <a:stretch>
                  <a:fillRect/>
                </a:stretch>
              </p:blipFill>
              <p:spPr>
                <a:xfrm>
                  <a:off x="4622979" y="3806533"/>
                  <a:ext cx="444500" cy="508000"/>
                </a:xfrm>
                <a:prstGeom prst="rect">
                  <a:avLst/>
                </a:prstGeom>
              </p:spPr>
            </p:pic>
          </p:grpSp>
          <p:sp>
            <p:nvSpPr>
              <p:cNvPr id="69" name="Right Arrow 68"/>
              <p:cNvSpPr/>
              <p:nvPr/>
            </p:nvSpPr>
            <p:spPr>
              <a:xfrm rot="13631174">
                <a:off x="4984264" y="4306570"/>
                <a:ext cx="1782213" cy="24588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72" name="Group 71"/>
            <p:cNvGrpSpPr/>
            <p:nvPr/>
          </p:nvGrpSpPr>
          <p:grpSpPr>
            <a:xfrm>
              <a:off x="2890497" y="1560133"/>
              <a:ext cx="1019834" cy="2958938"/>
              <a:chOff x="6135088" y="3060088"/>
              <a:chExt cx="1019834" cy="2958938"/>
            </a:xfrm>
          </p:grpSpPr>
          <p:sp>
            <p:nvSpPr>
              <p:cNvPr id="73" name="TextBox 72"/>
              <p:cNvSpPr txBox="1"/>
              <p:nvPr/>
            </p:nvSpPr>
            <p:spPr>
              <a:xfrm rot="2849560">
                <a:off x="5516970" y="3678206"/>
                <a:ext cx="1697901" cy="461665"/>
              </a:xfrm>
              <a:prstGeom prst="rect">
                <a:avLst/>
              </a:prstGeom>
              <a:noFill/>
            </p:spPr>
            <p:txBody>
              <a:bodyPr wrap="none" rtlCol="0">
                <a:spAutoFit/>
              </a:bodyPr>
              <a:lstStyle/>
              <a:p>
                <a:r>
                  <a:rPr lang="en-US" sz="2400" dirty="0"/>
                  <a:t>Response:</a:t>
                </a:r>
              </a:p>
            </p:txBody>
          </p:sp>
          <p:grpSp>
            <p:nvGrpSpPr>
              <p:cNvPr id="74" name="Group 73"/>
              <p:cNvGrpSpPr/>
              <p:nvPr/>
            </p:nvGrpSpPr>
            <p:grpSpPr>
              <a:xfrm>
                <a:off x="6314987" y="3239051"/>
                <a:ext cx="839935" cy="2779975"/>
                <a:chOff x="6314987" y="3239051"/>
                <a:chExt cx="839935" cy="2779975"/>
              </a:xfrm>
            </p:grpSpPr>
            <p:sp>
              <p:nvSpPr>
                <p:cNvPr id="75" name="Right Arrow 74"/>
                <p:cNvSpPr/>
                <p:nvPr/>
              </p:nvSpPr>
              <p:spPr>
                <a:xfrm rot="2831174">
                  <a:off x="5047944" y="4506094"/>
                  <a:ext cx="2779975" cy="2458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5"/>
                <a:stretch>
                  <a:fillRect/>
                </a:stretch>
              </p:blipFill>
              <p:spPr>
                <a:xfrm rot="2849560">
                  <a:off x="6799322" y="4402195"/>
                  <a:ext cx="330200" cy="381000"/>
                </a:xfrm>
                <a:prstGeom prst="rect">
                  <a:avLst/>
                </a:prstGeom>
              </p:spPr>
            </p:pic>
          </p:grpSp>
        </p:grpSp>
      </p:grpSp>
      <p:pic>
        <p:nvPicPr>
          <p:cNvPr id="77" name="Picture 76"/>
          <p:cNvPicPr>
            <a:picLocks noChangeAspect="1"/>
          </p:cNvPicPr>
          <p:nvPr/>
        </p:nvPicPr>
        <p:blipFill>
          <a:blip r:embed="rId7"/>
          <a:stretch>
            <a:fillRect/>
          </a:stretch>
        </p:blipFill>
        <p:spPr>
          <a:xfrm>
            <a:off x="3540738" y="4158463"/>
            <a:ext cx="539809" cy="551804"/>
          </a:xfrm>
          <a:prstGeom prst="rect">
            <a:avLst/>
          </a:prstGeom>
        </p:spPr>
      </p:pic>
      <p:sp>
        <p:nvSpPr>
          <p:cNvPr id="78" name="Right Arrow 77"/>
          <p:cNvSpPr/>
          <p:nvPr/>
        </p:nvSpPr>
        <p:spPr>
          <a:xfrm rot="8589681">
            <a:off x="3189685" y="4617646"/>
            <a:ext cx="360598" cy="2322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ight Arrow 78"/>
          <p:cNvSpPr/>
          <p:nvPr/>
        </p:nvSpPr>
        <p:spPr>
          <a:xfrm rot="19389681">
            <a:off x="3045388" y="4327216"/>
            <a:ext cx="463047" cy="23225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022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Map Reduce Technologies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489816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Hadoop</a:t>
            </a:r>
          </a:p>
        </p:txBody>
      </p:sp>
      <p:sp>
        <p:nvSpPr>
          <p:cNvPr id="7" name="Content Placeholder 6"/>
          <p:cNvSpPr>
            <a:spLocks noGrp="1"/>
          </p:cNvSpPr>
          <p:nvPr>
            <p:ph idx="1"/>
          </p:nvPr>
        </p:nvSpPr>
        <p:spPr/>
        <p:txBody>
          <a:bodyPr>
            <a:normAutofit/>
          </a:bodyPr>
          <a:lstStyle/>
          <a:p>
            <a:r>
              <a:rPr lang="en-US" dirty="0"/>
              <a:t>First open-source map-reduce software</a:t>
            </a:r>
          </a:p>
          <a:p>
            <a:pPr lvl="1"/>
            <a:r>
              <a:rPr lang="en-US" dirty="0"/>
              <a:t>Managed by Apache foundation</a:t>
            </a:r>
          </a:p>
          <a:p>
            <a:r>
              <a:rPr lang="en-US" dirty="0"/>
              <a:t>Based on Google’s</a:t>
            </a:r>
          </a:p>
          <a:p>
            <a:pPr lvl="1"/>
            <a:r>
              <a:rPr lang="en-US" dirty="0"/>
              <a:t>Google File System</a:t>
            </a:r>
          </a:p>
          <a:p>
            <a:pPr lvl="1"/>
            <a:r>
              <a:rPr lang="en-US" dirty="0"/>
              <a:t>MapReduce </a:t>
            </a:r>
          </a:p>
          <a:p>
            <a:r>
              <a:rPr lang="en-US" dirty="0"/>
              <a:t>Companies formed around Hadoop:</a:t>
            </a:r>
          </a:p>
          <a:p>
            <a:pPr lvl="1"/>
            <a:r>
              <a:rPr lang="en-US" dirty="0"/>
              <a:t>Cloudera</a:t>
            </a:r>
          </a:p>
          <a:p>
            <a:pPr lvl="1"/>
            <a:r>
              <a:rPr lang="en-US" dirty="0"/>
              <a:t>Hortonworks</a:t>
            </a:r>
          </a:p>
          <a:p>
            <a:pPr lvl="1"/>
            <a:r>
              <a:rPr lang="en-US" dirty="0" err="1"/>
              <a:t>MapR</a:t>
            </a:r>
            <a:endParaRPr lang="en-US" dirty="0"/>
          </a:p>
        </p:txBody>
      </p:sp>
      <p:grpSp>
        <p:nvGrpSpPr>
          <p:cNvPr id="8" name="Group 7">
            <a:extLst>
              <a:ext uri="{FF2B5EF4-FFF2-40B4-BE49-F238E27FC236}">
                <a16:creationId xmlns:a16="http://schemas.microsoft.com/office/drawing/2014/main" id="{9C6A7A5D-0DF8-4E8A-B4D5-35EB7396A0D4}"/>
              </a:ext>
            </a:extLst>
          </p:cNvPr>
          <p:cNvGrpSpPr/>
          <p:nvPr/>
        </p:nvGrpSpPr>
        <p:grpSpPr>
          <a:xfrm>
            <a:off x="7976236" y="111998"/>
            <a:ext cx="4114038" cy="3611705"/>
            <a:chOff x="6416080" y="1332828"/>
            <a:chExt cx="5174784" cy="4542932"/>
          </a:xfrm>
        </p:grpSpPr>
        <p:pic>
          <p:nvPicPr>
            <p:cNvPr id="12" name="Picture 11">
              <a:extLst>
                <a:ext uri="{FF2B5EF4-FFF2-40B4-BE49-F238E27FC236}">
                  <a16:creationId xmlns:a16="http://schemas.microsoft.com/office/drawing/2014/main" id="{1E6E053A-3C50-4FAD-A1C3-CD33ABA51D93}"/>
                </a:ext>
              </a:extLst>
            </p:cNvPr>
            <p:cNvPicPr>
              <a:picLocks noChangeAspect="1"/>
            </p:cNvPicPr>
            <p:nvPr/>
          </p:nvPicPr>
          <p:blipFill>
            <a:blip r:embed="rId2"/>
            <a:stretch>
              <a:fillRect/>
            </a:stretch>
          </p:blipFill>
          <p:spPr>
            <a:xfrm>
              <a:off x="7105446" y="1332828"/>
              <a:ext cx="4485418" cy="3357267"/>
            </a:xfrm>
            <a:prstGeom prst="rect">
              <a:avLst/>
            </a:prstGeom>
          </p:spPr>
        </p:pic>
        <p:pic>
          <p:nvPicPr>
            <p:cNvPr id="13" name="Picture 12" descr="hadoop_rgb.png">
              <a:extLst>
                <a:ext uri="{FF2B5EF4-FFF2-40B4-BE49-F238E27FC236}">
                  <a16:creationId xmlns:a16="http://schemas.microsoft.com/office/drawing/2014/main" id="{619EBD8C-69DA-4D7C-85C4-F57444D3A4A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16080" y="4295611"/>
              <a:ext cx="4423348" cy="1580149"/>
            </a:xfrm>
            <a:prstGeom prst="rect">
              <a:avLst/>
            </a:prstGeom>
          </p:spPr>
        </p:pic>
      </p:grpSp>
    </p:spTree>
    <p:extLst>
      <p:ext uri="{BB962C8B-B14F-4D97-AF65-F5344CB8AC3E}">
        <p14:creationId xmlns:p14="http://schemas.microsoft.com/office/powerpoint/2010/main" val="1874310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976236" y="111998"/>
            <a:ext cx="4114038" cy="3611705"/>
            <a:chOff x="6416080" y="1332828"/>
            <a:chExt cx="5174784" cy="4542932"/>
          </a:xfrm>
        </p:grpSpPr>
        <p:pic>
          <p:nvPicPr>
            <p:cNvPr id="5" name="Picture 4"/>
            <p:cNvPicPr>
              <a:picLocks noChangeAspect="1"/>
            </p:cNvPicPr>
            <p:nvPr/>
          </p:nvPicPr>
          <p:blipFill>
            <a:blip r:embed="rId3"/>
            <a:stretch>
              <a:fillRect/>
            </a:stretch>
          </p:blipFill>
          <p:spPr>
            <a:xfrm>
              <a:off x="7105446" y="1332828"/>
              <a:ext cx="4485418" cy="3357267"/>
            </a:xfrm>
            <a:prstGeom prst="rect">
              <a:avLst/>
            </a:prstGeom>
          </p:spPr>
        </p:pic>
        <p:pic>
          <p:nvPicPr>
            <p:cNvPr id="6" name="Picture 5" descr="hadoop_rgb.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16080" y="4295611"/>
              <a:ext cx="4423348" cy="1580149"/>
            </a:xfrm>
            <a:prstGeom prst="rect">
              <a:avLst/>
            </a:prstGeom>
          </p:spPr>
        </p:pic>
      </p:grpSp>
      <p:sp>
        <p:nvSpPr>
          <p:cNvPr id="4" name="Title 3"/>
          <p:cNvSpPr>
            <a:spLocks noGrp="1"/>
          </p:cNvSpPr>
          <p:nvPr>
            <p:ph type="title"/>
          </p:nvPr>
        </p:nvSpPr>
        <p:spPr/>
        <p:txBody>
          <a:bodyPr/>
          <a:lstStyle/>
          <a:p>
            <a:r>
              <a:rPr lang="en-US" dirty="0"/>
              <a:t>Hadoop</a:t>
            </a:r>
          </a:p>
        </p:txBody>
      </p:sp>
      <p:sp>
        <p:nvSpPr>
          <p:cNvPr id="7" name="Content Placeholder 6"/>
          <p:cNvSpPr>
            <a:spLocks noGrp="1"/>
          </p:cNvSpPr>
          <p:nvPr>
            <p:ph idx="1"/>
          </p:nvPr>
        </p:nvSpPr>
        <p:spPr>
          <a:xfrm>
            <a:off x="838200" y="1825625"/>
            <a:ext cx="10515600" cy="4351339"/>
          </a:xfrm>
        </p:spPr>
        <p:txBody>
          <a:bodyPr>
            <a:normAutofit fontScale="92500"/>
          </a:bodyPr>
          <a:lstStyle/>
          <a:p>
            <a:r>
              <a:rPr lang="en-US" dirty="0"/>
              <a:t>Very active open source ecosystem</a:t>
            </a:r>
          </a:p>
          <a:p>
            <a:r>
              <a:rPr lang="en-US" dirty="0"/>
              <a:t>Several key technologies</a:t>
            </a:r>
          </a:p>
          <a:p>
            <a:pPr lvl="1"/>
            <a:r>
              <a:rPr lang="en-US" b="1" dirty="0"/>
              <a:t>HDFS:</a:t>
            </a:r>
            <a:r>
              <a:rPr lang="en-US" dirty="0"/>
              <a:t> Hadoop File System</a:t>
            </a:r>
          </a:p>
          <a:p>
            <a:pPr lvl="1"/>
            <a:r>
              <a:rPr lang="en-US" b="1" dirty="0"/>
              <a:t>MapReduce: </a:t>
            </a:r>
            <a:r>
              <a:rPr lang="en-US" dirty="0"/>
              <a:t>map-reduce compute framework</a:t>
            </a:r>
          </a:p>
          <a:p>
            <a:pPr lvl="1"/>
            <a:r>
              <a:rPr lang="en-US" b="1" dirty="0"/>
              <a:t>YARN:</a:t>
            </a:r>
            <a:r>
              <a:rPr lang="en-US" dirty="0"/>
              <a:t> Yet another resource negotiator</a:t>
            </a:r>
          </a:p>
          <a:p>
            <a:pPr lvl="1"/>
            <a:r>
              <a:rPr lang="en-US" b="1" dirty="0"/>
              <a:t>Hive:</a:t>
            </a:r>
            <a:r>
              <a:rPr lang="en-US" dirty="0"/>
              <a:t> SQL queries over MapReduce</a:t>
            </a:r>
          </a:p>
          <a:p>
            <a:pPr lvl="1"/>
            <a:r>
              <a:rPr lang="en-US" dirty="0"/>
              <a:t>… </a:t>
            </a:r>
          </a:p>
          <a:p>
            <a:pPr lvl="1"/>
            <a:endParaRPr lang="en-US" b="1" dirty="0"/>
          </a:p>
          <a:p>
            <a:r>
              <a:rPr lang="en-US" dirty="0"/>
              <a:t>Downside: Tedious to use!</a:t>
            </a:r>
          </a:p>
          <a:p>
            <a:pPr lvl="1"/>
            <a:r>
              <a:rPr lang="en-US" dirty="0"/>
              <a:t>Joey: Word count example from before is 100s of lines of Java code.</a:t>
            </a:r>
          </a:p>
        </p:txBody>
      </p:sp>
    </p:spTree>
    <p:extLst>
      <p:ext uri="{BB962C8B-B14F-4D97-AF65-F5344CB8AC3E}">
        <p14:creationId xmlns:p14="http://schemas.microsoft.com/office/powerpoint/2010/main" val="35062844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0292" y="939983"/>
            <a:ext cx="11187189" cy="3621172"/>
            <a:chOff x="4339026" y="120130"/>
            <a:chExt cx="11187189" cy="3621172"/>
          </a:xfrm>
        </p:grpSpPr>
        <p:sp>
          <p:nvSpPr>
            <p:cNvPr id="5" name="Title 2"/>
            <p:cNvSpPr txBox="1">
              <a:spLocks/>
            </p:cNvSpPr>
            <p:nvPr/>
          </p:nvSpPr>
          <p:spPr bwMode="auto">
            <a:xfrm>
              <a:off x="4339026" y="772679"/>
              <a:ext cx="11187189" cy="296862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8000" b="0" kern="1200">
                  <a:solidFill>
                    <a:schemeClr val="tx1"/>
                  </a:solidFill>
                  <a:latin typeface="Gill Sans Light"/>
                  <a:ea typeface="ＭＳ Ｐゴシック" pitchFamily="-65" charset="-128"/>
                  <a:cs typeface="Gill Sans Light"/>
                </a:defRPr>
              </a:lvl1pPr>
              <a:lvl2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2pPr>
              <a:lvl3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3pPr>
              <a:lvl4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4pPr>
              <a:lvl5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5pPr>
              <a:lvl6pPr marL="4572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a:lstStyle>
            <a:p>
              <a:endParaRPr lang="en-US" sz="7200" dirty="0"/>
            </a:p>
            <a:p>
              <a:r>
                <a:rPr lang="en-US" sz="7200" dirty="0"/>
                <a:t>In-Memory Dataflow System</a:t>
              </a:r>
            </a:p>
          </p:txBody>
        </p:sp>
        <p:pic>
          <p:nvPicPr>
            <p:cNvPr id="6" name="Picture 5"/>
            <p:cNvPicPr>
              <a:picLocks noChangeAspect="1"/>
            </p:cNvPicPr>
            <p:nvPr/>
          </p:nvPicPr>
          <p:blipFill rotWithShape="1">
            <a:blip r:embed="rId3"/>
            <a:srcRect t="25215" b="25397"/>
            <a:stretch/>
          </p:blipFill>
          <p:spPr>
            <a:xfrm>
              <a:off x="4339026" y="120130"/>
              <a:ext cx="4326674" cy="2136861"/>
            </a:xfrm>
            <a:prstGeom prst="rect">
              <a:avLst/>
            </a:prstGeom>
          </p:spPr>
        </p:pic>
      </p:grpSp>
      <p:sp>
        <p:nvSpPr>
          <p:cNvPr id="4" name="TextBox 3"/>
          <p:cNvSpPr txBox="1"/>
          <p:nvPr/>
        </p:nvSpPr>
        <p:spPr>
          <a:xfrm>
            <a:off x="390292" y="5873115"/>
            <a:ext cx="11630722" cy="984885"/>
          </a:xfrm>
          <a:prstGeom prst="rect">
            <a:avLst/>
          </a:prstGeom>
          <a:noFill/>
        </p:spPr>
        <p:txBody>
          <a:bodyPr wrap="square" rtlCol="0">
            <a:spAutoFit/>
          </a:bodyPr>
          <a:lstStyle/>
          <a:p>
            <a:pPr>
              <a:spcBef>
                <a:spcPts val="1200"/>
              </a:spcBef>
            </a:pPr>
            <a:r>
              <a:rPr lang="en-US" sz="1600" dirty="0">
                <a:latin typeface="Gill Sans Light"/>
                <a:cs typeface="Gill Sans Light"/>
              </a:rPr>
              <a:t>M. </a:t>
            </a:r>
            <a:r>
              <a:rPr lang="en-US" sz="1600" dirty="0" err="1">
                <a:latin typeface="Gill Sans Light"/>
                <a:cs typeface="Gill Sans Light"/>
              </a:rPr>
              <a:t>Zaharia</a:t>
            </a:r>
            <a:r>
              <a:rPr lang="en-US" sz="1600" dirty="0">
                <a:latin typeface="Gill Sans Light"/>
                <a:cs typeface="Gill Sans Light"/>
              </a:rPr>
              <a:t>, M. </a:t>
            </a:r>
            <a:r>
              <a:rPr lang="en-US" sz="1600" dirty="0" err="1">
                <a:latin typeface="Gill Sans Light"/>
                <a:cs typeface="Gill Sans Light"/>
              </a:rPr>
              <a:t>Chowdhury</a:t>
            </a:r>
            <a:r>
              <a:rPr lang="en-US" sz="1600" dirty="0">
                <a:latin typeface="Gill Sans Light"/>
                <a:cs typeface="Gill Sans Light"/>
              </a:rPr>
              <a:t>, M. J. Franklin, S. </a:t>
            </a:r>
            <a:r>
              <a:rPr lang="en-US" sz="1600" dirty="0" err="1">
                <a:latin typeface="Gill Sans Light"/>
                <a:cs typeface="Gill Sans Light"/>
              </a:rPr>
              <a:t>Shenker</a:t>
            </a:r>
            <a:r>
              <a:rPr lang="en-US" sz="1600" dirty="0">
                <a:latin typeface="Gill Sans Light"/>
                <a:cs typeface="Gill Sans Light"/>
              </a:rPr>
              <a:t>, and I. </a:t>
            </a:r>
            <a:r>
              <a:rPr lang="en-US" sz="1600" dirty="0" err="1">
                <a:latin typeface="Gill Sans Light"/>
                <a:cs typeface="Gill Sans Light"/>
              </a:rPr>
              <a:t>Stoica</a:t>
            </a:r>
            <a:r>
              <a:rPr lang="en-US" sz="1600" dirty="0">
                <a:latin typeface="Gill Sans Light"/>
                <a:cs typeface="Gill Sans Light"/>
              </a:rPr>
              <a:t>. </a:t>
            </a:r>
            <a:r>
              <a:rPr lang="en-US" sz="1600" i="1" dirty="0">
                <a:latin typeface="Gill Sans Light"/>
                <a:cs typeface="Gill Sans Light"/>
              </a:rPr>
              <a:t>Spark: cluster computing with working sets. </a:t>
            </a:r>
            <a:r>
              <a:rPr lang="en-US" sz="1600" dirty="0">
                <a:latin typeface="Gill Sans Light"/>
                <a:cs typeface="Gill Sans Light"/>
              </a:rPr>
              <a:t>HotCloud’10</a:t>
            </a:r>
          </a:p>
          <a:p>
            <a:pPr>
              <a:spcBef>
                <a:spcPts val="1200"/>
              </a:spcBef>
            </a:pPr>
            <a:r>
              <a:rPr lang="en-US" sz="1600" dirty="0">
                <a:latin typeface="Gill Sans Light"/>
                <a:cs typeface="Gill Sans Light"/>
              </a:rPr>
              <a:t>M. </a:t>
            </a:r>
            <a:r>
              <a:rPr lang="en-US" sz="1600" dirty="0" err="1">
                <a:latin typeface="Gill Sans Light"/>
                <a:cs typeface="Gill Sans Light"/>
              </a:rPr>
              <a:t>Zaharia</a:t>
            </a:r>
            <a:r>
              <a:rPr lang="en-US" sz="1600" dirty="0">
                <a:latin typeface="Gill Sans Light"/>
                <a:cs typeface="Gill Sans Light"/>
              </a:rPr>
              <a:t>, M. </a:t>
            </a:r>
            <a:r>
              <a:rPr lang="en-US" sz="1600" dirty="0" err="1">
                <a:latin typeface="Gill Sans Light"/>
                <a:cs typeface="Gill Sans Light"/>
              </a:rPr>
              <a:t>Chowdhury</a:t>
            </a:r>
            <a:r>
              <a:rPr lang="en-US" sz="1600" dirty="0">
                <a:latin typeface="Gill Sans Light"/>
                <a:cs typeface="Gill Sans Light"/>
              </a:rPr>
              <a:t>, T. Das, A. Dave, J. Ma, M. McCauley, M.J. Franklin, S. </a:t>
            </a:r>
            <a:r>
              <a:rPr lang="en-US" sz="1600" dirty="0" err="1">
                <a:latin typeface="Gill Sans Light"/>
                <a:cs typeface="Gill Sans Light"/>
              </a:rPr>
              <a:t>Shenker</a:t>
            </a:r>
            <a:r>
              <a:rPr lang="en-US" sz="1600" dirty="0">
                <a:latin typeface="Gill Sans Light"/>
                <a:cs typeface="Gill Sans Light"/>
              </a:rPr>
              <a:t>, I. </a:t>
            </a:r>
            <a:r>
              <a:rPr lang="en-US" sz="1600" dirty="0" err="1">
                <a:latin typeface="Gill Sans Light"/>
                <a:cs typeface="Gill Sans Light"/>
              </a:rPr>
              <a:t>Stoica</a:t>
            </a:r>
            <a:r>
              <a:rPr lang="en-US" sz="1600" i="1" dirty="0">
                <a:latin typeface="Gill Sans Light"/>
                <a:cs typeface="Gill Sans Light"/>
              </a:rPr>
              <a:t>. Resilient Distributed Datasets: A Fault-Tolerant Abstraction for In-Memory Cluster Computing</a:t>
            </a:r>
            <a:r>
              <a:rPr lang="en-US" sz="1600" dirty="0">
                <a:latin typeface="Gill Sans Light"/>
                <a:cs typeface="Gill Sans Light"/>
              </a:rPr>
              <a:t>, NSDI 2012</a:t>
            </a:r>
          </a:p>
        </p:txBody>
      </p:sp>
      <p:sp>
        <p:nvSpPr>
          <p:cNvPr id="7" name="TextBox 6"/>
          <p:cNvSpPr txBox="1"/>
          <p:nvPr/>
        </p:nvSpPr>
        <p:spPr>
          <a:xfrm>
            <a:off x="390292" y="4176434"/>
            <a:ext cx="11801708" cy="769441"/>
          </a:xfrm>
          <a:prstGeom prst="rect">
            <a:avLst/>
          </a:prstGeom>
        </p:spPr>
        <p:txBody>
          <a:bodyPr wrap="square" rtlCol="0">
            <a:spAutoFit/>
          </a:bodyPr>
          <a:lstStyle/>
          <a:p>
            <a:r>
              <a:rPr lang="en-US" sz="4400" dirty="0">
                <a:solidFill>
                  <a:srgbClr val="002060"/>
                </a:solidFill>
              </a:rPr>
              <a:t>Developed at the UC Berkeley AMP Lab</a:t>
            </a:r>
          </a:p>
        </p:txBody>
      </p:sp>
    </p:spTree>
    <p:extLst>
      <p:ext uri="{BB962C8B-B14F-4D97-AF65-F5344CB8AC3E}">
        <p14:creationId xmlns:p14="http://schemas.microsoft.com/office/powerpoint/2010/main" val="148763575"/>
      </p:ext>
    </p:extLst>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ark Logo #112.jpg"/>
          <p:cNvPicPr>
            <a:picLocks noChangeAspect="1"/>
          </p:cNvPicPr>
          <p:nvPr/>
        </p:nvPicPr>
        <p:blipFill>
          <a:blip r:embed="rId2">
            <a:extLst>
              <a:ext uri="{BEBA8EAE-BF5A-486C-A8C5-ECC9F3942E4B}">
                <a14:imgProps xmlns:a14="http://schemas.microsoft.com/office/drawing/2010/main">
                  <a14:imgLayer r:embed="rId3">
                    <a14:imgEffect>
                      <a14:brightnessContrast contrast="46000"/>
                    </a14:imgEffect>
                  </a14:imgLayer>
                </a14:imgProps>
              </a:ext>
              <a:ext uri="{28A0092B-C50C-407E-A947-70E740481C1C}">
                <a14:useLocalDpi xmlns:a14="http://schemas.microsoft.com/office/drawing/2010/main" val="0"/>
              </a:ext>
            </a:extLst>
          </a:blip>
          <a:stretch>
            <a:fillRect/>
          </a:stretch>
        </p:blipFill>
        <p:spPr>
          <a:xfrm>
            <a:off x="2461674" y="-319759"/>
            <a:ext cx="3095691" cy="1965997"/>
          </a:xfrm>
          <a:prstGeom prst="rect">
            <a:avLst/>
          </a:prstGeom>
        </p:spPr>
      </p:pic>
      <p:sp>
        <p:nvSpPr>
          <p:cNvPr id="2" name="Title 1"/>
          <p:cNvSpPr>
            <a:spLocks noGrp="1"/>
          </p:cNvSpPr>
          <p:nvPr>
            <p:ph type="title"/>
          </p:nvPr>
        </p:nvSpPr>
        <p:spPr/>
        <p:txBody>
          <a:bodyPr/>
          <a:lstStyle/>
          <a:p>
            <a:r>
              <a:rPr lang="en-US" dirty="0"/>
              <a:t>What Is</a:t>
            </a:r>
          </a:p>
        </p:txBody>
      </p:sp>
      <p:sp>
        <p:nvSpPr>
          <p:cNvPr id="3" name="Content Placeholder 2"/>
          <p:cNvSpPr>
            <a:spLocks noGrp="1"/>
          </p:cNvSpPr>
          <p:nvPr>
            <p:ph idx="1"/>
          </p:nvPr>
        </p:nvSpPr>
        <p:spPr>
          <a:xfrm>
            <a:off x="627695" y="1600203"/>
            <a:ext cx="11398207" cy="4954863"/>
          </a:xfrm>
        </p:spPr>
        <p:txBody>
          <a:bodyPr>
            <a:normAutofit/>
          </a:bodyPr>
          <a:lstStyle/>
          <a:p>
            <a:r>
              <a:rPr lang="en-US" dirty="0"/>
              <a:t>Parallel execution engine for big data processing</a:t>
            </a:r>
          </a:p>
          <a:p>
            <a:r>
              <a:rPr lang="en-US" b="1" dirty="0">
                <a:solidFill>
                  <a:srgbClr val="FF6600"/>
                </a:solidFill>
                <a:latin typeface="Source Sans Pro "/>
                <a:cs typeface="Source Sans Pro "/>
              </a:rPr>
              <a:t>General</a:t>
            </a:r>
            <a:r>
              <a:rPr lang="en-US" dirty="0"/>
              <a:t>: efficient support for multiple workloads</a:t>
            </a:r>
          </a:p>
          <a:p>
            <a:r>
              <a:rPr lang="en-US" b="1" dirty="0">
                <a:solidFill>
                  <a:srgbClr val="FF6600"/>
                </a:solidFill>
                <a:latin typeface="Source Sans Pro "/>
                <a:cs typeface="Source Sans Pro "/>
              </a:rPr>
              <a:t>Easy</a:t>
            </a:r>
            <a:r>
              <a:rPr lang="en-US" dirty="0"/>
              <a:t> to use: 2-5x less code than </a:t>
            </a:r>
            <a:r>
              <a:rPr lang="en-US" dirty="0" err="1"/>
              <a:t>Hadoop</a:t>
            </a:r>
            <a:r>
              <a:rPr lang="en-US" dirty="0"/>
              <a:t> MR</a:t>
            </a:r>
          </a:p>
          <a:p>
            <a:pPr lvl="1"/>
            <a:r>
              <a:rPr lang="en-US" dirty="0"/>
              <a:t>High level API’s in Python, Java, and Scala</a:t>
            </a:r>
          </a:p>
          <a:p>
            <a:r>
              <a:rPr lang="en-US" b="1" dirty="0">
                <a:solidFill>
                  <a:srgbClr val="FF6600"/>
                </a:solidFill>
                <a:latin typeface="Source Sans Pro "/>
                <a:cs typeface="Source Sans Pro "/>
              </a:rPr>
              <a:t>Fast</a:t>
            </a:r>
            <a:r>
              <a:rPr lang="en-US" dirty="0"/>
              <a:t>: up to 100x faster than </a:t>
            </a:r>
            <a:r>
              <a:rPr lang="en-US" dirty="0" err="1"/>
              <a:t>Hadoop</a:t>
            </a:r>
            <a:r>
              <a:rPr lang="en-US" dirty="0"/>
              <a:t> MR</a:t>
            </a:r>
          </a:p>
          <a:p>
            <a:pPr lvl="1"/>
            <a:r>
              <a:rPr lang="en-US" dirty="0"/>
              <a:t>Can exploit in-memory when available</a:t>
            </a:r>
          </a:p>
          <a:p>
            <a:pPr lvl="1"/>
            <a:r>
              <a:rPr lang="en-US" dirty="0"/>
              <a:t>Low overhead scheduling, optimized engine</a:t>
            </a:r>
          </a:p>
          <a:p>
            <a:pPr lvl="1"/>
            <a:endParaRPr lang="en-US" dirty="0"/>
          </a:p>
        </p:txBody>
      </p:sp>
    </p:spTree>
    <p:extLst>
      <p:ext uri="{BB962C8B-B14F-4D97-AF65-F5344CB8AC3E}">
        <p14:creationId xmlns:p14="http://schemas.microsoft.com/office/powerpoint/2010/main" val="2707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Spark Programming Abstraction</a:t>
            </a:r>
          </a:p>
        </p:txBody>
      </p:sp>
      <p:sp>
        <p:nvSpPr>
          <p:cNvPr id="3" name="Content Placeholder 2"/>
          <p:cNvSpPr>
            <a:spLocks noGrp="1"/>
          </p:cNvSpPr>
          <p:nvPr>
            <p:ph idx="1"/>
          </p:nvPr>
        </p:nvSpPr>
        <p:spPr/>
        <p:txBody>
          <a:bodyPr/>
          <a:lstStyle/>
          <a:p>
            <a:r>
              <a:rPr lang="en-US" i="1" dirty="0"/>
              <a:t>Write programs in terms of transformations on distributed datasets</a:t>
            </a:r>
          </a:p>
          <a:p>
            <a:r>
              <a:rPr lang="en-US" dirty="0">
                <a:solidFill>
                  <a:srgbClr val="3366FF"/>
                </a:solidFill>
              </a:rPr>
              <a:t>R</a:t>
            </a:r>
            <a:r>
              <a:rPr lang="en-US" dirty="0"/>
              <a:t>esilient </a:t>
            </a:r>
            <a:r>
              <a:rPr lang="en-US" dirty="0">
                <a:solidFill>
                  <a:srgbClr val="3366FF"/>
                </a:solidFill>
              </a:rPr>
              <a:t>D</a:t>
            </a:r>
            <a:r>
              <a:rPr lang="en-US" dirty="0"/>
              <a:t>istributed </a:t>
            </a:r>
            <a:r>
              <a:rPr lang="en-US" dirty="0">
                <a:solidFill>
                  <a:srgbClr val="3366FF"/>
                </a:solidFill>
              </a:rPr>
              <a:t>D</a:t>
            </a:r>
            <a:r>
              <a:rPr lang="en-US" dirty="0"/>
              <a:t>atasets (</a:t>
            </a:r>
            <a:r>
              <a:rPr lang="en-US" dirty="0">
                <a:solidFill>
                  <a:srgbClr val="3366FF"/>
                </a:solidFill>
              </a:rPr>
              <a:t>RDDs</a:t>
            </a:r>
            <a:r>
              <a:rPr lang="en-US" dirty="0"/>
              <a:t>)</a:t>
            </a:r>
          </a:p>
          <a:p>
            <a:pPr lvl="1"/>
            <a:r>
              <a:rPr lang="en-US" dirty="0"/>
              <a:t>Distributed </a:t>
            </a:r>
            <a:r>
              <a:rPr lang="en-US" dirty="0">
                <a:solidFill>
                  <a:srgbClr val="3366FF"/>
                </a:solidFill>
              </a:rPr>
              <a:t>collections of objects </a:t>
            </a:r>
            <a:r>
              <a:rPr lang="en-US" dirty="0"/>
              <a:t>that can </a:t>
            </a:r>
            <a:br>
              <a:rPr lang="en-US" dirty="0"/>
            </a:br>
            <a:r>
              <a:rPr lang="en-US" dirty="0"/>
              <a:t>stored </a:t>
            </a:r>
            <a:r>
              <a:rPr lang="en-US" dirty="0">
                <a:solidFill>
                  <a:srgbClr val="3366FF"/>
                </a:solidFill>
              </a:rPr>
              <a:t>in memory </a:t>
            </a:r>
            <a:r>
              <a:rPr lang="en-US" dirty="0"/>
              <a:t>or </a:t>
            </a:r>
            <a:r>
              <a:rPr lang="en-US" dirty="0">
                <a:solidFill>
                  <a:srgbClr val="3366FF"/>
                </a:solidFill>
              </a:rPr>
              <a:t>on disk</a:t>
            </a:r>
          </a:p>
          <a:p>
            <a:pPr lvl="1"/>
            <a:r>
              <a:rPr lang="en-US" dirty="0"/>
              <a:t>Built via parallel transformations (map, filter, …)</a:t>
            </a:r>
          </a:p>
          <a:p>
            <a:pPr lvl="1"/>
            <a:r>
              <a:rPr lang="en-US" dirty="0">
                <a:ea typeface="ＭＳ Ｐゴシック" charset="-128"/>
                <a:cs typeface="ＭＳ Ｐゴシック" charset="-128"/>
              </a:rPr>
              <a:t>Automatically rebuilt on failure</a:t>
            </a:r>
          </a:p>
        </p:txBody>
      </p:sp>
      <p:sp>
        <p:nvSpPr>
          <p:cNvPr id="4" name="TextBox 3"/>
          <p:cNvSpPr txBox="1"/>
          <p:nvPr/>
        </p:nvSpPr>
        <p:spPr>
          <a:xfrm>
            <a:off x="8764916" y="6581002"/>
            <a:ext cx="1948419" cy="276999"/>
          </a:xfrm>
          <a:prstGeom prst="rect">
            <a:avLst/>
          </a:prstGeom>
          <a:noFill/>
        </p:spPr>
        <p:txBody>
          <a:bodyPr wrap="none" rtlCol="0">
            <a:spAutoFit/>
          </a:bodyPr>
          <a:lstStyle/>
          <a:p>
            <a:r>
              <a:rPr lang="en-US" sz="1200" dirty="0">
                <a:latin typeface="Gill Sans Light"/>
                <a:cs typeface="Gill Sans Light"/>
              </a:rPr>
              <a:t>Slide provided by M. </a:t>
            </a:r>
            <a:r>
              <a:rPr lang="en-US" sz="1200" dirty="0" err="1">
                <a:latin typeface="Gill Sans Light"/>
                <a:cs typeface="Gill Sans Light"/>
              </a:rPr>
              <a:t>Zaharia</a:t>
            </a:r>
            <a:r>
              <a:rPr lang="en-US" sz="1200" dirty="0">
                <a:latin typeface="Gill Sans Light"/>
                <a:cs typeface="Gill Sans Light"/>
              </a:rPr>
              <a:t> </a:t>
            </a:r>
          </a:p>
        </p:txBody>
      </p:sp>
    </p:spTree>
    <p:extLst>
      <p:ext uri="{BB962C8B-B14F-4D97-AF65-F5344CB8AC3E}">
        <p14:creationId xmlns:p14="http://schemas.microsoft.com/office/powerpoint/2010/main" val="7242557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6484" y="292100"/>
            <a:ext cx="11800416" cy="1143000"/>
          </a:xfrm>
        </p:spPr>
        <p:txBody>
          <a:bodyPr/>
          <a:lstStyle/>
          <a:p>
            <a:r>
              <a:rPr lang="en-US" dirty="0"/>
              <a:t>RDD: Resilient Distributed Datasets</a:t>
            </a:r>
          </a:p>
        </p:txBody>
      </p:sp>
      <p:sp>
        <p:nvSpPr>
          <p:cNvPr id="6" name="Content Placeholder 5"/>
          <p:cNvSpPr>
            <a:spLocks noGrp="1"/>
          </p:cNvSpPr>
          <p:nvPr>
            <p:ph idx="1"/>
          </p:nvPr>
        </p:nvSpPr>
        <p:spPr/>
        <p:txBody>
          <a:bodyPr>
            <a:normAutofit/>
          </a:bodyPr>
          <a:lstStyle/>
          <a:p>
            <a:r>
              <a:rPr lang="en-US" sz="3200" dirty="0"/>
              <a:t>Collections of objects partitioned &amp; distributed across a cluster </a:t>
            </a:r>
          </a:p>
          <a:p>
            <a:pPr lvl="1"/>
            <a:r>
              <a:rPr lang="en-US" sz="2800" dirty="0"/>
              <a:t>Stored in RAM or on Disk</a:t>
            </a:r>
          </a:p>
          <a:p>
            <a:pPr lvl="1"/>
            <a:r>
              <a:rPr lang="en-US" sz="2800" dirty="0"/>
              <a:t>Resilient to failures</a:t>
            </a:r>
          </a:p>
          <a:p>
            <a:r>
              <a:rPr lang="en-US" sz="3200" dirty="0"/>
              <a:t>Operations</a:t>
            </a:r>
          </a:p>
          <a:p>
            <a:pPr lvl="1"/>
            <a:r>
              <a:rPr lang="en-US" sz="2800" dirty="0"/>
              <a:t>Transformations</a:t>
            </a:r>
          </a:p>
          <a:p>
            <a:pPr lvl="1"/>
            <a:r>
              <a:rPr lang="en-US" sz="2800" dirty="0"/>
              <a:t>Actions</a:t>
            </a:r>
          </a:p>
        </p:txBody>
      </p:sp>
    </p:spTree>
    <p:extLst>
      <p:ext uri="{BB962C8B-B14F-4D97-AF65-F5344CB8AC3E}">
        <p14:creationId xmlns:p14="http://schemas.microsoft.com/office/powerpoint/2010/main" val="27400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RDDs</a:t>
            </a:r>
          </a:p>
        </p:txBody>
      </p:sp>
      <p:sp>
        <p:nvSpPr>
          <p:cNvPr id="3" name="Content Placeholder 2"/>
          <p:cNvSpPr>
            <a:spLocks noGrp="1"/>
          </p:cNvSpPr>
          <p:nvPr>
            <p:ph idx="1"/>
          </p:nvPr>
        </p:nvSpPr>
        <p:spPr/>
        <p:txBody>
          <a:bodyPr/>
          <a:lstStyle/>
          <a:p>
            <a:r>
              <a:rPr lang="en-US" dirty="0"/>
              <a:t>Transformations f(RDD) =&gt; RDD</a:t>
            </a:r>
          </a:p>
          <a:p>
            <a:pPr lvl="1">
              <a:buFont typeface="Wingdings" charset="2"/>
              <a:buChar char="§"/>
            </a:pPr>
            <a:r>
              <a:rPr lang="en-US" dirty="0"/>
              <a:t>Lazy (not computed immediately)</a:t>
            </a:r>
          </a:p>
          <a:p>
            <a:pPr lvl="1">
              <a:buFont typeface="Wingdings" charset="2"/>
              <a:buChar char="§"/>
            </a:pPr>
            <a:r>
              <a:rPr lang="en-US" dirty="0"/>
              <a:t>E.g., “map”, “filter”, “</a:t>
            </a:r>
            <a:r>
              <a:rPr lang="en-US" dirty="0" err="1"/>
              <a:t>groupBy</a:t>
            </a:r>
            <a:r>
              <a:rPr lang="en-US" dirty="0"/>
              <a:t>”</a:t>
            </a:r>
          </a:p>
          <a:p>
            <a:pPr lvl="1">
              <a:buFont typeface="Wingdings" charset="2"/>
              <a:buChar char="§"/>
            </a:pPr>
            <a:endParaRPr lang="en-US" dirty="0"/>
          </a:p>
          <a:p>
            <a:r>
              <a:rPr lang="en-US" dirty="0"/>
              <a:t>Actions:</a:t>
            </a:r>
          </a:p>
          <a:p>
            <a:pPr lvl="1">
              <a:buFont typeface="Wingdings" charset="2"/>
              <a:buChar char="§"/>
            </a:pPr>
            <a:r>
              <a:rPr lang="en-US" dirty="0"/>
              <a:t>Triggers computation</a:t>
            </a:r>
          </a:p>
          <a:p>
            <a:pPr lvl="1">
              <a:buFont typeface="Wingdings" charset="2"/>
              <a:buChar char="§"/>
            </a:pPr>
            <a:r>
              <a:rPr lang="en-US" dirty="0"/>
              <a:t>E.g. “count”, “collect”, “</a:t>
            </a:r>
            <a:r>
              <a:rPr lang="en-US" dirty="0" err="1"/>
              <a:t>saveAsTextFile</a:t>
            </a:r>
            <a:r>
              <a:rPr lang="en-US" dirty="0"/>
              <a:t>”</a:t>
            </a:r>
          </a:p>
        </p:txBody>
      </p:sp>
    </p:spTree>
    <p:extLst>
      <p:ext uri="{BB962C8B-B14F-4D97-AF65-F5344CB8AC3E}">
        <p14:creationId xmlns:p14="http://schemas.microsoft.com/office/powerpoint/2010/main" val="15720127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Tree>
    <p:extLst>
      <p:ext uri="{BB962C8B-B14F-4D97-AF65-F5344CB8AC3E}">
        <p14:creationId xmlns:p14="http://schemas.microsoft.com/office/powerpoint/2010/main" val="326778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E</a:t>
            </a:r>
            <a:r>
              <a:rPr lang="en-US" dirty="0"/>
              <a:t>xtract </a:t>
            </a:r>
            <a:r>
              <a:rPr lang="en-US" dirty="0">
                <a:sym typeface="Wingdings"/>
              </a:rPr>
              <a:t></a:t>
            </a:r>
            <a:r>
              <a:rPr lang="en-US" dirty="0"/>
              <a:t> </a:t>
            </a:r>
            <a:r>
              <a:rPr lang="en-US" b="1" u="sng" dirty="0"/>
              <a:t>T</a:t>
            </a:r>
            <a:r>
              <a:rPr lang="en-US" dirty="0"/>
              <a:t>ransform </a:t>
            </a:r>
            <a:r>
              <a:rPr lang="en-US" dirty="0">
                <a:sym typeface="Wingdings"/>
              </a:rPr>
              <a:t> </a:t>
            </a:r>
            <a:r>
              <a:rPr lang="en-US" b="1" u="sng" dirty="0"/>
              <a:t>L</a:t>
            </a:r>
            <a:r>
              <a:rPr lang="en-US" dirty="0"/>
              <a:t>oad (ETL)</a:t>
            </a:r>
          </a:p>
        </p:txBody>
      </p:sp>
      <p:sp>
        <p:nvSpPr>
          <p:cNvPr id="3" name="Content Placeholder 2"/>
          <p:cNvSpPr>
            <a:spLocks noGrp="1"/>
          </p:cNvSpPr>
          <p:nvPr>
            <p:ph idx="1"/>
          </p:nvPr>
        </p:nvSpPr>
        <p:spPr/>
        <p:txBody>
          <a:bodyPr/>
          <a:lstStyle/>
          <a:p>
            <a:pPr marL="14287" indent="0">
              <a:buNone/>
            </a:pPr>
            <a:r>
              <a:rPr lang="en-US" b="1" dirty="0"/>
              <a:t>Extract &amp; Load:</a:t>
            </a:r>
            <a:r>
              <a:rPr lang="en-US" dirty="0"/>
              <a:t> provides a snapshot of operational data</a:t>
            </a:r>
          </a:p>
          <a:p>
            <a:pPr lvl="1"/>
            <a:r>
              <a:rPr lang="en-US" dirty="0"/>
              <a:t>Historical snapshot</a:t>
            </a:r>
          </a:p>
          <a:p>
            <a:pPr lvl="1"/>
            <a:r>
              <a:rPr lang="en-US" dirty="0"/>
              <a:t>Data in a single system</a:t>
            </a:r>
          </a:p>
          <a:p>
            <a:pPr lvl="1"/>
            <a:r>
              <a:rPr lang="en-US" dirty="0"/>
              <a:t>Isolates analytics queries (e.g., Deep Learning) from business critical services (e.g., processing user purchase)</a:t>
            </a:r>
          </a:p>
          <a:p>
            <a:pPr lvl="1"/>
            <a:r>
              <a:rPr lang="en-US" dirty="0"/>
              <a:t>Easy!</a:t>
            </a:r>
          </a:p>
          <a:p>
            <a:pPr marL="14287" indent="0">
              <a:buNone/>
            </a:pPr>
            <a:r>
              <a:rPr lang="en-US" b="1" dirty="0"/>
              <a:t>Transform: </a:t>
            </a:r>
            <a:r>
              <a:rPr lang="en-US" dirty="0"/>
              <a:t>clean and prepare data for analytics in a unified representation</a:t>
            </a:r>
          </a:p>
          <a:p>
            <a:pPr lvl="1"/>
            <a:r>
              <a:rPr lang="en-US" b="1" dirty="0"/>
              <a:t>Difficult </a:t>
            </a:r>
            <a:r>
              <a:rPr lang="en-US" b="1" dirty="0">
                <a:sym typeface="Wingdings"/>
              </a:rPr>
              <a:t> </a:t>
            </a:r>
            <a:r>
              <a:rPr lang="en-US" dirty="0">
                <a:sym typeface="Wingdings"/>
              </a:rPr>
              <a:t>often requires specialized code and tools</a:t>
            </a:r>
            <a:endParaRPr lang="en-US" b="1" dirty="0"/>
          </a:p>
          <a:p>
            <a:pPr lvl="1"/>
            <a:r>
              <a:rPr lang="en-US" dirty="0"/>
              <a:t>Different schemas, encodings, granularities</a:t>
            </a:r>
          </a:p>
        </p:txBody>
      </p:sp>
    </p:spTree>
    <p:extLst>
      <p:ext uri="{BB962C8B-B14F-4D97-AF65-F5344CB8AC3E}">
        <p14:creationId xmlns:p14="http://schemas.microsoft.com/office/powerpoint/2010/main" val="24284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grpSp>
        <p:nvGrpSpPr>
          <p:cNvPr id="4" name="Group 3"/>
          <p:cNvGrpSpPr/>
          <p:nvPr/>
        </p:nvGrpSpPr>
        <p:grpSpPr>
          <a:xfrm>
            <a:off x="8396212" y="2775892"/>
            <a:ext cx="3480347" cy="3851443"/>
            <a:chOff x="5615710" y="2743323"/>
            <a:chExt cx="3071090" cy="3851442"/>
          </a:xfrm>
        </p:grpSpPr>
        <p:pic>
          <p:nvPicPr>
            <p:cNvPr id="5" name="Picture 4"/>
            <p:cNvPicPr>
              <a:picLocks noChangeAspect="1"/>
            </p:cNvPicPr>
            <p:nvPr/>
          </p:nvPicPr>
          <p:blipFill>
            <a:blip r:embed="rId3"/>
            <a:stretch>
              <a:fillRect/>
            </a:stretch>
          </p:blipFill>
          <p:spPr>
            <a:xfrm>
              <a:off x="5923729" y="3493655"/>
              <a:ext cx="1128236" cy="1128236"/>
            </a:xfrm>
            <a:prstGeom prst="rect">
              <a:avLst/>
            </a:prstGeom>
          </p:spPr>
        </p:pic>
        <p:pic>
          <p:nvPicPr>
            <p:cNvPr id="6" name="Picture 5"/>
            <p:cNvPicPr>
              <a:picLocks noChangeAspect="1"/>
            </p:cNvPicPr>
            <p:nvPr/>
          </p:nvPicPr>
          <p:blipFill>
            <a:blip r:embed="rId3"/>
            <a:stretch>
              <a:fillRect/>
            </a:stretch>
          </p:blipFill>
          <p:spPr>
            <a:xfrm>
              <a:off x="7558564" y="2743323"/>
              <a:ext cx="1128236" cy="1128236"/>
            </a:xfrm>
            <a:prstGeom prst="rect">
              <a:avLst/>
            </a:prstGeom>
          </p:spPr>
        </p:pic>
        <p:pic>
          <p:nvPicPr>
            <p:cNvPr id="7" name="Picture 6"/>
            <p:cNvPicPr>
              <a:picLocks noChangeAspect="1"/>
            </p:cNvPicPr>
            <p:nvPr/>
          </p:nvPicPr>
          <p:blipFill>
            <a:blip r:embed="rId3"/>
            <a:stretch>
              <a:fillRect/>
            </a:stretch>
          </p:blipFill>
          <p:spPr>
            <a:xfrm>
              <a:off x="7467600" y="4800600"/>
              <a:ext cx="1128236" cy="1128236"/>
            </a:xfrm>
            <a:prstGeom prst="rect">
              <a:avLst/>
            </a:prstGeom>
          </p:spPr>
        </p:pic>
        <p:pic>
          <p:nvPicPr>
            <p:cNvPr id="8" name="Picture 7"/>
            <p:cNvPicPr>
              <a:picLocks noChangeAspect="1"/>
            </p:cNvPicPr>
            <p:nvPr/>
          </p:nvPicPr>
          <p:blipFill>
            <a:blip r:embed="rId3"/>
            <a:stretch>
              <a:fillRect/>
            </a:stretch>
          </p:blipFill>
          <p:spPr>
            <a:xfrm>
              <a:off x="5615710" y="5466529"/>
              <a:ext cx="1128236" cy="1128236"/>
            </a:xfrm>
            <a:prstGeom prst="rect">
              <a:avLst/>
            </a:prstGeom>
          </p:spPr>
        </p:pic>
      </p:grpSp>
      <p:grpSp>
        <p:nvGrpSpPr>
          <p:cNvPr id="9" name="Group 8"/>
          <p:cNvGrpSpPr/>
          <p:nvPr/>
        </p:nvGrpSpPr>
        <p:grpSpPr>
          <a:xfrm>
            <a:off x="7812565" y="2740102"/>
            <a:ext cx="3814620" cy="3075343"/>
            <a:chOff x="5638800" y="2707533"/>
            <a:chExt cx="2860965" cy="3075342"/>
          </a:xfrm>
        </p:grpSpPr>
        <p:sp>
          <p:nvSpPr>
            <p:cNvPr id="10" name="Rounded Rectangle 9"/>
            <p:cNvSpPr/>
            <p:nvPr/>
          </p:nvSpPr>
          <p:spPr>
            <a:xfrm>
              <a:off x="7585365" y="2707533"/>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1" name="Rounded Rectangle 10"/>
            <p:cNvSpPr/>
            <p:nvPr/>
          </p:nvSpPr>
          <p:spPr>
            <a:xfrm>
              <a:off x="5638800" y="5424967"/>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2" name="Rounded Rectangle 11"/>
            <p:cNvSpPr/>
            <p:nvPr/>
          </p:nvSpPr>
          <p:spPr>
            <a:xfrm>
              <a:off x="7493956" y="4763289"/>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3" name="Rounded Rectangle 12"/>
            <p:cNvSpPr/>
            <p:nvPr/>
          </p:nvSpPr>
          <p:spPr>
            <a:xfrm>
              <a:off x="5946819" y="3452092"/>
              <a:ext cx="9144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grpSp>
    </p:spTree>
    <p:extLst>
      <p:ext uri="{BB962C8B-B14F-4D97-AF65-F5344CB8AC3E}">
        <p14:creationId xmlns:p14="http://schemas.microsoft.com/office/powerpoint/2010/main" val="8400662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14" name="TextBox 13"/>
          <p:cNvSpPr txBox="1"/>
          <p:nvPr/>
        </p:nvSpPr>
        <p:spPr>
          <a:xfrm>
            <a:off x="771207" y="2736443"/>
            <a:ext cx="10284576" cy="379656"/>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p:txBody>
      </p:sp>
      <p:grpSp>
        <p:nvGrpSpPr>
          <p:cNvPr id="15" name="Group 14"/>
          <p:cNvGrpSpPr/>
          <p:nvPr/>
        </p:nvGrpSpPr>
        <p:grpSpPr>
          <a:xfrm>
            <a:off x="8396212" y="2775892"/>
            <a:ext cx="3480347" cy="3851443"/>
            <a:chOff x="5615710" y="2743323"/>
            <a:chExt cx="3071090" cy="3851442"/>
          </a:xfrm>
        </p:grpSpPr>
        <p:pic>
          <p:nvPicPr>
            <p:cNvPr id="16" name="Picture 15"/>
            <p:cNvPicPr>
              <a:picLocks noChangeAspect="1"/>
            </p:cNvPicPr>
            <p:nvPr/>
          </p:nvPicPr>
          <p:blipFill>
            <a:blip r:embed="rId3"/>
            <a:stretch>
              <a:fillRect/>
            </a:stretch>
          </p:blipFill>
          <p:spPr>
            <a:xfrm>
              <a:off x="5923729" y="3493655"/>
              <a:ext cx="1128236" cy="1128236"/>
            </a:xfrm>
            <a:prstGeom prst="rect">
              <a:avLst/>
            </a:prstGeom>
          </p:spPr>
        </p:pic>
        <p:pic>
          <p:nvPicPr>
            <p:cNvPr id="17" name="Picture 16"/>
            <p:cNvPicPr>
              <a:picLocks noChangeAspect="1"/>
            </p:cNvPicPr>
            <p:nvPr/>
          </p:nvPicPr>
          <p:blipFill>
            <a:blip r:embed="rId3"/>
            <a:stretch>
              <a:fillRect/>
            </a:stretch>
          </p:blipFill>
          <p:spPr>
            <a:xfrm>
              <a:off x="7558564" y="2743323"/>
              <a:ext cx="1128236" cy="1128236"/>
            </a:xfrm>
            <a:prstGeom prst="rect">
              <a:avLst/>
            </a:prstGeom>
          </p:spPr>
        </p:pic>
        <p:pic>
          <p:nvPicPr>
            <p:cNvPr id="18" name="Picture 17"/>
            <p:cNvPicPr>
              <a:picLocks noChangeAspect="1"/>
            </p:cNvPicPr>
            <p:nvPr/>
          </p:nvPicPr>
          <p:blipFill>
            <a:blip r:embed="rId3"/>
            <a:stretch>
              <a:fillRect/>
            </a:stretch>
          </p:blipFill>
          <p:spPr>
            <a:xfrm>
              <a:off x="7467600" y="4800600"/>
              <a:ext cx="1128236" cy="1128236"/>
            </a:xfrm>
            <a:prstGeom prst="rect">
              <a:avLst/>
            </a:prstGeom>
          </p:spPr>
        </p:pic>
        <p:pic>
          <p:nvPicPr>
            <p:cNvPr id="19" name="Picture 18"/>
            <p:cNvPicPr>
              <a:picLocks noChangeAspect="1"/>
            </p:cNvPicPr>
            <p:nvPr/>
          </p:nvPicPr>
          <p:blipFill>
            <a:blip r:embed="rId3"/>
            <a:stretch>
              <a:fillRect/>
            </a:stretch>
          </p:blipFill>
          <p:spPr>
            <a:xfrm>
              <a:off x="5615710" y="5466529"/>
              <a:ext cx="1128236" cy="1128236"/>
            </a:xfrm>
            <a:prstGeom prst="rect">
              <a:avLst/>
            </a:prstGeom>
          </p:spPr>
        </p:pic>
      </p:grpSp>
      <p:grpSp>
        <p:nvGrpSpPr>
          <p:cNvPr id="20" name="Group 19"/>
          <p:cNvGrpSpPr/>
          <p:nvPr/>
        </p:nvGrpSpPr>
        <p:grpSpPr>
          <a:xfrm>
            <a:off x="7812565" y="2740102"/>
            <a:ext cx="3814620" cy="3075343"/>
            <a:chOff x="5638800" y="2707533"/>
            <a:chExt cx="2860965" cy="3075342"/>
          </a:xfrm>
        </p:grpSpPr>
        <p:sp>
          <p:nvSpPr>
            <p:cNvPr id="21" name="Rounded Rectangle 20"/>
            <p:cNvSpPr/>
            <p:nvPr/>
          </p:nvSpPr>
          <p:spPr>
            <a:xfrm>
              <a:off x="7585365" y="2707533"/>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22" name="Rounded Rectangle 21"/>
            <p:cNvSpPr/>
            <p:nvPr/>
          </p:nvSpPr>
          <p:spPr>
            <a:xfrm>
              <a:off x="5638800" y="5424967"/>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23" name="Rounded Rectangle 22"/>
            <p:cNvSpPr/>
            <p:nvPr/>
          </p:nvSpPr>
          <p:spPr>
            <a:xfrm>
              <a:off x="7493956" y="4763289"/>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24" name="Rounded Rectangle 23"/>
            <p:cNvSpPr/>
            <p:nvPr/>
          </p:nvSpPr>
          <p:spPr>
            <a:xfrm>
              <a:off x="5946819" y="3452092"/>
              <a:ext cx="9144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grpSp>
    </p:spTree>
    <p:extLst>
      <p:ext uri="{BB962C8B-B14F-4D97-AF65-F5344CB8AC3E}">
        <p14:creationId xmlns:p14="http://schemas.microsoft.com/office/powerpoint/2010/main" val="1290638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15" name="Rectangular Callout 14"/>
          <p:cNvSpPr/>
          <p:nvPr/>
        </p:nvSpPr>
        <p:spPr>
          <a:xfrm>
            <a:off x="1972303" y="2317815"/>
            <a:ext cx="1736581" cy="311728"/>
          </a:xfrm>
          <a:prstGeom prst="wedgeRectCallout">
            <a:avLst>
              <a:gd name="adj1" fmla="val -77687"/>
              <a:gd name="adj2" fmla="val 131385"/>
            </a:avLst>
          </a:prstGeom>
          <a:solidFill>
            <a:schemeClr val="bg1">
              <a:lumMod val="75000"/>
            </a:schemeClr>
          </a:solidFill>
          <a:ln>
            <a:noFill/>
            <a:headEnd type="none" w="med" len="med"/>
            <a:tailEnd type="none"/>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solidFill>
                  <a:srgbClr val="3A478C"/>
                </a:solidFill>
              </a:rPr>
              <a:t>Base RDD</a:t>
            </a:r>
          </a:p>
        </p:txBody>
      </p:sp>
      <p:grpSp>
        <p:nvGrpSpPr>
          <p:cNvPr id="16" name="Group 15"/>
          <p:cNvGrpSpPr/>
          <p:nvPr/>
        </p:nvGrpSpPr>
        <p:grpSpPr>
          <a:xfrm>
            <a:off x="8396212" y="2775892"/>
            <a:ext cx="3480347" cy="3851443"/>
            <a:chOff x="5615710" y="2743323"/>
            <a:chExt cx="3071090" cy="3851442"/>
          </a:xfrm>
        </p:grpSpPr>
        <p:pic>
          <p:nvPicPr>
            <p:cNvPr id="17" name="Picture 16"/>
            <p:cNvPicPr>
              <a:picLocks noChangeAspect="1"/>
            </p:cNvPicPr>
            <p:nvPr/>
          </p:nvPicPr>
          <p:blipFill>
            <a:blip r:embed="rId3"/>
            <a:stretch>
              <a:fillRect/>
            </a:stretch>
          </p:blipFill>
          <p:spPr>
            <a:xfrm>
              <a:off x="5923729" y="3493655"/>
              <a:ext cx="1128236" cy="1128236"/>
            </a:xfrm>
            <a:prstGeom prst="rect">
              <a:avLst/>
            </a:prstGeom>
          </p:spPr>
        </p:pic>
        <p:pic>
          <p:nvPicPr>
            <p:cNvPr id="18" name="Picture 17"/>
            <p:cNvPicPr>
              <a:picLocks noChangeAspect="1"/>
            </p:cNvPicPr>
            <p:nvPr/>
          </p:nvPicPr>
          <p:blipFill>
            <a:blip r:embed="rId3"/>
            <a:stretch>
              <a:fillRect/>
            </a:stretch>
          </p:blipFill>
          <p:spPr>
            <a:xfrm>
              <a:off x="7558564" y="2743323"/>
              <a:ext cx="1128236" cy="1128236"/>
            </a:xfrm>
            <a:prstGeom prst="rect">
              <a:avLst/>
            </a:prstGeom>
          </p:spPr>
        </p:pic>
        <p:pic>
          <p:nvPicPr>
            <p:cNvPr id="19" name="Picture 18"/>
            <p:cNvPicPr>
              <a:picLocks noChangeAspect="1"/>
            </p:cNvPicPr>
            <p:nvPr/>
          </p:nvPicPr>
          <p:blipFill>
            <a:blip r:embed="rId3"/>
            <a:stretch>
              <a:fillRect/>
            </a:stretch>
          </p:blipFill>
          <p:spPr>
            <a:xfrm>
              <a:off x="7467600" y="4800600"/>
              <a:ext cx="1128236" cy="1128236"/>
            </a:xfrm>
            <a:prstGeom prst="rect">
              <a:avLst/>
            </a:prstGeom>
          </p:spPr>
        </p:pic>
        <p:pic>
          <p:nvPicPr>
            <p:cNvPr id="20" name="Picture 19"/>
            <p:cNvPicPr>
              <a:picLocks noChangeAspect="1"/>
            </p:cNvPicPr>
            <p:nvPr/>
          </p:nvPicPr>
          <p:blipFill>
            <a:blip r:embed="rId3"/>
            <a:stretch>
              <a:fillRect/>
            </a:stretch>
          </p:blipFill>
          <p:spPr>
            <a:xfrm>
              <a:off x="5615710" y="5466529"/>
              <a:ext cx="1128236" cy="1128236"/>
            </a:xfrm>
            <a:prstGeom prst="rect">
              <a:avLst/>
            </a:prstGeom>
          </p:spPr>
        </p:pic>
      </p:grpSp>
      <p:grpSp>
        <p:nvGrpSpPr>
          <p:cNvPr id="21" name="Group 20"/>
          <p:cNvGrpSpPr/>
          <p:nvPr/>
        </p:nvGrpSpPr>
        <p:grpSpPr>
          <a:xfrm>
            <a:off x="7812565" y="2740102"/>
            <a:ext cx="3814620" cy="3075343"/>
            <a:chOff x="5638800" y="2707533"/>
            <a:chExt cx="2860965" cy="3075342"/>
          </a:xfrm>
        </p:grpSpPr>
        <p:sp>
          <p:nvSpPr>
            <p:cNvPr id="22" name="Rounded Rectangle 21"/>
            <p:cNvSpPr/>
            <p:nvPr/>
          </p:nvSpPr>
          <p:spPr>
            <a:xfrm>
              <a:off x="7585365" y="2707533"/>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23" name="Rounded Rectangle 22"/>
            <p:cNvSpPr/>
            <p:nvPr/>
          </p:nvSpPr>
          <p:spPr>
            <a:xfrm>
              <a:off x="5638800" y="5424967"/>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24" name="Rounded Rectangle 23"/>
            <p:cNvSpPr/>
            <p:nvPr/>
          </p:nvSpPr>
          <p:spPr>
            <a:xfrm>
              <a:off x="7493956" y="4763289"/>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25" name="Rounded Rectangle 24"/>
            <p:cNvSpPr/>
            <p:nvPr/>
          </p:nvSpPr>
          <p:spPr>
            <a:xfrm>
              <a:off x="5946819" y="3452092"/>
              <a:ext cx="9144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grpSp>
      <p:sp>
        <p:nvSpPr>
          <p:cNvPr id="26" name="TextBox 25">
            <a:extLst>
              <a:ext uri="{FF2B5EF4-FFF2-40B4-BE49-F238E27FC236}">
                <a16:creationId xmlns:a16="http://schemas.microsoft.com/office/drawing/2014/main" id="{2BD186D0-15AC-E943-8D04-34A43999ECF6}"/>
              </a:ext>
            </a:extLst>
          </p:cNvPr>
          <p:cNvSpPr txBox="1"/>
          <p:nvPr/>
        </p:nvSpPr>
        <p:spPr>
          <a:xfrm>
            <a:off x="771207" y="2736443"/>
            <a:ext cx="10284576" cy="379656"/>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p:txBody>
      </p:sp>
    </p:spTree>
    <p:extLst>
      <p:ext uri="{BB962C8B-B14F-4D97-AF65-F5344CB8AC3E}">
        <p14:creationId xmlns:p14="http://schemas.microsoft.com/office/powerpoint/2010/main" val="2026136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3"/>
            <a:ext cx="10284576" cy="769570"/>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p:txBody>
      </p:sp>
      <p:grpSp>
        <p:nvGrpSpPr>
          <p:cNvPr id="28" name="Group 27"/>
          <p:cNvGrpSpPr/>
          <p:nvPr/>
        </p:nvGrpSpPr>
        <p:grpSpPr>
          <a:xfrm>
            <a:off x="8396212" y="2775892"/>
            <a:ext cx="3480347" cy="3851443"/>
            <a:chOff x="5615710" y="2743323"/>
            <a:chExt cx="3071090" cy="3851442"/>
          </a:xfrm>
        </p:grpSpPr>
        <p:pic>
          <p:nvPicPr>
            <p:cNvPr id="29" name="Picture 28"/>
            <p:cNvPicPr>
              <a:picLocks noChangeAspect="1"/>
            </p:cNvPicPr>
            <p:nvPr/>
          </p:nvPicPr>
          <p:blipFill>
            <a:blip r:embed="rId3"/>
            <a:stretch>
              <a:fillRect/>
            </a:stretch>
          </p:blipFill>
          <p:spPr>
            <a:xfrm>
              <a:off x="5923729" y="3493655"/>
              <a:ext cx="1128236" cy="1128236"/>
            </a:xfrm>
            <a:prstGeom prst="rect">
              <a:avLst/>
            </a:prstGeom>
          </p:spPr>
        </p:pic>
        <p:pic>
          <p:nvPicPr>
            <p:cNvPr id="30" name="Picture 29"/>
            <p:cNvPicPr>
              <a:picLocks noChangeAspect="1"/>
            </p:cNvPicPr>
            <p:nvPr/>
          </p:nvPicPr>
          <p:blipFill>
            <a:blip r:embed="rId3"/>
            <a:stretch>
              <a:fillRect/>
            </a:stretch>
          </p:blipFill>
          <p:spPr>
            <a:xfrm>
              <a:off x="7558564" y="2743323"/>
              <a:ext cx="1128236" cy="1128236"/>
            </a:xfrm>
            <a:prstGeom prst="rect">
              <a:avLst/>
            </a:prstGeom>
          </p:spPr>
        </p:pic>
        <p:pic>
          <p:nvPicPr>
            <p:cNvPr id="31" name="Picture 30"/>
            <p:cNvPicPr>
              <a:picLocks noChangeAspect="1"/>
            </p:cNvPicPr>
            <p:nvPr/>
          </p:nvPicPr>
          <p:blipFill>
            <a:blip r:embed="rId3"/>
            <a:stretch>
              <a:fillRect/>
            </a:stretch>
          </p:blipFill>
          <p:spPr>
            <a:xfrm>
              <a:off x="7467600" y="4800600"/>
              <a:ext cx="1128236" cy="1128236"/>
            </a:xfrm>
            <a:prstGeom prst="rect">
              <a:avLst/>
            </a:prstGeom>
          </p:spPr>
        </p:pic>
        <p:pic>
          <p:nvPicPr>
            <p:cNvPr id="32" name="Picture 31"/>
            <p:cNvPicPr>
              <a:picLocks noChangeAspect="1"/>
            </p:cNvPicPr>
            <p:nvPr/>
          </p:nvPicPr>
          <p:blipFill>
            <a:blip r:embed="rId3"/>
            <a:stretch>
              <a:fillRect/>
            </a:stretch>
          </p:blipFill>
          <p:spPr>
            <a:xfrm>
              <a:off x="5615710" y="5466529"/>
              <a:ext cx="1128236" cy="1128236"/>
            </a:xfrm>
            <a:prstGeom prst="rect">
              <a:avLst/>
            </a:prstGeom>
          </p:spPr>
        </p:pic>
      </p:grpSp>
      <p:grpSp>
        <p:nvGrpSpPr>
          <p:cNvPr id="33" name="Group 32"/>
          <p:cNvGrpSpPr/>
          <p:nvPr/>
        </p:nvGrpSpPr>
        <p:grpSpPr>
          <a:xfrm>
            <a:off x="7812565" y="2740102"/>
            <a:ext cx="3814620" cy="3075343"/>
            <a:chOff x="5638800" y="2707533"/>
            <a:chExt cx="2860965" cy="3075342"/>
          </a:xfrm>
        </p:grpSpPr>
        <p:sp>
          <p:nvSpPr>
            <p:cNvPr id="34" name="Rounded Rectangle 33"/>
            <p:cNvSpPr/>
            <p:nvPr/>
          </p:nvSpPr>
          <p:spPr>
            <a:xfrm>
              <a:off x="7585365" y="2707533"/>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5" name="Rounded Rectangle 34"/>
            <p:cNvSpPr/>
            <p:nvPr/>
          </p:nvSpPr>
          <p:spPr>
            <a:xfrm>
              <a:off x="5638800" y="5424967"/>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6" name="Rounded Rectangle 35"/>
            <p:cNvSpPr/>
            <p:nvPr/>
          </p:nvSpPr>
          <p:spPr>
            <a:xfrm>
              <a:off x="7493956" y="4763289"/>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Rounded Rectangle 36"/>
            <p:cNvSpPr/>
            <p:nvPr/>
          </p:nvSpPr>
          <p:spPr>
            <a:xfrm>
              <a:off x="5946819" y="3452092"/>
              <a:ext cx="9144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grpSp>
    </p:spTree>
    <p:extLst>
      <p:ext uri="{BB962C8B-B14F-4D97-AF65-F5344CB8AC3E}">
        <p14:creationId xmlns:p14="http://schemas.microsoft.com/office/powerpoint/2010/main" val="18313136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3"/>
            <a:ext cx="10284576" cy="769570"/>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p:txBody>
      </p:sp>
      <p:grpSp>
        <p:nvGrpSpPr>
          <p:cNvPr id="68" name="Group 67"/>
          <p:cNvGrpSpPr/>
          <p:nvPr/>
        </p:nvGrpSpPr>
        <p:grpSpPr>
          <a:xfrm>
            <a:off x="8396211" y="2775892"/>
            <a:ext cx="3480348" cy="3851443"/>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grpSp>
        <p:nvGrpSpPr>
          <p:cNvPr id="69" name="Group 68"/>
          <p:cNvGrpSpPr/>
          <p:nvPr/>
        </p:nvGrpSpPr>
        <p:grpSpPr>
          <a:xfrm>
            <a:off x="7812565" y="2740102"/>
            <a:ext cx="3814620" cy="3075343"/>
            <a:chOff x="5638800" y="2707533"/>
            <a:chExt cx="2860965" cy="3075342"/>
          </a:xfrm>
        </p:grpSpPr>
        <p:sp>
          <p:nvSpPr>
            <p:cNvPr id="15" name="Rounded Rectangle 14"/>
            <p:cNvSpPr/>
            <p:nvPr/>
          </p:nvSpPr>
          <p:spPr>
            <a:xfrm>
              <a:off x="7585365" y="2707533"/>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5638800" y="5424967"/>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7493956" y="4763289"/>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4" name="Rounded Rectangle 13"/>
            <p:cNvSpPr/>
            <p:nvPr/>
          </p:nvSpPr>
          <p:spPr>
            <a:xfrm>
              <a:off x="5946819" y="3452092"/>
              <a:ext cx="9144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grpSp>
      <p:sp>
        <p:nvSpPr>
          <p:cNvPr id="37" name="Rectangular Callout 36"/>
          <p:cNvSpPr/>
          <p:nvPr/>
        </p:nvSpPr>
        <p:spPr>
          <a:xfrm>
            <a:off x="2390464" y="2273938"/>
            <a:ext cx="3311641" cy="348919"/>
          </a:xfrm>
          <a:prstGeom prst="wedgeRectCallout">
            <a:avLst>
              <a:gd name="adj1" fmla="val -77221"/>
              <a:gd name="adj2" fmla="val 213974"/>
            </a:avLst>
          </a:prstGeom>
          <a:solidFill>
            <a:schemeClr val="bg1">
              <a:lumMod val="75000"/>
            </a:schemeClr>
          </a:solidFill>
          <a:ln>
            <a:noFill/>
            <a:headEnd type="none" w="med" len="med"/>
            <a:tailEnd type="none"/>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solidFill>
                  <a:srgbClr val="3A478C"/>
                </a:solidFill>
              </a:rPr>
              <a:t>Transformed RDD</a:t>
            </a:r>
          </a:p>
        </p:txBody>
      </p:sp>
    </p:spTree>
    <p:extLst>
      <p:ext uri="{BB962C8B-B14F-4D97-AF65-F5344CB8AC3E}">
        <p14:creationId xmlns:p14="http://schemas.microsoft.com/office/powerpoint/2010/main" val="18543996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410207" y="2775892"/>
            <a:ext cx="3466352" cy="3851443"/>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grpSp>
        <p:nvGrpSpPr>
          <p:cNvPr id="69" name="Group 68"/>
          <p:cNvGrpSpPr/>
          <p:nvPr/>
        </p:nvGrpSpPr>
        <p:grpSpPr>
          <a:xfrm>
            <a:off x="7812565" y="2740102"/>
            <a:ext cx="3814620" cy="3075343"/>
            <a:chOff x="5638800" y="2707533"/>
            <a:chExt cx="2860965" cy="3075342"/>
          </a:xfrm>
        </p:grpSpPr>
        <p:sp>
          <p:nvSpPr>
            <p:cNvPr id="15" name="Rounded Rectangle 14"/>
            <p:cNvSpPr/>
            <p:nvPr/>
          </p:nvSpPr>
          <p:spPr>
            <a:xfrm>
              <a:off x="7585365" y="2707533"/>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5638800" y="5424967"/>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7493956" y="4763289"/>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4" name="Rounded Rectangle 13"/>
            <p:cNvSpPr/>
            <p:nvPr/>
          </p:nvSpPr>
          <p:spPr>
            <a:xfrm>
              <a:off x="5946819" y="3452092"/>
              <a:ext cx="9144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gr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Tree>
    <p:extLst>
      <p:ext uri="{BB962C8B-B14F-4D97-AF65-F5344CB8AC3E}">
        <p14:creationId xmlns:p14="http://schemas.microsoft.com/office/powerpoint/2010/main" val="198688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410208" y="2775892"/>
            <a:ext cx="3466353" cy="3851443"/>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grpSp>
        <p:nvGrpSpPr>
          <p:cNvPr id="69" name="Group 68"/>
          <p:cNvGrpSpPr/>
          <p:nvPr/>
        </p:nvGrpSpPr>
        <p:grpSpPr>
          <a:xfrm>
            <a:off x="7812565" y="2740102"/>
            <a:ext cx="3814620" cy="3075343"/>
            <a:chOff x="5638800" y="2707533"/>
            <a:chExt cx="2860965" cy="3075342"/>
          </a:xfrm>
        </p:grpSpPr>
        <p:sp>
          <p:nvSpPr>
            <p:cNvPr id="15" name="Rounded Rectangle 14"/>
            <p:cNvSpPr/>
            <p:nvPr/>
          </p:nvSpPr>
          <p:spPr>
            <a:xfrm>
              <a:off x="7585365" y="2707533"/>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5638800" y="5424967"/>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7493956" y="4763289"/>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4" name="Rounded Rectangle 13"/>
            <p:cNvSpPr/>
            <p:nvPr/>
          </p:nvSpPr>
          <p:spPr>
            <a:xfrm>
              <a:off x="5946819" y="3452092"/>
              <a:ext cx="9144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gr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38" name="Rectangular Callout 37"/>
          <p:cNvSpPr/>
          <p:nvPr/>
        </p:nvSpPr>
        <p:spPr>
          <a:xfrm>
            <a:off x="7973887" y="4419615"/>
            <a:ext cx="1447925" cy="311728"/>
          </a:xfrm>
          <a:prstGeom prst="wedgeRectCallout">
            <a:avLst>
              <a:gd name="adj1" fmla="val -77556"/>
              <a:gd name="adj2" fmla="val 52132"/>
            </a:avLst>
          </a:prstGeom>
          <a:solidFill>
            <a:schemeClr val="bg1">
              <a:lumMod val="75000"/>
            </a:schemeClr>
          </a:solidFill>
          <a:ln>
            <a:noFill/>
            <a:headEnd type="none" w="med" len="med"/>
            <a:tailEnd type="none"/>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solidFill>
                  <a:schemeClr val="tx2"/>
                </a:solidFill>
              </a:rPr>
              <a:t>Action</a:t>
            </a:r>
          </a:p>
        </p:txBody>
      </p:sp>
    </p:spTree>
    <p:extLst>
      <p:ext uri="{BB962C8B-B14F-4D97-AF65-F5344CB8AC3E}">
        <p14:creationId xmlns:p14="http://schemas.microsoft.com/office/powerpoint/2010/main" val="610531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410207" y="2775892"/>
            <a:ext cx="3466352" cy="3851443"/>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grpSp>
        <p:nvGrpSpPr>
          <p:cNvPr id="69" name="Group 68"/>
          <p:cNvGrpSpPr/>
          <p:nvPr/>
        </p:nvGrpSpPr>
        <p:grpSpPr>
          <a:xfrm>
            <a:off x="7812565" y="2740102"/>
            <a:ext cx="3814620" cy="3075343"/>
            <a:chOff x="5638800" y="2707533"/>
            <a:chExt cx="2860965" cy="3075342"/>
          </a:xfrm>
        </p:grpSpPr>
        <p:sp>
          <p:nvSpPr>
            <p:cNvPr id="15" name="Rounded Rectangle 14"/>
            <p:cNvSpPr/>
            <p:nvPr/>
          </p:nvSpPr>
          <p:spPr>
            <a:xfrm>
              <a:off x="7585365" y="2707533"/>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5638800" y="5424967"/>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7493956" y="4763289"/>
              <a:ext cx="9144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4" name="Rounded Rectangle 13"/>
            <p:cNvSpPr/>
            <p:nvPr/>
          </p:nvSpPr>
          <p:spPr>
            <a:xfrm>
              <a:off x="5946819" y="3452092"/>
              <a:ext cx="9144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gr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grpSp>
        <p:nvGrpSpPr>
          <p:cNvPr id="21" name="Group 20"/>
          <p:cNvGrpSpPr/>
          <p:nvPr/>
        </p:nvGrpSpPr>
        <p:grpSpPr>
          <a:xfrm>
            <a:off x="7772401" y="3377597"/>
            <a:ext cx="4192858" cy="3040137"/>
            <a:chOff x="5829300" y="2533197"/>
            <a:chExt cx="2826433" cy="2280103"/>
          </a:xfrm>
        </p:grpSpPr>
        <p:sp>
          <p:nvSpPr>
            <p:cNvPr id="22" name="Rectangle 21"/>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23" name="Rectangle 22"/>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24" name="Rectangle 23"/>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18689104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410207" y="2775892"/>
            <a:ext cx="3466351" cy="3851443"/>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cxnSp>
        <p:nvCxnSpPr>
          <p:cNvPr id="21" name="Straight Arrow Connector 20"/>
          <p:cNvCxnSpPr/>
          <p:nvPr/>
        </p:nvCxnSpPr>
        <p:spPr>
          <a:xfrm flipV="1">
            <a:off x="8985521" y="3074922"/>
            <a:ext cx="1437855" cy="600181"/>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848251" y="3698193"/>
            <a:ext cx="1522847" cy="1097665"/>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7708169" y="4310586"/>
            <a:ext cx="1752475" cy="527689"/>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sp>
        <p:nvSpPr>
          <p:cNvPr id="24" name="TextBox 23"/>
          <p:cNvSpPr txBox="1"/>
          <p:nvPr/>
        </p:nvSpPr>
        <p:spPr>
          <a:xfrm>
            <a:off x="9496011" y="3320768"/>
            <a:ext cx="814647" cy="420564"/>
          </a:xfrm>
          <a:prstGeom prst="rect">
            <a:avLst/>
          </a:prstGeom>
          <a:noFill/>
        </p:spPr>
        <p:txBody>
          <a:bodyPr wrap="none" rtlCol="0">
            <a:spAutoFit/>
          </a:bodyPr>
          <a:lstStyle/>
          <a:p>
            <a:r>
              <a:rPr lang="en-US" sz="2133" dirty="0">
                <a:cs typeface="Avenir Light"/>
              </a:rPr>
              <a:t>tasks</a:t>
            </a:r>
          </a:p>
        </p:txBody>
      </p:sp>
      <p:sp>
        <p:nvSpPr>
          <p:cNvPr id="25" name="TextBox 24"/>
          <p:cNvSpPr txBox="1"/>
          <p:nvPr/>
        </p:nvSpPr>
        <p:spPr>
          <a:xfrm>
            <a:off x="9859495" y="4141008"/>
            <a:ext cx="814647" cy="420564"/>
          </a:xfrm>
          <a:prstGeom prst="rect">
            <a:avLst/>
          </a:prstGeom>
          <a:noFill/>
        </p:spPr>
        <p:txBody>
          <a:bodyPr wrap="none" rtlCol="0">
            <a:spAutoFit/>
          </a:bodyPr>
          <a:lstStyle/>
          <a:p>
            <a:r>
              <a:rPr lang="en-US" sz="2133" dirty="0">
                <a:cs typeface="Avenir Light"/>
              </a:rPr>
              <a:t>tasks</a:t>
            </a:r>
          </a:p>
        </p:txBody>
      </p:sp>
      <p:sp>
        <p:nvSpPr>
          <p:cNvPr id="26" name="TextBox 25"/>
          <p:cNvSpPr txBox="1"/>
          <p:nvPr/>
        </p:nvSpPr>
        <p:spPr>
          <a:xfrm>
            <a:off x="8384569" y="4795857"/>
            <a:ext cx="814647" cy="420564"/>
          </a:xfrm>
          <a:prstGeom prst="rect">
            <a:avLst/>
          </a:prstGeom>
          <a:noFill/>
        </p:spPr>
        <p:txBody>
          <a:bodyPr wrap="none" rtlCol="0">
            <a:spAutoFit/>
          </a:bodyPr>
          <a:lstStyle/>
          <a:p>
            <a:r>
              <a:rPr lang="en-US" sz="2133" dirty="0">
                <a:cs typeface="Avenir Light"/>
              </a:rPr>
              <a:t>tasks</a:t>
            </a:r>
          </a:p>
        </p:txBody>
      </p:sp>
      <p:grpSp>
        <p:nvGrpSpPr>
          <p:cNvPr id="31" name="Group 30"/>
          <p:cNvGrpSpPr/>
          <p:nvPr/>
        </p:nvGrpSpPr>
        <p:grpSpPr>
          <a:xfrm>
            <a:off x="7772401" y="3377597"/>
            <a:ext cx="4192858" cy="3040137"/>
            <a:chOff x="5829300" y="2533197"/>
            <a:chExt cx="2826433" cy="2280103"/>
          </a:xfrm>
        </p:grpSpPr>
        <p:sp>
          <p:nvSpPr>
            <p:cNvPr id="32" name="Rectangle 31"/>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33" name="Rectangle 32"/>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34" name="Rectangle 33"/>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20084428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410207" y="2775892"/>
            <a:ext cx="3466352" cy="3851443"/>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cxnSp>
        <p:nvCxnSpPr>
          <p:cNvPr id="12" name="Curved Connector 11"/>
          <p:cNvCxnSpPr>
            <a:stCxn id="16" idx="3"/>
            <a:endCxn id="41" idx="3"/>
          </p:cNvCxnSpPr>
          <p:nvPr/>
        </p:nvCxnSpPr>
        <p:spPr>
          <a:xfrm>
            <a:off x="9031763" y="5636491"/>
            <a:ext cx="43796" cy="617004"/>
          </a:xfrm>
          <a:prstGeom prst="curvedConnector3">
            <a:avLst>
              <a:gd name="adj1" fmla="val 621965"/>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a:stCxn id="17" idx="3"/>
            <a:endCxn id="40" idx="3"/>
          </p:cNvCxnSpPr>
          <p:nvPr/>
        </p:nvCxnSpPr>
        <p:spPr>
          <a:xfrm>
            <a:off x="11505304" y="4974813"/>
            <a:ext cx="327786" cy="617643"/>
          </a:xfrm>
          <a:prstGeom prst="curvedConnector3">
            <a:avLst>
              <a:gd name="adj1" fmla="val 169741"/>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cxnSp>
        <p:nvCxnSpPr>
          <p:cNvPr id="31" name="Curved Connector 30"/>
          <p:cNvCxnSpPr>
            <a:stCxn id="15" idx="3"/>
            <a:endCxn id="36" idx="3"/>
          </p:cNvCxnSpPr>
          <p:nvPr/>
        </p:nvCxnSpPr>
        <p:spPr>
          <a:xfrm>
            <a:off x="11627183" y="2919057"/>
            <a:ext cx="338076" cy="615476"/>
          </a:xfrm>
          <a:prstGeom prst="curvedConnector3">
            <a:avLst>
              <a:gd name="adj1" fmla="val 137932"/>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286090" y="5539049"/>
            <a:ext cx="1257075" cy="1077026"/>
          </a:xfrm>
          <a:prstGeom prst="rect">
            <a:avLst/>
          </a:prstGeom>
          <a:noFill/>
        </p:spPr>
        <p:txBody>
          <a:bodyPr wrap="none" rtlCol="0">
            <a:spAutoFit/>
          </a:bodyPr>
          <a:lstStyle/>
          <a:p>
            <a:r>
              <a:rPr lang="en-US" sz="2133" dirty="0">
                <a:cs typeface="Avenir Light"/>
              </a:rPr>
              <a:t>Read</a:t>
            </a:r>
            <a:br>
              <a:rPr lang="en-US" sz="2133" dirty="0">
                <a:cs typeface="Avenir Light"/>
              </a:rPr>
            </a:br>
            <a:r>
              <a:rPr lang="en-US" sz="2133" dirty="0">
                <a:cs typeface="Avenir Light"/>
              </a:rPr>
              <a:t>HDFS</a:t>
            </a:r>
          </a:p>
          <a:p>
            <a:r>
              <a:rPr lang="en-US" sz="2133" dirty="0">
                <a:cs typeface="Avenir Light"/>
              </a:rPr>
              <a:t>Partition</a:t>
            </a:r>
          </a:p>
        </p:txBody>
      </p:sp>
      <p:sp>
        <p:nvSpPr>
          <p:cNvPr id="38" name="TextBox 37"/>
          <p:cNvSpPr txBox="1"/>
          <p:nvPr/>
        </p:nvSpPr>
        <p:spPr>
          <a:xfrm>
            <a:off x="11226098" y="5733544"/>
            <a:ext cx="1257075" cy="1077026"/>
          </a:xfrm>
          <a:prstGeom prst="rect">
            <a:avLst/>
          </a:prstGeom>
          <a:noFill/>
        </p:spPr>
        <p:txBody>
          <a:bodyPr wrap="none" rtlCol="0">
            <a:spAutoFit/>
          </a:bodyPr>
          <a:lstStyle/>
          <a:p>
            <a:r>
              <a:rPr lang="en-US" sz="2133" dirty="0">
                <a:cs typeface="Avenir Light"/>
              </a:rPr>
              <a:t>Read</a:t>
            </a:r>
            <a:br>
              <a:rPr lang="en-US" sz="2133" dirty="0">
                <a:cs typeface="Avenir Light"/>
              </a:rPr>
            </a:br>
            <a:r>
              <a:rPr lang="en-US" sz="2133" dirty="0">
                <a:cs typeface="Avenir Light"/>
              </a:rPr>
              <a:t>HDFS</a:t>
            </a:r>
          </a:p>
          <a:p>
            <a:r>
              <a:rPr lang="en-US" sz="2133" dirty="0">
                <a:cs typeface="Avenir Light"/>
              </a:rPr>
              <a:t>Partition</a:t>
            </a:r>
          </a:p>
        </p:txBody>
      </p:sp>
      <p:sp>
        <p:nvSpPr>
          <p:cNvPr id="39" name="TextBox 38"/>
          <p:cNvSpPr txBox="1"/>
          <p:nvPr/>
        </p:nvSpPr>
        <p:spPr>
          <a:xfrm>
            <a:off x="11248425" y="3647348"/>
            <a:ext cx="1257075" cy="1077026"/>
          </a:xfrm>
          <a:prstGeom prst="rect">
            <a:avLst/>
          </a:prstGeom>
          <a:noFill/>
        </p:spPr>
        <p:txBody>
          <a:bodyPr wrap="none" rtlCol="0">
            <a:spAutoFit/>
          </a:bodyPr>
          <a:lstStyle/>
          <a:p>
            <a:r>
              <a:rPr lang="en-US" sz="2133" dirty="0">
                <a:cs typeface="Avenir Light"/>
              </a:rPr>
              <a:t>Read</a:t>
            </a:r>
          </a:p>
          <a:p>
            <a:r>
              <a:rPr lang="en-US" sz="2133" dirty="0">
                <a:cs typeface="Avenir Light"/>
              </a:rPr>
              <a:t>HDFS</a:t>
            </a:r>
          </a:p>
          <a:p>
            <a:r>
              <a:rPr lang="en-US" sz="2133" dirty="0">
                <a:cs typeface="Avenir Light"/>
              </a:rPr>
              <a:t>Partition</a:t>
            </a:r>
          </a:p>
        </p:txBody>
      </p:sp>
      <p:grpSp>
        <p:nvGrpSpPr>
          <p:cNvPr id="35" name="Group 34"/>
          <p:cNvGrpSpPr/>
          <p:nvPr/>
        </p:nvGrpSpPr>
        <p:grpSpPr>
          <a:xfrm>
            <a:off x="7772401" y="3377597"/>
            <a:ext cx="4192858" cy="3040137"/>
            <a:chOff x="5829300" y="2533197"/>
            <a:chExt cx="2826433" cy="2280103"/>
          </a:xfrm>
        </p:grpSpPr>
        <p:sp>
          <p:nvSpPr>
            <p:cNvPr id="36" name="Rectangle 35"/>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40" name="Rectangle 39"/>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41" name="Rectangle 40"/>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168365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87036" y="3731960"/>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6" name="Group 35"/>
          <p:cNvGrpSpPr/>
          <p:nvPr/>
        </p:nvGrpSpPr>
        <p:grpSpPr>
          <a:xfrm>
            <a:off x="842343" y="286249"/>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872103" y="2009105"/>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grpSp>
        <p:nvGrpSpPr>
          <p:cNvPr id="33" name="Group 32"/>
          <p:cNvGrpSpPr/>
          <p:nvPr/>
        </p:nvGrpSpPr>
        <p:grpSpPr>
          <a:xfrm>
            <a:off x="969268" y="5277304"/>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
        <p:nvSpPr>
          <p:cNvPr id="37" name="Title 40"/>
          <p:cNvSpPr txBox="1">
            <a:spLocks/>
          </p:cNvSpPr>
          <p:nvPr/>
        </p:nvSpPr>
        <p:spPr>
          <a:xfrm>
            <a:off x="5963139" y="15014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27858" y="1242050"/>
            <a:ext cx="2140999" cy="2372300"/>
          </a:xfrm>
          <a:prstGeom prst="rect">
            <a:avLst/>
          </a:prstGeom>
        </p:spPr>
      </p:pic>
      <p:grpSp>
        <p:nvGrpSpPr>
          <p:cNvPr id="40" name="Group 39"/>
          <p:cNvGrpSpPr/>
          <p:nvPr/>
        </p:nvGrpSpPr>
        <p:grpSpPr>
          <a:xfrm>
            <a:off x="3296637" y="1277296"/>
            <a:ext cx="1650734" cy="4939743"/>
            <a:chOff x="2394924" y="1277295"/>
            <a:chExt cx="1650734" cy="4939743"/>
          </a:xfrm>
        </p:grpSpPr>
        <p:sp>
          <p:nvSpPr>
            <p:cNvPr id="44" name="Right Arrow 43"/>
            <p:cNvSpPr/>
            <p:nvPr/>
          </p:nvSpPr>
          <p:spPr>
            <a:xfrm rot="1433144">
              <a:off x="2501504" y="1277295"/>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5" name="Right Arrow 44"/>
            <p:cNvSpPr/>
            <p:nvPr/>
          </p:nvSpPr>
          <p:spPr>
            <a:xfrm rot="20220076">
              <a:off x="2469210" y="2361956"/>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6" name="Right Arrow 45"/>
            <p:cNvSpPr/>
            <p:nvPr/>
          </p:nvSpPr>
          <p:spPr>
            <a:xfrm rot="19310221">
              <a:off x="2394924" y="3408901"/>
              <a:ext cx="1650734"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7" name="Right Arrow 46"/>
            <p:cNvSpPr/>
            <p:nvPr/>
          </p:nvSpPr>
          <p:spPr>
            <a:xfrm rot="18431872">
              <a:off x="2103159" y="4642091"/>
              <a:ext cx="2262192"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grpSp>
      <p:sp>
        <p:nvSpPr>
          <p:cNvPr id="48" name="Content Placeholder 6"/>
          <p:cNvSpPr txBox="1">
            <a:spLocks/>
          </p:cNvSpPr>
          <p:nvPr/>
        </p:nvSpPr>
        <p:spPr>
          <a:xfrm>
            <a:off x="6881479" y="1627550"/>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Collects and organizes historical data from multiple sources</a:t>
            </a:r>
          </a:p>
        </p:txBody>
      </p:sp>
      <p:sp>
        <p:nvSpPr>
          <p:cNvPr id="41" name="TextBox 40"/>
          <p:cNvSpPr txBox="1"/>
          <p:nvPr/>
        </p:nvSpPr>
        <p:spPr>
          <a:xfrm>
            <a:off x="5736491" y="4442601"/>
            <a:ext cx="5880885" cy="1200329"/>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3600" dirty="0"/>
              <a:t>How is data organized in the Data Warehouse?</a:t>
            </a:r>
          </a:p>
        </p:txBody>
      </p:sp>
    </p:spTree>
    <p:extLst>
      <p:ext uri="{BB962C8B-B14F-4D97-AF65-F5344CB8AC3E}">
        <p14:creationId xmlns:p14="http://schemas.microsoft.com/office/powerpoint/2010/main" val="329582131"/>
      </p:ext>
    </p:extLst>
  </p:cSld>
  <p:clrMapOvr>
    <a:masterClrMapping/>
  </p:clrMapOvr>
  <p:transition spd="slow">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410207" y="2775892"/>
            <a:ext cx="3466352" cy="3851443"/>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sp>
        <p:nvSpPr>
          <p:cNvPr id="27" name="Rectangle 26"/>
          <p:cNvSpPr/>
          <p:nvPr/>
        </p:nvSpPr>
        <p:spPr>
          <a:xfrm>
            <a:off x="10407983" y="2449062"/>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1</a:t>
            </a:r>
          </a:p>
        </p:txBody>
      </p:sp>
      <p:sp>
        <p:nvSpPr>
          <p:cNvPr id="28" name="Rectangle 27"/>
          <p:cNvSpPr/>
          <p:nvPr/>
        </p:nvSpPr>
        <p:spPr>
          <a:xfrm>
            <a:off x="10321776" y="4522381"/>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2</a:t>
            </a:r>
          </a:p>
        </p:txBody>
      </p:sp>
      <p:sp>
        <p:nvSpPr>
          <p:cNvPr id="29" name="Rectangle 28"/>
          <p:cNvSpPr/>
          <p:nvPr/>
        </p:nvSpPr>
        <p:spPr>
          <a:xfrm>
            <a:off x="8061897" y="5160846"/>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3</a:t>
            </a:r>
          </a:p>
        </p:txBody>
      </p:sp>
      <p:cxnSp>
        <p:nvCxnSpPr>
          <p:cNvPr id="10" name="Curved Connector 9"/>
          <p:cNvCxnSpPr>
            <a:stCxn id="16" idx="3"/>
            <a:endCxn id="29" idx="3"/>
          </p:cNvCxnSpPr>
          <p:nvPr/>
        </p:nvCxnSpPr>
        <p:spPr>
          <a:xfrm flipV="1">
            <a:off x="9031763" y="5321144"/>
            <a:ext cx="447690" cy="315347"/>
          </a:xfrm>
          <a:prstGeom prst="curvedConnector3">
            <a:avLst>
              <a:gd name="adj1" fmla="val 151062"/>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17" idx="3"/>
            <a:endCxn id="28" idx="3"/>
          </p:cNvCxnSpPr>
          <p:nvPr/>
        </p:nvCxnSpPr>
        <p:spPr>
          <a:xfrm flipV="1">
            <a:off x="11505304" y="4682679"/>
            <a:ext cx="234028" cy="292134"/>
          </a:xfrm>
          <a:prstGeom prst="curvedConnector3">
            <a:avLst>
              <a:gd name="adj1" fmla="val 197681"/>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a:stCxn id="15" idx="3"/>
            <a:endCxn id="27" idx="3"/>
          </p:cNvCxnSpPr>
          <p:nvPr/>
        </p:nvCxnSpPr>
        <p:spPr>
          <a:xfrm flipV="1">
            <a:off x="11627183" y="2609360"/>
            <a:ext cx="198356" cy="309697"/>
          </a:xfrm>
          <a:prstGeom prst="curvedConnector3">
            <a:avLst>
              <a:gd name="adj1" fmla="val 215247"/>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9273981" y="5569286"/>
            <a:ext cx="1398140" cy="880049"/>
          </a:xfrm>
          <a:prstGeom prst="rect">
            <a:avLst/>
          </a:prstGeom>
          <a:noFill/>
        </p:spPr>
        <p:txBody>
          <a:bodyPr wrap="none" rtlCol="0">
            <a:spAutoFit/>
          </a:bodyPr>
          <a:lstStyle/>
          <a:p>
            <a:pPr>
              <a:lnSpc>
                <a:spcPct val="80000"/>
              </a:lnSpc>
            </a:pPr>
            <a:r>
              <a:rPr lang="en-US" sz="2133" dirty="0">
                <a:cs typeface="Avenir Light"/>
              </a:rPr>
              <a:t>Process</a:t>
            </a:r>
            <a:br>
              <a:rPr lang="en-US" sz="2133" dirty="0">
                <a:cs typeface="Avenir Light"/>
              </a:rPr>
            </a:br>
            <a:r>
              <a:rPr lang="en-US" sz="2133" dirty="0">
                <a:cs typeface="Avenir Light"/>
              </a:rPr>
              <a:t>&amp; Cache</a:t>
            </a:r>
          </a:p>
          <a:p>
            <a:pPr>
              <a:lnSpc>
                <a:spcPct val="80000"/>
              </a:lnSpc>
            </a:pPr>
            <a:r>
              <a:rPr lang="en-US" sz="2133" dirty="0">
                <a:cs typeface="Avenir Light"/>
              </a:rPr>
              <a:t>Data</a:t>
            </a:r>
          </a:p>
        </p:txBody>
      </p:sp>
      <p:sp>
        <p:nvSpPr>
          <p:cNvPr id="36" name="TextBox 35"/>
          <p:cNvSpPr txBox="1"/>
          <p:nvPr/>
        </p:nvSpPr>
        <p:spPr>
          <a:xfrm>
            <a:off x="11022488" y="5748173"/>
            <a:ext cx="1398140" cy="880049"/>
          </a:xfrm>
          <a:prstGeom prst="rect">
            <a:avLst/>
          </a:prstGeom>
          <a:noFill/>
        </p:spPr>
        <p:txBody>
          <a:bodyPr wrap="none" rtlCol="0">
            <a:spAutoFit/>
          </a:bodyPr>
          <a:lstStyle/>
          <a:p>
            <a:pPr>
              <a:lnSpc>
                <a:spcPct val="80000"/>
              </a:lnSpc>
            </a:pPr>
            <a:r>
              <a:rPr lang="en-US" sz="2133" dirty="0">
                <a:cs typeface="Avenir Light"/>
              </a:rPr>
              <a:t>Process</a:t>
            </a:r>
            <a:br>
              <a:rPr lang="en-US" sz="2133" dirty="0">
                <a:cs typeface="Avenir Light"/>
              </a:rPr>
            </a:br>
            <a:r>
              <a:rPr lang="en-US" sz="2133" dirty="0">
                <a:cs typeface="Avenir Light"/>
              </a:rPr>
              <a:t>&amp; Cache</a:t>
            </a:r>
          </a:p>
          <a:p>
            <a:pPr>
              <a:lnSpc>
                <a:spcPct val="80000"/>
              </a:lnSpc>
            </a:pPr>
            <a:r>
              <a:rPr lang="en-US" sz="2133" dirty="0">
                <a:cs typeface="Avenir Light"/>
              </a:rPr>
              <a:t>Data</a:t>
            </a:r>
          </a:p>
        </p:txBody>
      </p:sp>
      <p:sp>
        <p:nvSpPr>
          <p:cNvPr id="38" name="TextBox 37"/>
          <p:cNvSpPr txBox="1"/>
          <p:nvPr/>
        </p:nvSpPr>
        <p:spPr>
          <a:xfrm>
            <a:off x="11022488" y="3667683"/>
            <a:ext cx="1398140" cy="880049"/>
          </a:xfrm>
          <a:prstGeom prst="rect">
            <a:avLst/>
          </a:prstGeom>
          <a:noFill/>
        </p:spPr>
        <p:txBody>
          <a:bodyPr wrap="none" rtlCol="0">
            <a:spAutoFit/>
          </a:bodyPr>
          <a:lstStyle/>
          <a:p>
            <a:pPr>
              <a:lnSpc>
                <a:spcPct val="80000"/>
              </a:lnSpc>
            </a:pPr>
            <a:r>
              <a:rPr lang="en-US" sz="2133" dirty="0">
                <a:cs typeface="Avenir Light"/>
              </a:rPr>
              <a:t>Process</a:t>
            </a:r>
            <a:br>
              <a:rPr lang="en-US" sz="2133" dirty="0">
                <a:cs typeface="Avenir Light"/>
              </a:rPr>
            </a:br>
            <a:r>
              <a:rPr lang="en-US" sz="2133" dirty="0">
                <a:cs typeface="Avenir Light"/>
              </a:rPr>
              <a:t>&amp; Cache</a:t>
            </a:r>
          </a:p>
          <a:p>
            <a:pPr>
              <a:lnSpc>
                <a:spcPct val="80000"/>
              </a:lnSpc>
            </a:pPr>
            <a:r>
              <a:rPr lang="en-US" sz="2133" dirty="0">
                <a:cs typeface="Avenir Light"/>
              </a:rPr>
              <a:t>Data</a:t>
            </a:r>
          </a:p>
        </p:txBody>
      </p:sp>
      <p:grpSp>
        <p:nvGrpSpPr>
          <p:cNvPr id="40" name="Group 39"/>
          <p:cNvGrpSpPr/>
          <p:nvPr/>
        </p:nvGrpSpPr>
        <p:grpSpPr>
          <a:xfrm>
            <a:off x="7772401" y="3377597"/>
            <a:ext cx="4192858" cy="3040137"/>
            <a:chOff x="5829300" y="2533197"/>
            <a:chExt cx="2826433" cy="2280103"/>
          </a:xfrm>
        </p:grpSpPr>
        <p:sp>
          <p:nvSpPr>
            <p:cNvPr id="41" name="Rectangle 40"/>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42" name="Rectangle 41"/>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43" name="Rectangle 42"/>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20517319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8410207" y="5499099"/>
            <a:ext cx="1273444" cy="1128236"/>
          </a:xfrm>
          <a:prstGeom prst="rect">
            <a:avLst/>
          </a:prstGeom>
        </p:spPr>
      </p:pic>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745277" y="2775893"/>
            <a:ext cx="3131280" cy="3185513"/>
            <a:chOff x="5923729" y="2743323"/>
            <a:chExt cx="2763071" cy="3185513"/>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cxnSp>
        <p:nvCxnSpPr>
          <p:cNvPr id="24" name="Straight Arrow Connector 23"/>
          <p:cNvCxnSpPr/>
          <p:nvPr/>
        </p:nvCxnSpPr>
        <p:spPr>
          <a:xfrm rot="5400000" flipH="1" flipV="1">
            <a:off x="7630914" y="4432927"/>
            <a:ext cx="1570183" cy="449504"/>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284231" y="3872587"/>
            <a:ext cx="1277692" cy="905163"/>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flipV="1">
            <a:off x="9179542" y="2974345"/>
            <a:ext cx="1213045" cy="494147"/>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9395211" y="3199824"/>
            <a:ext cx="970137" cy="420564"/>
          </a:xfrm>
          <a:prstGeom prst="rect">
            <a:avLst/>
          </a:prstGeom>
          <a:noFill/>
        </p:spPr>
        <p:txBody>
          <a:bodyPr wrap="none" rtlCol="0">
            <a:spAutoFit/>
          </a:bodyPr>
          <a:lstStyle/>
          <a:p>
            <a:r>
              <a:rPr lang="en-US" sz="2133" dirty="0">
                <a:cs typeface="Avenir Light"/>
              </a:rPr>
              <a:t>results</a:t>
            </a:r>
          </a:p>
        </p:txBody>
      </p:sp>
      <p:sp>
        <p:nvSpPr>
          <p:cNvPr id="31" name="TextBox 30"/>
          <p:cNvSpPr txBox="1"/>
          <p:nvPr/>
        </p:nvSpPr>
        <p:spPr>
          <a:xfrm>
            <a:off x="9997911" y="4090659"/>
            <a:ext cx="970137" cy="420564"/>
          </a:xfrm>
          <a:prstGeom prst="rect">
            <a:avLst/>
          </a:prstGeom>
          <a:noFill/>
        </p:spPr>
        <p:txBody>
          <a:bodyPr wrap="none" rtlCol="0">
            <a:spAutoFit/>
          </a:bodyPr>
          <a:lstStyle/>
          <a:p>
            <a:r>
              <a:rPr lang="en-US" sz="2133" dirty="0">
                <a:cs typeface="Avenir Light"/>
              </a:rPr>
              <a:t>results</a:t>
            </a:r>
          </a:p>
        </p:txBody>
      </p:sp>
      <p:sp>
        <p:nvSpPr>
          <p:cNvPr id="32" name="TextBox 31"/>
          <p:cNvSpPr txBox="1"/>
          <p:nvPr/>
        </p:nvSpPr>
        <p:spPr>
          <a:xfrm>
            <a:off x="8324202" y="4693652"/>
            <a:ext cx="970137" cy="420564"/>
          </a:xfrm>
          <a:prstGeom prst="rect">
            <a:avLst/>
          </a:prstGeom>
          <a:noFill/>
        </p:spPr>
        <p:txBody>
          <a:bodyPr wrap="none" rtlCol="0">
            <a:spAutoFit/>
          </a:bodyPr>
          <a:lstStyle/>
          <a:p>
            <a:r>
              <a:rPr lang="en-US" sz="2133" dirty="0">
                <a:cs typeface="Avenir Light"/>
              </a:rPr>
              <a:t>results</a:t>
            </a:r>
          </a:p>
        </p:txBody>
      </p:sp>
      <p:sp>
        <p:nvSpPr>
          <p:cNvPr id="39" name="Rectangle 38"/>
          <p:cNvSpPr/>
          <p:nvPr/>
        </p:nvSpPr>
        <p:spPr>
          <a:xfrm>
            <a:off x="10407983" y="2449062"/>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1</a:t>
            </a:r>
          </a:p>
        </p:txBody>
      </p:sp>
      <p:sp>
        <p:nvSpPr>
          <p:cNvPr id="40" name="Rectangle 39"/>
          <p:cNvSpPr/>
          <p:nvPr/>
        </p:nvSpPr>
        <p:spPr>
          <a:xfrm>
            <a:off x="10321776" y="4522381"/>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2</a:t>
            </a:r>
          </a:p>
        </p:txBody>
      </p:sp>
      <p:sp>
        <p:nvSpPr>
          <p:cNvPr id="41" name="Rectangle 40"/>
          <p:cNvSpPr/>
          <p:nvPr/>
        </p:nvSpPr>
        <p:spPr>
          <a:xfrm>
            <a:off x="8061897" y="5160846"/>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3</a:t>
            </a:r>
          </a:p>
        </p:txBody>
      </p:sp>
      <p:grpSp>
        <p:nvGrpSpPr>
          <p:cNvPr id="42" name="Group 41"/>
          <p:cNvGrpSpPr/>
          <p:nvPr/>
        </p:nvGrpSpPr>
        <p:grpSpPr>
          <a:xfrm>
            <a:off x="7772401" y="3377597"/>
            <a:ext cx="4192858" cy="3040137"/>
            <a:chOff x="5829300" y="2533197"/>
            <a:chExt cx="2826433" cy="2280103"/>
          </a:xfrm>
        </p:grpSpPr>
        <p:sp>
          <p:nvSpPr>
            <p:cNvPr id="43" name="Rectangle 42"/>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44" name="Rectangle 43"/>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45" name="Rectangle 44"/>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7587661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8410207" y="5499099"/>
            <a:ext cx="1273444" cy="1128236"/>
          </a:xfrm>
          <a:prstGeom prst="rect">
            <a:avLst/>
          </a:prstGeom>
        </p:spPr>
      </p:pic>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732689" y="2775893"/>
            <a:ext cx="3143871" cy="3185513"/>
            <a:chOff x="5923729" y="2743323"/>
            <a:chExt cx="2763071" cy="3185513"/>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sp>
        <p:nvSpPr>
          <p:cNvPr id="33" name="TextBox 32"/>
          <p:cNvSpPr txBox="1"/>
          <p:nvPr/>
        </p:nvSpPr>
        <p:spPr>
          <a:xfrm>
            <a:off x="771208" y="4879142"/>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php</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endParaRPr lang="en-US" sz="1867" dirty="0">
              <a:solidFill>
                <a:srgbClr val="3366FF"/>
              </a:solidFill>
              <a:latin typeface="Lucida Console"/>
              <a:cs typeface="Lucida Console"/>
            </a:endParaRPr>
          </a:p>
        </p:txBody>
      </p:sp>
      <p:sp>
        <p:nvSpPr>
          <p:cNvPr id="30" name="Rectangle 29"/>
          <p:cNvSpPr/>
          <p:nvPr/>
        </p:nvSpPr>
        <p:spPr>
          <a:xfrm>
            <a:off x="10407983" y="2449062"/>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1</a:t>
            </a:r>
          </a:p>
        </p:txBody>
      </p:sp>
      <p:sp>
        <p:nvSpPr>
          <p:cNvPr id="31" name="Rectangle 30"/>
          <p:cNvSpPr/>
          <p:nvPr/>
        </p:nvSpPr>
        <p:spPr>
          <a:xfrm>
            <a:off x="10321776" y="4522381"/>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2</a:t>
            </a:r>
          </a:p>
        </p:txBody>
      </p:sp>
      <p:sp>
        <p:nvSpPr>
          <p:cNvPr id="32" name="Rectangle 31"/>
          <p:cNvSpPr/>
          <p:nvPr/>
        </p:nvSpPr>
        <p:spPr>
          <a:xfrm>
            <a:off x="8061897" y="5160846"/>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3</a:t>
            </a:r>
          </a:p>
        </p:txBody>
      </p:sp>
      <p:grpSp>
        <p:nvGrpSpPr>
          <p:cNvPr id="34" name="Group 33"/>
          <p:cNvGrpSpPr/>
          <p:nvPr/>
        </p:nvGrpSpPr>
        <p:grpSpPr>
          <a:xfrm>
            <a:off x="7772401" y="3377597"/>
            <a:ext cx="4192858" cy="3040137"/>
            <a:chOff x="5829300" y="2533197"/>
            <a:chExt cx="2826433" cy="2280103"/>
          </a:xfrm>
        </p:grpSpPr>
        <p:sp>
          <p:nvSpPr>
            <p:cNvPr id="35" name="Rectangle 34"/>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36" name="Rectangle 35"/>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38" name="Rectangle 37"/>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15454616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stretch>
            <a:fillRect/>
          </a:stretch>
        </p:blipFill>
        <p:spPr>
          <a:xfrm>
            <a:off x="8410207" y="5499099"/>
            <a:ext cx="1273444" cy="1128236"/>
          </a:xfrm>
          <a:prstGeom prst="rect">
            <a:avLst/>
          </a:prstGeom>
        </p:spPr>
      </p:pic>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732689" y="2775893"/>
            <a:ext cx="3143871" cy="3185513"/>
            <a:chOff x="5923729" y="2743323"/>
            <a:chExt cx="2763071" cy="3185513"/>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33" name="TextBox 32"/>
          <p:cNvSpPr txBox="1"/>
          <p:nvPr/>
        </p:nvSpPr>
        <p:spPr>
          <a:xfrm>
            <a:off x="771208" y="4879142"/>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php</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endParaRPr lang="en-US" sz="1867" dirty="0">
              <a:solidFill>
                <a:srgbClr val="3366FF"/>
              </a:solidFill>
              <a:latin typeface="Lucida Console"/>
              <a:cs typeface="Lucida Console"/>
            </a:endParaRPr>
          </a:p>
        </p:txBody>
      </p:sp>
      <p:cxnSp>
        <p:nvCxnSpPr>
          <p:cNvPr id="22" name="Straight Arrow Connector 21"/>
          <p:cNvCxnSpPr/>
          <p:nvPr/>
        </p:nvCxnSpPr>
        <p:spPr>
          <a:xfrm flipV="1">
            <a:off x="8985521" y="3074922"/>
            <a:ext cx="1437855" cy="600181"/>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8251" y="3698193"/>
            <a:ext cx="1522847" cy="1097665"/>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7708169" y="4310586"/>
            <a:ext cx="1752475" cy="527689"/>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496011" y="3320768"/>
            <a:ext cx="814647" cy="420564"/>
          </a:xfrm>
          <a:prstGeom prst="rect">
            <a:avLst/>
          </a:prstGeom>
          <a:noFill/>
        </p:spPr>
        <p:txBody>
          <a:bodyPr wrap="none" rtlCol="0">
            <a:spAutoFit/>
          </a:bodyPr>
          <a:lstStyle/>
          <a:p>
            <a:r>
              <a:rPr lang="en-US" sz="2133" dirty="0">
                <a:cs typeface="Avenir Light"/>
              </a:rPr>
              <a:t>tasks</a:t>
            </a:r>
          </a:p>
        </p:txBody>
      </p:sp>
      <p:sp>
        <p:nvSpPr>
          <p:cNvPr id="26" name="TextBox 25"/>
          <p:cNvSpPr txBox="1"/>
          <p:nvPr/>
        </p:nvSpPr>
        <p:spPr>
          <a:xfrm>
            <a:off x="9808695" y="4090208"/>
            <a:ext cx="814647" cy="420564"/>
          </a:xfrm>
          <a:prstGeom prst="rect">
            <a:avLst/>
          </a:prstGeom>
          <a:noFill/>
        </p:spPr>
        <p:txBody>
          <a:bodyPr wrap="none" rtlCol="0">
            <a:spAutoFit/>
          </a:bodyPr>
          <a:lstStyle/>
          <a:p>
            <a:r>
              <a:rPr lang="en-US" sz="2133" dirty="0">
                <a:cs typeface="Avenir Light"/>
              </a:rPr>
              <a:t>tasks</a:t>
            </a:r>
          </a:p>
        </p:txBody>
      </p:sp>
      <p:sp>
        <p:nvSpPr>
          <p:cNvPr id="30" name="TextBox 29"/>
          <p:cNvSpPr txBox="1"/>
          <p:nvPr/>
        </p:nvSpPr>
        <p:spPr>
          <a:xfrm>
            <a:off x="8384569" y="4795857"/>
            <a:ext cx="814647" cy="420564"/>
          </a:xfrm>
          <a:prstGeom prst="rect">
            <a:avLst/>
          </a:prstGeom>
          <a:noFill/>
        </p:spPr>
        <p:txBody>
          <a:bodyPr wrap="none" rtlCol="0">
            <a:spAutoFit/>
          </a:bodyPr>
          <a:lstStyle/>
          <a:p>
            <a:r>
              <a:rPr lang="en-US" sz="2133" dirty="0">
                <a:cs typeface="Avenir Light"/>
              </a:rPr>
              <a:t>tasks</a:t>
            </a:r>
          </a:p>
        </p:txBody>
      </p: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sp>
        <p:nvSpPr>
          <p:cNvPr id="38" name="Rectangle 37"/>
          <p:cNvSpPr/>
          <p:nvPr/>
        </p:nvSpPr>
        <p:spPr>
          <a:xfrm>
            <a:off x="10407983" y="2449062"/>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1</a:t>
            </a:r>
          </a:p>
        </p:txBody>
      </p:sp>
      <p:sp>
        <p:nvSpPr>
          <p:cNvPr id="39" name="Rectangle 38"/>
          <p:cNvSpPr/>
          <p:nvPr/>
        </p:nvSpPr>
        <p:spPr>
          <a:xfrm>
            <a:off x="10321776" y="4522381"/>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2</a:t>
            </a:r>
          </a:p>
        </p:txBody>
      </p:sp>
      <p:sp>
        <p:nvSpPr>
          <p:cNvPr id="40" name="Rectangle 39"/>
          <p:cNvSpPr/>
          <p:nvPr/>
        </p:nvSpPr>
        <p:spPr>
          <a:xfrm>
            <a:off x="8061897" y="5160846"/>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3</a:t>
            </a:r>
          </a:p>
        </p:txBody>
      </p:sp>
      <p:grpSp>
        <p:nvGrpSpPr>
          <p:cNvPr id="41" name="Group 40"/>
          <p:cNvGrpSpPr/>
          <p:nvPr/>
        </p:nvGrpSpPr>
        <p:grpSpPr>
          <a:xfrm>
            <a:off x="7772401" y="3377597"/>
            <a:ext cx="4192858" cy="3040137"/>
            <a:chOff x="5829300" y="2533197"/>
            <a:chExt cx="2826433" cy="2280103"/>
          </a:xfrm>
        </p:grpSpPr>
        <p:sp>
          <p:nvSpPr>
            <p:cNvPr id="42" name="Rectangle 41"/>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43" name="Rectangle 42"/>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44" name="Rectangle 43"/>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20820935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3"/>
          <a:stretch>
            <a:fillRect/>
          </a:stretch>
        </p:blipFill>
        <p:spPr>
          <a:xfrm>
            <a:off x="8410207" y="5499099"/>
            <a:ext cx="1273444" cy="1128236"/>
          </a:xfrm>
          <a:prstGeom prst="rect">
            <a:avLst/>
          </a:prstGeom>
        </p:spPr>
      </p:pic>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732689" y="2775893"/>
            <a:ext cx="3143872" cy="3185513"/>
            <a:chOff x="5923729" y="2743323"/>
            <a:chExt cx="2763071" cy="3185513"/>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33" name="TextBox 32"/>
          <p:cNvSpPr txBox="1"/>
          <p:nvPr/>
        </p:nvSpPr>
        <p:spPr>
          <a:xfrm>
            <a:off x="771208" y="4879142"/>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php</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endParaRPr lang="en-US" sz="1867" dirty="0">
              <a:solidFill>
                <a:srgbClr val="3366FF"/>
              </a:solidFill>
              <a:latin typeface="Lucida Console"/>
              <a:cs typeface="Lucida Console"/>
            </a:endParaRPr>
          </a:p>
        </p:txBody>
      </p: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cxnSp>
        <p:nvCxnSpPr>
          <p:cNvPr id="31" name="Curved Connector 30"/>
          <p:cNvCxnSpPr/>
          <p:nvPr/>
        </p:nvCxnSpPr>
        <p:spPr>
          <a:xfrm flipV="1">
            <a:off x="9031763" y="5354597"/>
            <a:ext cx="447691" cy="281895"/>
          </a:xfrm>
          <a:prstGeom prst="curvedConnector3">
            <a:avLst>
              <a:gd name="adj1" fmla="val 168083"/>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9257050" y="5569286"/>
            <a:ext cx="1173719" cy="880049"/>
          </a:xfrm>
          <a:prstGeom prst="rect">
            <a:avLst/>
          </a:prstGeom>
          <a:noFill/>
        </p:spPr>
        <p:txBody>
          <a:bodyPr wrap="none" rtlCol="0">
            <a:spAutoFit/>
          </a:bodyPr>
          <a:lstStyle/>
          <a:p>
            <a:pPr>
              <a:lnSpc>
                <a:spcPct val="80000"/>
              </a:lnSpc>
            </a:pPr>
            <a:r>
              <a:rPr lang="en-US" sz="2133" dirty="0">
                <a:cs typeface="Avenir Light"/>
              </a:rPr>
              <a:t>Process</a:t>
            </a:r>
            <a:br>
              <a:rPr lang="en-US" sz="2133" dirty="0">
                <a:cs typeface="Avenir Light"/>
              </a:rPr>
            </a:br>
            <a:r>
              <a:rPr lang="en-US" sz="2133" dirty="0">
                <a:cs typeface="Avenir Light"/>
              </a:rPr>
              <a:t>from</a:t>
            </a:r>
            <a:br>
              <a:rPr lang="en-US" sz="2133" dirty="0">
                <a:cs typeface="Avenir Light"/>
              </a:rPr>
            </a:br>
            <a:r>
              <a:rPr lang="en-US" sz="2133" dirty="0">
                <a:cs typeface="Avenir Light"/>
              </a:rPr>
              <a:t>Cache</a:t>
            </a:r>
          </a:p>
        </p:txBody>
      </p:sp>
      <p:sp>
        <p:nvSpPr>
          <p:cNvPr id="38" name="TextBox 37"/>
          <p:cNvSpPr txBox="1"/>
          <p:nvPr/>
        </p:nvSpPr>
        <p:spPr>
          <a:xfrm>
            <a:off x="11022490" y="3667683"/>
            <a:ext cx="1173719" cy="880049"/>
          </a:xfrm>
          <a:prstGeom prst="rect">
            <a:avLst/>
          </a:prstGeom>
          <a:noFill/>
        </p:spPr>
        <p:txBody>
          <a:bodyPr wrap="none" rtlCol="0">
            <a:spAutoFit/>
          </a:bodyPr>
          <a:lstStyle/>
          <a:p>
            <a:pPr>
              <a:lnSpc>
                <a:spcPct val="80000"/>
              </a:lnSpc>
            </a:pPr>
            <a:r>
              <a:rPr lang="en-US" sz="2133" dirty="0">
                <a:cs typeface="Avenir Light"/>
              </a:rPr>
              <a:t>Process</a:t>
            </a:r>
            <a:br>
              <a:rPr lang="en-US" sz="2133" dirty="0">
                <a:cs typeface="Avenir Light"/>
              </a:rPr>
            </a:br>
            <a:r>
              <a:rPr lang="en-US" sz="2133" dirty="0">
                <a:cs typeface="Avenir Light"/>
              </a:rPr>
              <a:t>from</a:t>
            </a:r>
            <a:br>
              <a:rPr lang="en-US" sz="2133" dirty="0">
                <a:cs typeface="Avenir Light"/>
              </a:rPr>
            </a:br>
            <a:r>
              <a:rPr lang="en-US" sz="2133" dirty="0">
                <a:cs typeface="Avenir Light"/>
              </a:rPr>
              <a:t>Cache</a:t>
            </a:r>
          </a:p>
        </p:txBody>
      </p:sp>
      <p:sp>
        <p:nvSpPr>
          <p:cNvPr id="39" name="TextBox 38"/>
          <p:cNvSpPr txBox="1"/>
          <p:nvPr/>
        </p:nvSpPr>
        <p:spPr>
          <a:xfrm>
            <a:off x="10991379" y="5721686"/>
            <a:ext cx="1173719" cy="880049"/>
          </a:xfrm>
          <a:prstGeom prst="rect">
            <a:avLst/>
          </a:prstGeom>
          <a:noFill/>
        </p:spPr>
        <p:txBody>
          <a:bodyPr wrap="none" rtlCol="0">
            <a:spAutoFit/>
          </a:bodyPr>
          <a:lstStyle/>
          <a:p>
            <a:pPr>
              <a:lnSpc>
                <a:spcPct val="80000"/>
              </a:lnSpc>
            </a:pPr>
            <a:r>
              <a:rPr lang="en-US" sz="2133" dirty="0">
                <a:cs typeface="Avenir Light"/>
              </a:rPr>
              <a:t>Process</a:t>
            </a:r>
            <a:br>
              <a:rPr lang="en-US" sz="2133" dirty="0">
                <a:cs typeface="Avenir Light"/>
              </a:rPr>
            </a:br>
            <a:r>
              <a:rPr lang="en-US" sz="2133" dirty="0">
                <a:cs typeface="Avenir Light"/>
              </a:rPr>
              <a:t>from</a:t>
            </a:r>
            <a:br>
              <a:rPr lang="en-US" sz="2133" dirty="0">
                <a:cs typeface="Avenir Light"/>
              </a:rPr>
            </a:br>
            <a:r>
              <a:rPr lang="en-US" sz="2133" dirty="0">
                <a:cs typeface="Avenir Light"/>
              </a:rPr>
              <a:t>Cache</a:t>
            </a:r>
          </a:p>
        </p:txBody>
      </p:sp>
      <p:cxnSp>
        <p:nvCxnSpPr>
          <p:cNvPr id="41" name="Curved Connector 40"/>
          <p:cNvCxnSpPr/>
          <p:nvPr/>
        </p:nvCxnSpPr>
        <p:spPr>
          <a:xfrm flipV="1">
            <a:off x="11515626" y="4709317"/>
            <a:ext cx="198356" cy="276244"/>
          </a:xfrm>
          <a:prstGeom prst="curvedConnector3">
            <a:avLst>
              <a:gd name="adj1" fmla="val 253663"/>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cxnSp>
        <p:nvCxnSpPr>
          <p:cNvPr id="42" name="Curved Connector 41"/>
          <p:cNvCxnSpPr/>
          <p:nvPr/>
        </p:nvCxnSpPr>
        <p:spPr>
          <a:xfrm flipV="1">
            <a:off x="11627185" y="2642813"/>
            <a:ext cx="198356" cy="276244"/>
          </a:xfrm>
          <a:prstGeom prst="curvedConnector3">
            <a:avLst>
              <a:gd name="adj1" fmla="val 253663"/>
            </a:avLst>
          </a:prstGeom>
          <a:ln>
            <a:solidFill>
              <a:srgbClr val="4D4D4F"/>
            </a:solidFill>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10407983" y="2449062"/>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1</a:t>
            </a:r>
          </a:p>
        </p:txBody>
      </p:sp>
      <p:sp>
        <p:nvSpPr>
          <p:cNvPr id="44" name="Rectangle 43"/>
          <p:cNvSpPr/>
          <p:nvPr/>
        </p:nvSpPr>
        <p:spPr>
          <a:xfrm>
            <a:off x="10321776" y="4522381"/>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2</a:t>
            </a:r>
          </a:p>
        </p:txBody>
      </p:sp>
      <p:sp>
        <p:nvSpPr>
          <p:cNvPr id="45" name="Rectangle 44"/>
          <p:cNvSpPr/>
          <p:nvPr/>
        </p:nvSpPr>
        <p:spPr>
          <a:xfrm>
            <a:off x="8061897" y="5160846"/>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3</a:t>
            </a:r>
          </a:p>
        </p:txBody>
      </p:sp>
      <p:grpSp>
        <p:nvGrpSpPr>
          <p:cNvPr id="46" name="Group 45"/>
          <p:cNvGrpSpPr/>
          <p:nvPr/>
        </p:nvGrpSpPr>
        <p:grpSpPr>
          <a:xfrm>
            <a:off x="7772401" y="3377597"/>
            <a:ext cx="4192858" cy="3040137"/>
            <a:chOff x="5829300" y="2533197"/>
            <a:chExt cx="2826433" cy="2280103"/>
          </a:xfrm>
        </p:grpSpPr>
        <p:sp>
          <p:nvSpPr>
            <p:cNvPr id="47" name="Rectangle 46"/>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48" name="Rectangle 47"/>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49" name="Rectangle 48"/>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4219407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8410207" y="5499099"/>
            <a:ext cx="1273444" cy="1128236"/>
          </a:xfrm>
          <a:prstGeom prst="rect">
            <a:avLst/>
          </a:prstGeom>
        </p:spPr>
      </p:pic>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745280" y="2775893"/>
            <a:ext cx="3131281" cy="3185513"/>
            <a:chOff x="5923729" y="2743323"/>
            <a:chExt cx="2763071" cy="3185513"/>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33" name="TextBox 32"/>
          <p:cNvSpPr txBox="1"/>
          <p:nvPr/>
        </p:nvSpPr>
        <p:spPr>
          <a:xfrm>
            <a:off x="771208" y="4879142"/>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php</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endParaRPr lang="en-US" sz="1867" dirty="0">
              <a:solidFill>
                <a:srgbClr val="3366FF"/>
              </a:solidFill>
              <a:latin typeface="Lucida Console"/>
              <a:cs typeface="Lucida Console"/>
            </a:endParaRPr>
          </a:p>
        </p:txBody>
      </p: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cxnSp>
        <p:nvCxnSpPr>
          <p:cNvPr id="30" name="Straight Arrow Connector 29"/>
          <p:cNvCxnSpPr/>
          <p:nvPr/>
        </p:nvCxnSpPr>
        <p:spPr>
          <a:xfrm rot="5400000" flipH="1" flipV="1">
            <a:off x="7630914" y="4432927"/>
            <a:ext cx="1570183" cy="449504"/>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10800000">
            <a:off x="9284231" y="3872587"/>
            <a:ext cx="1277692" cy="905163"/>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10800000" flipV="1">
            <a:off x="9179542" y="2974345"/>
            <a:ext cx="1213045" cy="494147"/>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9395211" y="3199824"/>
            <a:ext cx="970137" cy="420564"/>
          </a:xfrm>
          <a:prstGeom prst="rect">
            <a:avLst/>
          </a:prstGeom>
          <a:noFill/>
        </p:spPr>
        <p:txBody>
          <a:bodyPr wrap="none" rtlCol="0">
            <a:spAutoFit/>
          </a:bodyPr>
          <a:lstStyle/>
          <a:p>
            <a:r>
              <a:rPr lang="en-US" sz="2133" dirty="0">
                <a:cs typeface="Avenir Light"/>
              </a:rPr>
              <a:t>results</a:t>
            </a:r>
          </a:p>
        </p:txBody>
      </p:sp>
      <p:sp>
        <p:nvSpPr>
          <p:cNvPr id="42" name="TextBox 41"/>
          <p:cNvSpPr txBox="1"/>
          <p:nvPr/>
        </p:nvSpPr>
        <p:spPr>
          <a:xfrm>
            <a:off x="10048711" y="4090659"/>
            <a:ext cx="970137" cy="420564"/>
          </a:xfrm>
          <a:prstGeom prst="rect">
            <a:avLst/>
          </a:prstGeom>
          <a:noFill/>
        </p:spPr>
        <p:txBody>
          <a:bodyPr wrap="none" rtlCol="0">
            <a:spAutoFit/>
          </a:bodyPr>
          <a:lstStyle/>
          <a:p>
            <a:r>
              <a:rPr lang="en-US" sz="2133" dirty="0">
                <a:cs typeface="Avenir Light"/>
              </a:rPr>
              <a:t>results</a:t>
            </a:r>
          </a:p>
        </p:txBody>
      </p:sp>
      <p:sp>
        <p:nvSpPr>
          <p:cNvPr id="43" name="TextBox 42"/>
          <p:cNvSpPr txBox="1"/>
          <p:nvPr/>
        </p:nvSpPr>
        <p:spPr>
          <a:xfrm>
            <a:off x="8324202" y="4693652"/>
            <a:ext cx="970137" cy="420564"/>
          </a:xfrm>
          <a:prstGeom prst="rect">
            <a:avLst/>
          </a:prstGeom>
          <a:noFill/>
        </p:spPr>
        <p:txBody>
          <a:bodyPr wrap="none" rtlCol="0">
            <a:spAutoFit/>
          </a:bodyPr>
          <a:lstStyle/>
          <a:p>
            <a:r>
              <a:rPr lang="en-US" sz="2133" dirty="0">
                <a:cs typeface="Avenir Light"/>
              </a:rPr>
              <a:t>results</a:t>
            </a:r>
          </a:p>
        </p:txBody>
      </p:sp>
      <p:sp>
        <p:nvSpPr>
          <p:cNvPr id="39" name="Rectangle 38"/>
          <p:cNvSpPr/>
          <p:nvPr/>
        </p:nvSpPr>
        <p:spPr>
          <a:xfrm>
            <a:off x="10407983" y="2449062"/>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1</a:t>
            </a:r>
          </a:p>
        </p:txBody>
      </p:sp>
      <p:sp>
        <p:nvSpPr>
          <p:cNvPr id="44" name="Rectangle 43"/>
          <p:cNvSpPr/>
          <p:nvPr/>
        </p:nvSpPr>
        <p:spPr>
          <a:xfrm>
            <a:off x="10321776" y="4522381"/>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2</a:t>
            </a:r>
          </a:p>
        </p:txBody>
      </p:sp>
      <p:sp>
        <p:nvSpPr>
          <p:cNvPr id="45" name="Rectangle 44"/>
          <p:cNvSpPr/>
          <p:nvPr/>
        </p:nvSpPr>
        <p:spPr>
          <a:xfrm>
            <a:off x="8061897" y="5160846"/>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3</a:t>
            </a:r>
          </a:p>
        </p:txBody>
      </p:sp>
      <p:grpSp>
        <p:nvGrpSpPr>
          <p:cNvPr id="46" name="Group 45"/>
          <p:cNvGrpSpPr/>
          <p:nvPr/>
        </p:nvGrpSpPr>
        <p:grpSpPr>
          <a:xfrm>
            <a:off x="7772401" y="3377597"/>
            <a:ext cx="4192858" cy="3040137"/>
            <a:chOff x="5829300" y="2533197"/>
            <a:chExt cx="2826433" cy="2280103"/>
          </a:xfrm>
        </p:grpSpPr>
        <p:sp>
          <p:nvSpPr>
            <p:cNvPr id="47" name="Rectangle 46"/>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48" name="Rectangle 47"/>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49" name="Rectangle 48"/>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3571453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410207" y="5499099"/>
            <a:ext cx="1273444" cy="1128236"/>
          </a:xfrm>
          <a:prstGeom prst="rect">
            <a:avLst/>
          </a:prstGeom>
        </p:spPr>
      </p:pic>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Log Mining</a:t>
            </a:r>
          </a:p>
        </p:txBody>
      </p:sp>
      <p:sp>
        <p:nvSpPr>
          <p:cNvPr id="3" name="Content Placeholder 2"/>
          <p:cNvSpPr>
            <a:spLocks noGrp="1"/>
          </p:cNvSpPr>
          <p:nvPr>
            <p:ph idx="1"/>
          </p:nvPr>
        </p:nvSpPr>
        <p:spPr>
          <a:xfrm>
            <a:off x="609600" y="1227984"/>
            <a:ext cx="10972800" cy="1371600"/>
          </a:xfrm>
        </p:spPr>
        <p:txBody>
          <a:bodyPr>
            <a:normAutofit/>
          </a:bodyPr>
          <a:lstStyle/>
          <a:p>
            <a:pPr marL="0" algn="ctr">
              <a:buNone/>
            </a:pPr>
            <a:r>
              <a:rPr lang="en-US" sz="3733" dirty="0">
                <a:solidFill>
                  <a:schemeClr val="bg1">
                    <a:lumMod val="50000"/>
                  </a:schemeClr>
                </a:solidFill>
              </a:rPr>
              <a:t>Load error messages from a log into memory, then interactively search for various patterns</a:t>
            </a:r>
          </a:p>
        </p:txBody>
      </p:sp>
      <p:sp>
        <p:nvSpPr>
          <p:cNvPr id="4" name="TextBox 3"/>
          <p:cNvSpPr txBox="1"/>
          <p:nvPr/>
        </p:nvSpPr>
        <p:spPr>
          <a:xfrm>
            <a:off x="771207" y="2736444"/>
            <a:ext cx="10284576" cy="1549399"/>
          </a:xfrm>
          <a:prstGeom prst="rect">
            <a:avLst/>
          </a:prstGeom>
          <a:noFill/>
        </p:spPr>
        <p:txBody>
          <a:bodyPr wrap="square" rtlCol="0">
            <a:spAutoFit/>
          </a:bodyPr>
          <a:lstStyle/>
          <a:p>
            <a:pPr>
              <a:spcBef>
                <a:spcPts val="800"/>
              </a:spcBef>
            </a:pPr>
            <a:r>
              <a:rPr lang="en-US" sz="1867" dirty="0">
                <a:latin typeface="Lucida Console"/>
                <a:cs typeface="Lucida Console"/>
              </a:rPr>
              <a:t>lines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file.txt</a:t>
            </a:r>
            <a:r>
              <a:rPr lang="en-US" sz="1867" dirty="0">
                <a:solidFill>
                  <a:srgbClr val="000090"/>
                </a:solidFill>
                <a:latin typeface="Lucida Console"/>
                <a:cs typeface="Lucida Console"/>
              </a:rPr>
              <a:t>”</a:t>
            </a:r>
            <a:r>
              <a:rPr lang="en-US" sz="1867" dirty="0">
                <a:latin typeface="Lucida Console"/>
                <a:cs typeface="Lucida Console"/>
              </a:rPr>
              <a:t>)</a:t>
            </a:r>
          </a:p>
          <a:p>
            <a:pPr>
              <a:spcBef>
                <a:spcPts val="800"/>
              </a:spcBef>
            </a:pPr>
            <a:r>
              <a:rPr lang="en-US" sz="1867" dirty="0">
                <a:latin typeface="Lucida Console"/>
                <a:cs typeface="Lucida Console"/>
              </a:rPr>
              <a:t>errors = </a:t>
            </a:r>
            <a:r>
              <a:rPr lang="en-US" sz="1867" dirty="0" err="1">
                <a:latin typeface="Lucida Console"/>
                <a:cs typeface="Lucida Console"/>
              </a:rPr>
              <a:t>lines.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s.startswith</a:t>
            </a:r>
            <a:r>
              <a:rPr lang="en-US" sz="1867" dirty="0">
                <a:solidFill>
                  <a:srgbClr val="FF0080"/>
                </a:solidFill>
                <a:latin typeface="Lucida Console"/>
                <a:cs typeface="Lucida Console"/>
              </a:rPr>
              <a:t>(“ERROR”)</a:t>
            </a:r>
            <a:r>
              <a:rPr lang="en-US" sz="1867" dirty="0">
                <a:latin typeface="Lucida Console"/>
                <a:cs typeface="Lucida Console"/>
              </a:rPr>
              <a:t>)</a:t>
            </a:r>
          </a:p>
          <a:p>
            <a:pPr>
              <a:spcBef>
                <a:spcPts val="800"/>
              </a:spcBef>
            </a:pPr>
            <a:r>
              <a:rPr lang="en-US" sz="1867" dirty="0">
                <a:latin typeface="Lucida Console"/>
                <a:cs typeface="Lucida Console"/>
              </a:rPr>
              <a:t>messages = </a:t>
            </a:r>
            <a:r>
              <a:rPr lang="en-US" sz="1867" dirty="0" err="1">
                <a:latin typeface="Lucida Console"/>
                <a:cs typeface="Lucida Console"/>
              </a:rPr>
              <a:t>errors.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s.split</a:t>
            </a:r>
            <a:r>
              <a:rPr lang="en-US" sz="1867" dirty="0">
                <a:solidFill>
                  <a:srgbClr val="FF0080"/>
                </a:solidFill>
                <a:latin typeface="Lucida Console"/>
                <a:cs typeface="Lucida Console"/>
              </a:rPr>
              <a:t>(“\t”)[2]</a:t>
            </a:r>
            <a:r>
              <a:rPr lang="en-US" sz="1867" dirty="0">
                <a:latin typeface="Lucida Console"/>
                <a:cs typeface="Lucida Console"/>
              </a:rPr>
              <a:t>)</a:t>
            </a:r>
          </a:p>
          <a:p>
            <a:pPr>
              <a:spcBef>
                <a:spcPts val="800"/>
              </a:spcBef>
            </a:pPr>
            <a:r>
              <a:rPr lang="en-US" sz="1867" dirty="0" err="1">
                <a:latin typeface="Lucida Console"/>
                <a:cs typeface="Lucida Console"/>
              </a:rPr>
              <a:t>messages.</a:t>
            </a:r>
            <a:r>
              <a:rPr lang="en-US" sz="1867" dirty="0" err="1">
                <a:solidFill>
                  <a:srgbClr val="3366FF"/>
                </a:solidFill>
                <a:latin typeface="Lucida Console"/>
                <a:cs typeface="Lucida Console"/>
              </a:rPr>
              <a:t>cache</a:t>
            </a:r>
            <a:r>
              <a:rPr lang="en-US" sz="1867" dirty="0">
                <a:latin typeface="Lucida Console"/>
                <a:cs typeface="Lucida Console"/>
              </a:rPr>
              <a:t>()</a:t>
            </a:r>
          </a:p>
        </p:txBody>
      </p:sp>
      <p:grpSp>
        <p:nvGrpSpPr>
          <p:cNvPr id="68" name="Group 67"/>
          <p:cNvGrpSpPr/>
          <p:nvPr/>
        </p:nvGrpSpPr>
        <p:grpSpPr>
          <a:xfrm>
            <a:off x="8732689" y="2775893"/>
            <a:ext cx="3143872" cy="3185513"/>
            <a:chOff x="5923729" y="2743323"/>
            <a:chExt cx="2763071" cy="3185513"/>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grpSp>
      <p:sp>
        <p:nvSpPr>
          <p:cNvPr id="15" name="Rounded Rectangle 14"/>
          <p:cNvSpPr/>
          <p:nvPr/>
        </p:nvSpPr>
        <p:spPr>
          <a:xfrm>
            <a:off x="10407983" y="2740103"/>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6" name="Rounded Rectangle 15"/>
          <p:cNvSpPr/>
          <p:nvPr/>
        </p:nvSpPr>
        <p:spPr>
          <a:xfrm>
            <a:off x="7812563" y="5457537"/>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17" name="Rounded Rectangle 16"/>
          <p:cNvSpPr/>
          <p:nvPr/>
        </p:nvSpPr>
        <p:spPr>
          <a:xfrm>
            <a:off x="10286104" y="4795859"/>
            <a:ext cx="1219200" cy="357908"/>
          </a:xfrm>
          <a:prstGeom prst="roundRect">
            <a:avLst/>
          </a:prstGeom>
          <a:solidFill>
            <a:schemeClr val="accent3">
              <a:lumMod val="75000"/>
            </a:schemeClr>
          </a:solidFill>
          <a:ln>
            <a:noFill/>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t>Worker</a:t>
            </a:r>
          </a:p>
        </p:txBody>
      </p:sp>
      <p:sp>
        <p:nvSpPr>
          <p:cNvPr id="37" name="TextBox 36"/>
          <p:cNvSpPr txBox="1"/>
          <p:nvPr/>
        </p:nvSpPr>
        <p:spPr>
          <a:xfrm>
            <a:off x="771209" y="4555153"/>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mysql</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p>
        </p:txBody>
      </p:sp>
      <p:sp>
        <p:nvSpPr>
          <p:cNvPr id="33" name="TextBox 32"/>
          <p:cNvSpPr txBox="1"/>
          <p:nvPr/>
        </p:nvSpPr>
        <p:spPr>
          <a:xfrm>
            <a:off x="771208" y="4879142"/>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messages.</a:t>
            </a:r>
            <a:r>
              <a:rPr lang="en-US" sz="1867" dirty="0" err="1">
                <a:solidFill>
                  <a:srgbClr val="3366FF"/>
                </a:solidFill>
                <a:latin typeface="Lucida Console"/>
                <a:cs typeface="Lucida Console"/>
              </a:rPr>
              <a:t>filter</a:t>
            </a:r>
            <a:r>
              <a:rPr lang="en-US" sz="1867" dirty="0">
                <a:latin typeface="Lucida Console"/>
                <a:cs typeface="Lucida Console"/>
              </a:rPr>
              <a:t>(</a:t>
            </a:r>
            <a:r>
              <a:rPr lang="en-US" sz="1867" dirty="0">
                <a:solidFill>
                  <a:srgbClr val="FF0080"/>
                </a:solidFill>
                <a:latin typeface="Lucida Console"/>
                <a:cs typeface="Lucida Console"/>
              </a:rPr>
              <a:t>lambda s: “</a:t>
            </a:r>
            <a:r>
              <a:rPr lang="en-US" sz="1867" dirty="0" err="1">
                <a:solidFill>
                  <a:srgbClr val="FF0080"/>
                </a:solidFill>
                <a:latin typeface="Lucida Console"/>
                <a:cs typeface="Lucida Console"/>
              </a:rPr>
              <a:t>php</a:t>
            </a:r>
            <a:r>
              <a:rPr lang="en-US" sz="1867" dirty="0">
                <a:solidFill>
                  <a:srgbClr val="FF0080"/>
                </a:solidFill>
                <a:latin typeface="Lucida Console"/>
                <a:cs typeface="Lucida Console"/>
              </a:rPr>
              <a:t>” in s</a:t>
            </a:r>
            <a:r>
              <a:rPr lang="en-US" sz="1867" dirty="0">
                <a:latin typeface="Lucida Console"/>
                <a:cs typeface="Lucida Console"/>
              </a:rPr>
              <a:t>).</a:t>
            </a:r>
            <a:r>
              <a:rPr lang="en-US" sz="1867" dirty="0">
                <a:solidFill>
                  <a:srgbClr val="3366FF"/>
                </a:solidFill>
                <a:latin typeface="Lucida Console"/>
                <a:cs typeface="Lucida Console"/>
              </a:rPr>
              <a:t>count</a:t>
            </a:r>
            <a:r>
              <a:rPr lang="en-US" sz="1867" dirty="0">
                <a:latin typeface="Lucida Console"/>
                <a:cs typeface="Lucida Console"/>
              </a:rPr>
              <a:t>()</a:t>
            </a:r>
            <a:endParaRPr lang="en-US" sz="1867" dirty="0">
              <a:solidFill>
                <a:srgbClr val="3366FF"/>
              </a:solidFill>
              <a:latin typeface="Lucida Console"/>
              <a:cs typeface="Lucida Console"/>
            </a:endParaRPr>
          </a:p>
        </p:txBody>
      </p:sp>
      <p:sp>
        <p:nvSpPr>
          <p:cNvPr id="14" name="Rounded Rectangle 13"/>
          <p:cNvSpPr/>
          <p:nvPr/>
        </p:nvSpPr>
        <p:spPr>
          <a:xfrm>
            <a:off x="8223255" y="3484662"/>
            <a:ext cx="1219200" cy="357908"/>
          </a:xfrm>
          <a:prstGeom prst="roundRect">
            <a:avLst/>
          </a:prstGeom>
          <a:solidFill>
            <a:schemeClr val="accent5">
              <a:lumMod val="75000"/>
            </a:schemeClr>
          </a:solidFill>
          <a:ln>
            <a:noFill/>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Driver</a:t>
            </a:r>
          </a:p>
        </p:txBody>
      </p:sp>
      <p:sp>
        <p:nvSpPr>
          <p:cNvPr id="31" name="Rounded Rectangle 30"/>
          <p:cNvSpPr/>
          <p:nvPr/>
        </p:nvSpPr>
        <p:spPr>
          <a:xfrm>
            <a:off x="1295379" y="5279654"/>
            <a:ext cx="6224451" cy="1578345"/>
          </a:xfrm>
          <a:prstGeom prst="roundRect">
            <a:avLst>
              <a:gd name="adj" fmla="val 5511"/>
            </a:avLst>
          </a:prstGeom>
          <a:solidFill>
            <a:srgbClr val="FF6600"/>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FFFFFF"/>
                </a:solidFill>
                <a:latin typeface="Source Sans Pro Light"/>
                <a:cs typeface="Source Sans Pro Light"/>
              </a:rPr>
              <a:t>Cache your data </a:t>
            </a:r>
            <a:r>
              <a:rPr lang="en-US" sz="2400" b="1" dirty="0">
                <a:solidFill>
                  <a:srgbClr val="FFFFFF"/>
                </a:solidFill>
                <a:latin typeface="Source Sans Pro Light"/>
                <a:cs typeface="Source Sans Pro Light"/>
                <a:sym typeface="Wingdings"/>
              </a:rPr>
              <a:t></a:t>
            </a:r>
            <a:r>
              <a:rPr lang="en-US" sz="2400" b="1" dirty="0">
                <a:solidFill>
                  <a:srgbClr val="FFFFFF"/>
                </a:solidFill>
                <a:latin typeface="Source Sans Pro Light"/>
                <a:cs typeface="Source Sans Pro Light"/>
              </a:rPr>
              <a:t> Faster Results</a:t>
            </a:r>
          </a:p>
          <a:p>
            <a:r>
              <a:rPr lang="en-US" sz="2400" b="1" i="1" dirty="0">
                <a:solidFill>
                  <a:srgbClr val="FFFFFF"/>
                </a:solidFill>
                <a:latin typeface="Source Sans Pro Light"/>
                <a:cs typeface="Source Sans Pro Light"/>
              </a:rPr>
              <a:t>Full-text search of Wikipedia</a:t>
            </a:r>
          </a:p>
          <a:p>
            <a:pPr marL="380990" indent="-380990">
              <a:buFont typeface="Arial"/>
              <a:buChar char="•"/>
            </a:pPr>
            <a:r>
              <a:rPr lang="en-US" sz="2400" dirty="0">
                <a:solidFill>
                  <a:srgbClr val="FFFFFF"/>
                </a:solidFill>
                <a:latin typeface="Source Sans Pro Light"/>
                <a:cs typeface="Source Sans Pro Light"/>
              </a:rPr>
              <a:t>60GB on 20 EC2 machines</a:t>
            </a:r>
          </a:p>
          <a:p>
            <a:pPr marL="380990" indent="-380990">
              <a:buFont typeface="Arial"/>
              <a:buChar char="•"/>
            </a:pPr>
            <a:r>
              <a:rPr lang="en-US" sz="2400" dirty="0">
                <a:solidFill>
                  <a:srgbClr val="FFFFFF"/>
                </a:solidFill>
                <a:latin typeface="Source Sans Pro Light"/>
                <a:cs typeface="Source Sans Pro Light"/>
              </a:rPr>
              <a:t>0.5 sec from </a:t>
            </a:r>
            <a:r>
              <a:rPr lang="en-US" sz="2400" dirty="0" err="1">
                <a:solidFill>
                  <a:srgbClr val="FFFFFF"/>
                </a:solidFill>
                <a:latin typeface="Source Sans Pro Light"/>
                <a:cs typeface="Source Sans Pro Light"/>
              </a:rPr>
              <a:t>mem</a:t>
            </a:r>
            <a:r>
              <a:rPr lang="en-US" sz="2400" dirty="0">
                <a:solidFill>
                  <a:srgbClr val="FFFFFF"/>
                </a:solidFill>
                <a:latin typeface="Source Sans Pro Light"/>
                <a:cs typeface="Source Sans Pro Light"/>
              </a:rPr>
              <a:t> vs. 20s for on-disk</a:t>
            </a:r>
          </a:p>
        </p:txBody>
      </p:sp>
      <p:sp>
        <p:nvSpPr>
          <p:cNvPr id="32" name="Rectangle 31"/>
          <p:cNvSpPr/>
          <p:nvPr/>
        </p:nvSpPr>
        <p:spPr>
          <a:xfrm>
            <a:off x="10407983" y="2449062"/>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1</a:t>
            </a:r>
          </a:p>
        </p:txBody>
      </p:sp>
      <p:sp>
        <p:nvSpPr>
          <p:cNvPr id="34" name="Rectangle 33"/>
          <p:cNvSpPr/>
          <p:nvPr/>
        </p:nvSpPr>
        <p:spPr>
          <a:xfrm>
            <a:off x="10321776" y="4522381"/>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2</a:t>
            </a:r>
          </a:p>
        </p:txBody>
      </p:sp>
      <p:sp>
        <p:nvSpPr>
          <p:cNvPr id="35" name="Rectangle 34"/>
          <p:cNvSpPr/>
          <p:nvPr/>
        </p:nvSpPr>
        <p:spPr>
          <a:xfrm>
            <a:off x="8061897" y="5160846"/>
            <a:ext cx="1417556" cy="320596"/>
          </a:xfrm>
          <a:prstGeom prst="rect">
            <a:avLst/>
          </a:prstGeom>
          <a:solidFill>
            <a:schemeClr val="accent4">
              <a:lumMod val="75000"/>
            </a:schemeClr>
          </a:solidFill>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dirty="0"/>
              <a:t>Cache 3</a:t>
            </a:r>
          </a:p>
        </p:txBody>
      </p:sp>
      <p:grpSp>
        <p:nvGrpSpPr>
          <p:cNvPr id="36" name="Group 35"/>
          <p:cNvGrpSpPr/>
          <p:nvPr/>
        </p:nvGrpSpPr>
        <p:grpSpPr>
          <a:xfrm>
            <a:off x="7772401" y="3377597"/>
            <a:ext cx="4192858" cy="3040137"/>
            <a:chOff x="5829300" y="2533197"/>
            <a:chExt cx="2826433" cy="2280103"/>
          </a:xfrm>
        </p:grpSpPr>
        <p:sp>
          <p:nvSpPr>
            <p:cNvPr id="38" name="Rectangle 37"/>
            <p:cNvSpPr/>
            <p:nvPr/>
          </p:nvSpPr>
          <p:spPr>
            <a:xfrm>
              <a:off x="7747000" y="2533197"/>
              <a:ext cx="908733" cy="235404"/>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1</a:t>
              </a:r>
            </a:p>
          </p:txBody>
        </p:sp>
        <p:sp>
          <p:nvSpPr>
            <p:cNvPr id="39" name="Rectangle 38"/>
            <p:cNvSpPr/>
            <p:nvPr/>
          </p:nvSpPr>
          <p:spPr>
            <a:xfrm>
              <a:off x="7696201" y="4070682"/>
              <a:ext cx="870436" cy="247318"/>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2</a:t>
              </a:r>
            </a:p>
          </p:txBody>
        </p:sp>
        <p:sp>
          <p:nvSpPr>
            <p:cNvPr id="40" name="Rectangle 39"/>
            <p:cNvSpPr/>
            <p:nvPr/>
          </p:nvSpPr>
          <p:spPr>
            <a:xfrm>
              <a:off x="5829300" y="4566941"/>
              <a:ext cx="878467" cy="246359"/>
            </a:xfrm>
            <a:prstGeom prst="rect">
              <a:avLst/>
            </a:prstGeom>
            <a:solidFill>
              <a:schemeClr val="accent2">
                <a:lumMod val="75000"/>
              </a:schemeClr>
            </a:solidFill>
            <a:ln>
              <a:no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2000" dirty="0"/>
                <a:t>Partition 3</a:t>
              </a:r>
            </a:p>
          </p:txBody>
        </p:sp>
      </p:grpSp>
    </p:spTree>
    <p:extLst>
      <p:ext uri="{BB962C8B-B14F-4D97-AF65-F5344CB8AC3E}">
        <p14:creationId xmlns:p14="http://schemas.microsoft.com/office/powerpoint/2010/main" val="1673384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304"/>
            <a:ext cx="10972800" cy="1143000"/>
          </a:xfrm>
        </p:spPr>
        <p:txBody>
          <a:bodyPr>
            <a:normAutofit/>
          </a:bodyPr>
          <a:lstStyle/>
          <a:p>
            <a:r>
              <a:rPr lang="en-US" dirty="0"/>
              <a:t>Example: </a:t>
            </a:r>
            <a:r>
              <a:rPr lang="en-US" b="0" dirty="0"/>
              <a:t>Counting Words</a:t>
            </a:r>
          </a:p>
        </p:txBody>
      </p:sp>
      <p:sp>
        <p:nvSpPr>
          <p:cNvPr id="4" name="TextBox 3"/>
          <p:cNvSpPr txBox="1"/>
          <p:nvPr/>
        </p:nvSpPr>
        <p:spPr>
          <a:xfrm>
            <a:off x="771207" y="1480960"/>
            <a:ext cx="10284576" cy="1549399"/>
          </a:xfrm>
          <a:prstGeom prst="rect">
            <a:avLst/>
          </a:prstGeom>
          <a:noFill/>
        </p:spPr>
        <p:txBody>
          <a:bodyPr wrap="square" rtlCol="0">
            <a:spAutoFit/>
          </a:bodyPr>
          <a:lstStyle/>
          <a:p>
            <a:pPr>
              <a:spcBef>
                <a:spcPts val="800"/>
              </a:spcBef>
            </a:pPr>
            <a:r>
              <a:rPr lang="en-US" sz="1867" dirty="0" err="1">
                <a:latin typeface="Lucida Console"/>
                <a:cs typeface="Lucida Console"/>
              </a:rPr>
              <a:t>moby_dick</a:t>
            </a:r>
            <a:r>
              <a:rPr lang="en-US" sz="1867" dirty="0">
                <a:latin typeface="Lucida Console"/>
                <a:cs typeface="Lucida Console"/>
              </a:rPr>
              <a:t> = </a:t>
            </a:r>
            <a:r>
              <a:rPr lang="en-US" sz="1867" dirty="0" err="1">
                <a:latin typeface="Lucida Console"/>
                <a:cs typeface="Lucida Console"/>
              </a:rPr>
              <a:t>spark.textFile</a:t>
            </a:r>
            <a:r>
              <a:rPr lang="en-US" sz="1867" dirty="0">
                <a:latin typeface="Lucida Console"/>
                <a:cs typeface="Lucida Console"/>
              </a:rPr>
              <a:t>(</a:t>
            </a:r>
            <a:r>
              <a:rPr lang="en-US" sz="1867" dirty="0">
                <a:solidFill>
                  <a:srgbClr val="000090"/>
                </a:solidFill>
                <a:latin typeface="Lucida Console"/>
                <a:cs typeface="Lucida Console"/>
              </a:rPr>
              <a:t>“</a:t>
            </a:r>
            <a:r>
              <a:rPr lang="en-US" sz="1867" dirty="0" err="1">
                <a:solidFill>
                  <a:srgbClr val="000090"/>
                </a:solidFill>
                <a:latin typeface="Lucida Console"/>
                <a:cs typeface="Lucida Console"/>
              </a:rPr>
              <a:t>hdfs</a:t>
            </a:r>
            <a:r>
              <a:rPr lang="en-US" sz="1867" dirty="0">
                <a:solidFill>
                  <a:srgbClr val="000090"/>
                </a:solidFill>
                <a:latin typeface="Lucida Console"/>
                <a:cs typeface="Lucida Console"/>
              </a:rPr>
              <a:t>://books/mobydick.txt”</a:t>
            </a:r>
            <a:r>
              <a:rPr lang="en-US" sz="1867" dirty="0">
                <a:latin typeface="Lucida Console"/>
                <a:cs typeface="Lucida Console"/>
              </a:rPr>
              <a:t>)</a:t>
            </a:r>
          </a:p>
          <a:p>
            <a:pPr>
              <a:spcBef>
                <a:spcPts val="800"/>
              </a:spcBef>
            </a:pPr>
            <a:r>
              <a:rPr lang="en-US" sz="1867" dirty="0">
                <a:latin typeface="Lucida Console"/>
                <a:cs typeface="Lucida Console"/>
              </a:rPr>
              <a:t>lines = </a:t>
            </a:r>
            <a:r>
              <a:rPr lang="en-US" sz="1867" dirty="0" err="1">
                <a:latin typeface="Lucida Console"/>
                <a:cs typeface="Lucida Console"/>
              </a:rPr>
              <a:t>moby_dick.</a:t>
            </a:r>
            <a:r>
              <a:rPr lang="en-US" sz="1867" dirty="0" err="1">
                <a:solidFill>
                  <a:srgbClr val="3366FF"/>
                </a:solidFill>
                <a:latin typeface="Lucida Console"/>
                <a:cs typeface="Lucida Console"/>
              </a:rPr>
              <a:t>flatMap</a:t>
            </a:r>
            <a:r>
              <a:rPr lang="en-US" sz="1867" dirty="0">
                <a:latin typeface="Lucida Console"/>
                <a:cs typeface="Lucida Console"/>
              </a:rPr>
              <a:t>(</a:t>
            </a:r>
            <a:r>
              <a:rPr lang="en-US" sz="1867" dirty="0">
                <a:solidFill>
                  <a:srgbClr val="FF0080"/>
                </a:solidFill>
                <a:latin typeface="Lucida Console"/>
                <a:cs typeface="Lucida Console"/>
              </a:rPr>
              <a:t>lambda line: </a:t>
            </a:r>
            <a:r>
              <a:rPr lang="en-US" sz="1867" dirty="0" err="1">
                <a:solidFill>
                  <a:srgbClr val="FF0080"/>
                </a:solidFill>
                <a:latin typeface="Lucida Console"/>
                <a:cs typeface="Lucida Console"/>
              </a:rPr>
              <a:t>line.split</a:t>
            </a:r>
            <a:r>
              <a:rPr lang="en-US" sz="1867" dirty="0">
                <a:solidFill>
                  <a:srgbClr val="FF0080"/>
                </a:solidFill>
                <a:latin typeface="Lucida Console"/>
                <a:cs typeface="Lucida Console"/>
              </a:rPr>
              <a:t>(“ ”)</a:t>
            </a:r>
            <a:r>
              <a:rPr lang="en-US" sz="1867" dirty="0">
                <a:latin typeface="Lucida Console"/>
                <a:cs typeface="Lucida Console"/>
              </a:rPr>
              <a:t>)</a:t>
            </a:r>
          </a:p>
          <a:p>
            <a:pPr>
              <a:spcBef>
                <a:spcPts val="800"/>
              </a:spcBef>
            </a:pPr>
            <a:r>
              <a:rPr lang="en-US" sz="1867" dirty="0">
                <a:latin typeface="Lucida Console"/>
                <a:cs typeface="Lucida Console"/>
              </a:rPr>
              <a:t>counts = </a:t>
            </a:r>
            <a:r>
              <a:rPr lang="en-US" sz="1867" dirty="0" err="1">
                <a:latin typeface="Lucida Console"/>
                <a:cs typeface="Lucida Console"/>
              </a:rPr>
              <a:t>lines.</a:t>
            </a:r>
            <a:r>
              <a:rPr lang="en-US" sz="1867" dirty="0" err="1">
                <a:solidFill>
                  <a:srgbClr val="3366FF"/>
                </a:solidFill>
                <a:latin typeface="Lucida Console"/>
                <a:cs typeface="Lucida Console"/>
              </a:rPr>
              <a:t>map</a:t>
            </a:r>
            <a:r>
              <a:rPr lang="en-US" sz="1867" dirty="0">
                <a:latin typeface="Lucida Console"/>
                <a:cs typeface="Lucida Console"/>
              </a:rPr>
              <a:t>(</a:t>
            </a:r>
            <a:r>
              <a:rPr lang="en-US" sz="1867" dirty="0">
                <a:solidFill>
                  <a:srgbClr val="FF0080"/>
                </a:solidFill>
                <a:latin typeface="Lucida Console"/>
                <a:cs typeface="Lucida Console"/>
              </a:rPr>
              <a:t>lambda word: (word, 1)</a:t>
            </a:r>
            <a:r>
              <a:rPr lang="en-US" sz="1867" dirty="0">
                <a:latin typeface="Lucida Console"/>
                <a:cs typeface="Lucida Console"/>
              </a:rPr>
              <a:t>)</a:t>
            </a:r>
          </a:p>
          <a:p>
            <a:pPr>
              <a:spcBef>
                <a:spcPts val="800"/>
              </a:spcBef>
            </a:pPr>
            <a:r>
              <a:rPr lang="en-US" sz="1867" dirty="0">
                <a:latin typeface="Lucida Console"/>
                <a:cs typeface="Lucida Console"/>
              </a:rPr>
              <a:t>              .</a:t>
            </a:r>
            <a:r>
              <a:rPr lang="en-US" sz="1867" dirty="0" err="1">
                <a:solidFill>
                  <a:srgbClr val="3366FF"/>
                </a:solidFill>
                <a:latin typeface="Lucida Console"/>
                <a:cs typeface="Lucida Console"/>
              </a:rPr>
              <a:t>reduceByKey</a:t>
            </a:r>
            <a:r>
              <a:rPr lang="en-US" sz="1867" dirty="0">
                <a:latin typeface="Lucida Console"/>
                <a:cs typeface="Lucida Console"/>
              </a:rPr>
              <a:t>(</a:t>
            </a:r>
            <a:r>
              <a:rPr lang="en-US" sz="1867" dirty="0">
                <a:solidFill>
                  <a:srgbClr val="FF0080"/>
                </a:solidFill>
                <a:latin typeface="Lucida Console"/>
                <a:cs typeface="Lucida Console"/>
              </a:rPr>
              <a:t>lambda word: (word, 1)</a:t>
            </a:r>
            <a:r>
              <a:rPr lang="en-US" sz="1867" dirty="0">
                <a:latin typeface="Lucida Console"/>
                <a:cs typeface="Lucida Console"/>
              </a:rPr>
              <a:t>)</a:t>
            </a:r>
          </a:p>
        </p:txBody>
      </p:sp>
      <p:sp>
        <p:nvSpPr>
          <p:cNvPr id="37" name="TextBox 36"/>
          <p:cNvSpPr txBox="1"/>
          <p:nvPr/>
        </p:nvSpPr>
        <p:spPr>
          <a:xfrm>
            <a:off x="771209" y="3299669"/>
            <a:ext cx="8514880" cy="379656"/>
          </a:xfrm>
          <a:prstGeom prst="rect">
            <a:avLst/>
          </a:prstGeom>
          <a:noFill/>
        </p:spPr>
        <p:txBody>
          <a:bodyPr wrap="square" rtlCol="0">
            <a:spAutoFit/>
          </a:bodyPr>
          <a:lstStyle/>
          <a:p>
            <a:pPr>
              <a:spcBef>
                <a:spcPts val="533"/>
              </a:spcBef>
            </a:pPr>
            <a:r>
              <a:rPr lang="en-US" sz="1867" dirty="0" err="1">
                <a:latin typeface="Lucida Console"/>
                <a:cs typeface="Lucida Console"/>
              </a:rPr>
              <a:t>counts.toDF</a:t>
            </a:r>
            <a:r>
              <a:rPr lang="en-US" sz="1867" dirty="0">
                <a:latin typeface="Lucida Console"/>
                <a:cs typeface="Lucida Console"/>
              </a:rPr>
              <a:t>().</a:t>
            </a:r>
            <a:r>
              <a:rPr lang="en-US" sz="1867" dirty="0" err="1">
                <a:latin typeface="Lucida Console"/>
                <a:cs typeface="Lucida Console"/>
              </a:rPr>
              <a:t>toPandas</a:t>
            </a:r>
            <a:r>
              <a:rPr lang="en-US" sz="1867" dirty="0">
                <a:latin typeface="Lucida Console"/>
                <a:cs typeface="Lucida Console"/>
              </a:rPr>
              <a:t>()</a:t>
            </a:r>
          </a:p>
        </p:txBody>
      </p:sp>
      <p:sp>
        <p:nvSpPr>
          <p:cNvPr id="19" name="Content Placeholder 5">
            <a:extLst>
              <a:ext uri="{FF2B5EF4-FFF2-40B4-BE49-F238E27FC236}">
                <a16:creationId xmlns:a16="http://schemas.microsoft.com/office/drawing/2014/main" id="{D0D29693-6BAE-4A99-8A31-4B9314FE07DC}"/>
              </a:ext>
            </a:extLst>
          </p:cNvPr>
          <p:cNvSpPr>
            <a:spLocks noGrp="1"/>
          </p:cNvSpPr>
          <p:nvPr>
            <p:ph idx="1"/>
          </p:nvPr>
        </p:nvSpPr>
        <p:spPr>
          <a:xfrm>
            <a:off x="838200" y="3889829"/>
            <a:ext cx="10515600" cy="2287135"/>
          </a:xfrm>
        </p:spPr>
        <p:txBody>
          <a:bodyPr>
            <a:normAutofit/>
          </a:bodyPr>
          <a:lstStyle/>
          <a:p>
            <a:r>
              <a:rPr lang="en-US" sz="2800" dirty="0"/>
              <a:t>The </a:t>
            </a:r>
            <a:r>
              <a:rPr lang="en-US" dirty="0" err="1">
                <a:solidFill>
                  <a:srgbClr val="3366FF"/>
                </a:solidFill>
                <a:latin typeface="Lucida Console"/>
                <a:cs typeface="Lucida Console"/>
              </a:rPr>
              <a:t>flatMap</a:t>
            </a:r>
            <a:r>
              <a:rPr lang="en-US" dirty="0">
                <a:cs typeface="Lucida Console"/>
              </a:rPr>
              <a:t> </a:t>
            </a:r>
            <a:r>
              <a:rPr lang="en-US" dirty="0"/>
              <a:t>and </a:t>
            </a:r>
            <a:r>
              <a:rPr lang="en-US" dirty="0">
                <a:solidFill>
                  <a:srgbClr val="3366FF"/>
                </a:solidFill>
                <a:latin typeface="Lucida Console"/>
                <a:cs typeface="Lucida Console"/>
              </a:rPr>
              <a:t>map</a:t>
            </a:r>
            <a:r>
              <a:rPr lang="en-US" dirty="0">
                <a:cs typeface="Lucida Console"/>
              </a:rPr>
              <a:t> </a:t>
            </a:r>
            <a:r>
              <a:rPr lang="en-US" dirty="0"/>
              <a:t>calls produce transformed RDDs.</a:t>
            </a:r>
          </a:p>
          <a:p>
            <a:pPr lvl="1"/>
            <a:r>
              <a:rPr lang="en-US" dirty="0"/>
              <a:t>Computation is lazy! Nothing happens until we get to our action.</a:t>
            </a:r>
          </a:p>
          <a:p>
            <a:r>
              <a:rPr lang="en-US" dirty="0"/>
              <a:t> The </a:t>
            </a:r>
            <a:r>
              <a:rPr lang="en-US" dirty="0" err="1">
                <a:solidFill>
                  <a:srgbClr val="3366FF"/>
                </a:solidFill>
                <a:latin typeface="Lucida Console"/>
                <a:cs typeface="Lucida Console"/>
              </a:rPr>
              <a:t>reduceByKey</a:t>
            </a:r>
            <a:r>
              <a:rPr lang="en-US" dirty="0"/>
              <a:t> </a:t>
            </a:r>
            <a:r>
              <a:rPr lang="en-US" dirty="0">
                <a:cs typeface="Lucida Console"/>
              </a:rPr>
              <a:t>calls kicks off the actual computing. </a:t>
            </a:r>
            <a:endParaRPr lang="en-US" dirty="0"/>
          </a:p>
        </p:txBody>
      </p:sp>
      <p:sp>
        <p:nvSpPr>
          <p:cNvPr id="11" name="TextBox 10">
            <a:extLst>
              <a:ext uri="{FF2B5EF4-FFF2-40B4-BE49-F238E27FC236}">
                <a16:creationId xmlns:a16="http://schemas.microsoft.com/office/drawing/2014/main" id="{11AC3794-B44F-46DD-A32F-364FD6DF5E2F}"/>
              </a:ext>
            </a:extLst>
          </p:cNvPr>
          <p:cNvSpPr txBox="1"/>
          <p:nvPr/>
        </p:nvSpPr>
        <p:spPr>
          <a:xfrm>
            <a:off x="9434286" y="1480960"/>
            <a:ext cx="2329543" cy="923330"/>
          </a:xfrm>
          <a:prstGeom prst="rect">
            <a:avLst/>
          </a:prstGeom>
        </p:spPr>
        <p:txBody>
          <a:bodyPr wrap="square" rtlCol="0">
            <a:spAutoFit/>
          </a:bodyPr>
          <a:lstStyle/>
          <a:p>
            <a:r>
              <a:rPr lang="en-US" dirty="0"/>
              <a:t>Much simpler than Hadoop map reduce code!</a:t>
            </a:r>
          </a:p>
        </p:txBody>
      </p:sp>
    </p:spTree>
    <p:extLst>
      <p:ext uri="{BB962C8B-B14F-4D97-AF65-F5344CB8AC3E}">
        <p14:creationId xmlns:p14="http://schemas.microsoft.com/office/powerpoint/2010/main" val="41245423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09600"/>
            <a:ext cx="9144000" cy="1143000"/>
          </a:xfrm>
        </p:spPr>
        <p:txBody>
          <a:bodyPr/>
          <a:lstStyle/>
          <a:p>
            <a:r>
              <a:rPr lang="en-US" dirty="0"/>
              <a:t>Abstraction: </a:t>
            </a:r>
            <a:r>
              <a:rPr lang="en-US" i="1" dirty="0"/>
              <a:t>Dataflow Operators</a:t>
            </a:r>
          </a:p>
        </p:txBody>
      </p:sp>
      <p:sp>
        <p:nvSpPr>
          <p:cNvPr id="4" name="Content Placeholder 3"/>
          <p:cNvSpPr>
            <a:spLocks noGrp="1"/>
          </p:cNvSpPr>
          <p:nvPr>
            <p:ph sz="half" idx="1"/>
          </p:nvPr>
        </p:nvSpPr>
        <p:spPr>
          <a:xfrm>
            <a:off x="2057400" y="2107082"/>
            <a:ext cx="4038600" cy="4217519"/>
          </a:xfrm>
        </p:spPr>
        <p:txBody>
          <a:bodyPr/>
          <a:lstStyle/>
          <a:p>
            <a:pPr>
              <a:spcBef>
                <a:spcPts val="1600"/>
              </a:spcBef>
            </a:pPr>
            <a:endParaRPr lang="en-US" sz="2200" dirty="0">
              <a:latin typeface="Lucida Console"/>
              <a:cs typeface="Lucida Console"/>
            </a:endParaRPr>
          </a:p>
          <a:p>
            <a:pPr>
              <a:spcBef>
                <a:spcPts val="1600"/>
              </a:spcBef>
            </a:pPr>
            <a:r>
              <a:rPr lang="en-US" sz="2200" dirty="0">
                <a:latin typeface="Lucida Console"/>
                <a:cs typeface="Lucida Console"/>
              </a:rPr>
              <a:t>filter</a:t>
            </a:r>
          </a:p>
          <a:p>
            <a:pPr>
              <a:spcBef>
                <a:spcPts val="1600"/>
              </a:spcBef>
            </a:pPr>
            <a:r>
              <a:rPr lang="en-US" sz="2200" dirty="0" err="1">
                <a:latin typeface="Lucida Console"/>
                <a:cs typeface="Lucida Console"/>
              </a:rPr>
              <a:t>groupBy</a:t>
            </a:r>
            <a:endParaRPr lang="en-US" sz="2200" dirty="0">
              <a:latin typeface="Lucida Console"/>
              <a:cs typeface="Lucida Console"/>
            </a:endParaRPr>
          </a:p>
          <a:p>
            <a:pPr>
              <a:spcBef>
                <a:spcPts val="1600"/>
              </a:spcBef>
            </a:pPr>
            <a:r>
              <a:rPr lang="en-US" sz="2200" dirty="0">
                <a:latin typeface="Lucida Console"/>
                <a:cs typeface="Lucida Console"/>
              </a:rPr>
              <a:t>sort</a:t>
            </a:r>
          </a:p>
          <a:p>
            <a:pPr>
              <a:spcBef>
                <a:spcPts val="1600"/>
              </a:spcBef>
            </a:pPr>
            <a:r>
              <a:rPr lang="en-US" sz="2200" dirty="0">
                <a:latin typeface="Lucida Console"/>
                <a:cs typeface="Lucida Console"/>
              </a:rPr>
              <a:t>union</a:t>
            </a:r>
          </a:p>
          <a:p>
            <a:pPr>
              <a:spcBef>
                <a:spcPts val="1600"/>
              </a:spcBef>
            </a:pPr>
            <a:r>
              <a:rPr lang="en-US" sz="2200" dirty="0">
                <a:latin typeface="Lucida Console"/>
                <a:cs typeface="Lucida Console"/>
              </a:rPr>
              <a:t>join</a:t>
            </a:r>
          </a:p>
          <a:p>
            <a:pPr>
              <a:spcBef>
                <a:spcPts val="1600"/>
              </a:spcBef>
            </a:pPr>
            <a:r>
              <a:rPr lang="en-US" sz="2200" dirty="0" err="1">
                <a:latin typeface="Lucida Console"/>
                <a:cs typeface="Lucida Console"/>
              </a:rPr>
              <a:t>leftOuterJoin</a:t>
            </a:r>
            <a:endParaRPr lang="en-US" sz="2200" dirty="0">
              <a:latin typeface="Lucida Console"/>
              <a:cs typeface="Lucida Console"/>
            </a:endParaRPr>
          </a:p>
          <a:p>
            <a:pPr>
              <a:spcBef>
                <a:spcPts val="1600"/>
              </a:spcBef>
            </a:pPr>
            <a:r>
              <a:rPr lang="en-US" sz="2200" dirty="0" err="1">
                <a:latin typeface="Lucida Console"/>
                <a:cs typeface="Lucida Console"/>
              </a:rPr>
              <a:t>rightOuterJoin</a:t>
            </a:r>
            <a:endParaRPr lang="en-US" sz="2200" dirty="0">
              <a:latin typeface="Lucida Console"/>
              <a:cs typeface="Lucida Console"/>
            </a:endParaRPr>
          </a:p>
        </p:txBody>
      </p:sp>
      <p:sp>
        <p:nvSpPr>
          <p:cNvPr id="5" name="Content Placeholder 4"/>
          <p:cNvSpPr>
            <a:spLocks noGrp="1"/>
          </p:cNvSpPr>
          <p:nvPr>
            <p:ph sz="half" idx="2"/>
          </p:nvPr>
        </p:nvSpPr>
        <p:spPr>
          <a:xfrm>
            <a:off x="5105400" y="2103438"/>
            <a:ext cx="4038600" cy="4221163"/>
          </a:xfrm>
        </p:spPr>
        <p:txBody>
          <a:bodyPr/>
          <a:lstStyle/>
          <a:p>
            <a:pPr>
              <a:spcBef>
                <a:spcPts val="1600"/>
              </a:spcBef>
            </a:pPr>
            <a:endParaRPr lang="en-US" sz="2200" dirty="0">
              <a:latin typeface="Lucida Console"/>
              <a:cs typeface="Lucida Console"/>
            </a:endParaRPr>
          </a:p>
          <a:p>
            <a:pPr>
              <a:spcBef>
                <a:spcPts val="1600"/>
              </a:spcBef>
            </a:pPr>
            <a:r>
              <a:rPr lang="en-US" sz="2200" dirty="0">
                <a:latin typeface="Lucida Console"/>
                <a:cs typeface="Lucida Console"/>
              </a:rPr>
              <a:t>count</a:t>
            </a:r>
          </a:p>
          <a:p>
            <a:pPr>
              <a:spcBef>
                <a:spcPts val="1600"/>
              </a:spcBef>
            </a:pPr>
            <a:r>
              <a:rPr lang="en-US" sz="2200" dirty="0">
                <a:latin typeface="Lucida Console"/>
                <a:cs typeface="Lucida Console"/>
              </a:rPr>
              <a:t>fold</a:t>
            </a:r>
          </a:p>
          <a:p>
            <a:pPr>
              <a:spcBef>
                <a:spcPts val="1600"/>
              </a:spcBef>
            </a:pPr>
            <a:r>
              <a:rPr lang="en-US" sz="2200" dirty="0" err="1">
                <a:latin typeface="Lucida Console"/>
                <a:cs typeface="Lucida Console"/>
              </a:rPr>
              <a:t>reduceByKey</a:t>
            </a:r>
            <a:endParaRPr lang="en-US" sz="2200" dirty="0">
              <a:latin typeface="Lucida Console"/>
              <a:cs typeface="Lucida Console"/>
            </a:endParaRPr>
          </a:p>
          <a:p>
            <a:pPr>
              <a:spcBef>
                <a:spcPts val="1600"/>
              </a:spcBef>
            </a:pPr>
            <a:r>
              <a:rPr lang="en-US" sz="2200" dirty="0" err="1">
                <a:latin typeface="Lucida Console"/>
                <a:cs typeface="Lucida Console"/>
              </a:rPr>
              <a:t>groupByKey</a:t>
            </a:r>
            <a:endParaRPr lang="en-US" sz="2200" dirty="0">
              <a:latin typeface="Lucida Console"/>
              <a:cs typeface="Lucida Console"/>
            </a:endParaRPr>
          </a:p>
          <a:p>
            <a:pPr>
              <a:spcBef>
                <a:spcPts val="1600"/>
              </a:spcBef>
            </a:pPr>
            <a:r>
              <a:rPr lang="en-US" sz="2200" dirty="0" err="1">
                <a:latin typeface="Lucida Console"/>
                <a:cs typeface="Lucida Console"/>
              </a:rPr>
              <a:t>cogroup</a:t>
            </a:r>
            <a:endParaRPr lang="en-US" sz="2200" dirty="0">
              <a:latin typeface="Lucida Console"/>
              <a:cs typeface="Lucida Console"/>
            </a:endParaRPr>
          </a:p>
          <a:p>
            <a:pPr>
              <a:spcBef>
                <a:spcPts val="1600"/>
              </a:spcBef>
            </a:pPr>
            <a:r>
              <a:rPr lang="en-US" sz="2200" dirty="0">
                <a:latin typeface="Lucida Console"/>
                <a:cs typeface="Lucida Console"/>
              </a:rPr>
              <a:t>cross</a:t>
            </a:r>
          </a:p>
          <a:p>
            <a:pPr>
              <a:spcBef>
                <a:spcPts val="1600"/>
              </a:spcBef>
            </a:pPr>
            <a:r>
              <a:rPr lang="en-US" sz="2200" dirty="0">
                <a:latin typeface="Lucida Console"/>
                <a:cs typeface="Lucida Console"/>
              </a:rPr>
              <a:t>zip</a:t>
            </a:r>
          </a:p>
        </p:txBody>
      </p:sp>
      <p:sp>
        <p:nvSpPr>
          <p:cNvPr id="6" name="Content Placeholder 4"/>
          <p:cNvSpPr txBox="1">
            <a:spLocks/>
          </p:cNvSpPr>
          <p:nvPr/>
        </p:nvSpPr>
        <p:spPr bwMode="auto">
          <a:xfrm>
            <a:off x="7848600" y="2073275"/>
            <a:ext cx="2743200"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defTabSz="457200" rtl="0" eaLnBrk="0" fontAlgn="base" hangingPunct="0">
              <a:spcBef>
                <a:spcPts val="2000"/>
              </a:spcBef>
              <a:spcAft>
                <a:spcPct val="0"/>
              </a:spcAft>
              <a:buNone/>
              <a:defRPr sz="2800" kern="1200">
                <a:solidFill>
                  <a:schemeClr val="tx1"/>
                </a:solidFill>
                <a:latin typeface="+mn-lt"/>
                <a:ea typeface="ＭＳ Ｐゴシック" pitchFamily="-65" charset="-128"/>
                <a:cs typeface="ＭＳ Ｐゴシック" pitchFamily="-65" charset="-128"/>
              </a:defRPr>
            </a:lvl1pPr>
            <a:lvl2pPr marL="457200" indent="-228600" algn="l" defTabSz="457200" rtl="0" eaLnBrk="0" fontAlgn="base" hangingPunct="0">
              <a:spcBef>
                <a:spcPct val="0"/>
              </a:spcBef>
              <a:spcAft>
                <a:spcPct val="0"/>
              </a:spcAft>
              <a:buSzPct val="100000"/>
              <a:buFont typeface="Lucida Grande" charset="0"/>
              <a:buChar char="»"/>
              <a:defRPr sz="2400" kern="1200">
                <a:solidFill>
                  <a:schemeClr val="tx1"/>
                </a:solidFill>
                <a:latin typeface="+mn-lt"/>
                <a:ea typeface="ＭＳ Ｐゴシック" pitchFamily="-65" charset="-128"/>
                <a:cs typeface="+mn-cs"/>
              </a:defRPr>
            </a:lvl2pPr>
            <a:lvl3pPr marL="77724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18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18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spcBef>
                <a:spcPts val="1600"/>
              </a:spcBef>
            </a:pPr>
            <a:r>
              <a:rPr lang="en-US" sz="2200" dirty="0">
                <a:latin typeface="Lucida Console"/>
                <a:cs typeface="Lucida Console"/>
              </a:rPr>
              <a:t>sample</a:t>
            </a:r>
          </a:p>
          <a:p>
            <a:pPr>
              <a:spcBef>
                <a:spcPts val="1600"/>
              </a:spcBef>
            </a:pPr>
            <a:r>
              <a:rPr lang="en-US" sz="2200" dirty="0">
                <a:latin typeface="Lucida Console"/>
                <a:cs typeface="Lucida Console"/>
              </a:rPr>
              <a:t>take</a:t>
            </a:r>
          </a:p>
          <a:p>
            <a:pPr>
              <a:spcBef>
                <a:spcPts val="1600"/>
              </a:spcBef>
            </a:pPr>
            <a:r>
              <a:rPr lang="en-US" sz="2200" dirty="0">
                <a:latin typeface="Lucida Console"/>
                <a:cs typeface="Lucida Console"/>
              </a:rPr>
              <a:t>first</a:t>
            </a:r>
          </a:p>
          <a:p>
            <a:pPr>
              <a:spcBef>
                <a:spcPts val="1600"/>
              </a:spcBef>
            </a:pPr>
            <a:r>
              <a:rPr lang="en-US" sz="2200" dirty="0" err="1">
                <a:latin typeface="Lucida Console"/>
                <a:cs typeface="Lucida Console"/>
              </a:rPr>
              <a:t>partitionBy</a:t>
            </a:r>
            <a:endParaRPr lang="en-US" sz="2200" dirty="0">
              <a:latin typeface="Lucida Console"/>
              <a:cs typeface="Lucida Console"/>
            </a:endParaRPr>
          </a:p>
          <a:p>
            <a:pPr>
              <a:spcBef>
                <a:spcPts val="1600"/>
              </a:spcBef>
            </a:pPr>
            <a:r>
              <a:rPr lang="en-US" sz="2200" dirty="0" err="1">
                <a:latin typeface="Lucida Console"/>
                <a:cs typeface="Lucida Console"/>
              </a:rPr>
              <a:t>mapWith</a:t>
            </a:r>
            <a:endParaRPr lang="en-US" sz="2200" dirty="0">
              <a:latin typeface="Lucida Console"/>
              <a:cs typeface="Lucida Console"/>
            </a:endParaRPr>
          </a:p>
          <a:p>
            <a:pPr>
              <a:spcBef>
                <a:spcPts val="1600"/>
              </a:spcBef>
            </a:pPr>
            <a:r>
              <a:rPr lang="en-US" sz="2200" dirty="0">
                <a:latin typeface="Lucida Console"/>
                <a:cs typeface="Lucida Console"/>
              </a:rPr>
              <a:t>pipe</a:t>
            </a:r>
          </a:p>
          <a:p>
            <a:pPr>
              <a:spcBef>
                <a:spcPts val="1600"/>
              </a:spcBef>
            </a:pPr>
            <a:r>
              <a:rPr lang="en-US" sz="2200" dirty="0">
                <a:latin typeface="Lucida Console"/>
                <a:cs typeface="Lucida Console"/>
              </a:rPr>
              <a:t>save</a:t>
            </a:r>
          </a:p>
          <a:p>
            <a:pPr>
              <a:spcBef>
                <a:spcPts val="1600"/>
              </a:spcBef>
            </a:pPr>
            <a:r>
              <a:rPr lang="en-US" sz="2200" b="1" dirty="0">
                <a:latin typeface="Lucida Console"/>
                <a:cs typeface="Lucida Console"/>
              </a:rPr>
              <a:t>...</a:t>
            </a:r>
          </a:p>
        </p:txBody>
      </p:sp>
      <p:sp>
        <p:nvSpPr>
          <p:cNvPr id="8" name="Rectangle 7"/>
          <p:cNvSpPr/>
          <p:nvPr/>
        </p:nvSpPr>
        <p:spPr>
          <a:xfrm>
            <a:off x="1981200" y="1981200"/>
            <a:ext cx="8153400" cy="4724400"/>
          </a:xfrm>
          <a:prstGeom prst="rect">
            <a:avLst/>
          </a:prstGeom>
          <a:solidFill>
            <a:schemeClr val="bg1">
              <a:alpha val="85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Rectangle 2"/>
          <p:cNvSpPr/>
          <p:nvPr/>
        </p:nvSpPr>
        <p:spPr>
          <a:xfrm>
            <a:off x="2057400" y="2107082"/>
            <a:ext cx="694646" cy="430887"/>
          </a:xfrm>
          <a:prstGeom prst="rect">
            <a:avLst/>
          </a:prstGeom>
        </p:spPr>
        <p:txBody>
          <a:bodyPr wrap="none">
            <a:spAutoFit/>
          </a:bodyPr>
          <a:lstStyle/>
          <a:p>
            <a:pPr eaLnBrk="0" fontAlgn="base" hangingPunct="0">
              <a:spcBef>
                <a:spcPts val="1600"/>
              </a:spcBef>
              <a:spcAft>
                <a:spcPct val="0"/>
              </a:spcAft>
            </a:pPr>
            <a:r>
              <a:rPr lang="en-US" sz="2200" dirty="0">
                <a:solidFill>
                  <a:prstClr val="black"/>
                </a:solidFill>
                <a:latin typeface="Lucida Console"/>
                <a:ea typeface="ＭＳ Ｐゴシック" pitchFamily="-65" charset="-128"/>
                <a:cs typeface="Lucida Console"/>
              </a:rPr>
              <a:t>map</a:t>
            </a:r>
          </a:p>
        </p:txBody>
      </p:sp>
      <p:sp>
        <p:nvSpPr>
          <p:cNvPr id="7" name="Rectangle 6"/>
          <p:cNvSpPr/>
          <p:nvPr/>
        </p:nvSpPr>
        <p:spPr>
          <a:xfrm>
            <a:off x="5105401" y="2117312"/>
            <a:ext cx="1204627" cy="430887"/>
          </a:xfrm>
          <a:prstGeom prst="rect">
            <a:avLst/>
          </a:prstGeom>
        </p:spPr>
        <p:txBody>
          <a:bodyPr wrap="none">
            <a:spAutoFit/>
          </a:bodyPr>
          <a:lstStyle/>
          <a:p>
            <a:pPr eaLnBrk="0" fontAlgn="base" hangingPunct="0">
              <a:spcBef>
                <a:spcPts val="1600"/>
              </a:spcBef>
              <a:spcAft>
                <a:spcPct val="0"/>
              </a:spcAft>
            </a:pPr>
            <a:r>
              <a:rPr lang="en-US" sz="2200" dirty="0">
                <a:solidFill>
                  <a:prstClr val="black"/>
                </a:solidFill>
                <a:latin typeface="Lucida Console"/>
                <a:ea typeface="ＭＳ Ｐゴシック" pitchFamily="-65" charset="-128"/>
                <a:cs typeface="Lucida Console"/>
              </a:rPr>
              <a:t>reduce</a:t>
            </a:r>
          </a:p>
        </p:txBody>
      </p:sp>
    </p:spTree>
    <p:extLst>
      <p:ext uri="{BB962C8B-B14F-4D97-AF65-F5344CB8AC3E}">
        <p14:creationId xmlns:p14="http://schemas.microsoft.com/office/powerpoint/2010/main" val="9070091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09600"/>
            <a:ext cx="9144000" cy="1143000"/>
          </a:xfrm>
        </p:spPr>
        <p:txBody>
          <a:bodyPr/>
          <a:lstStyle/>
          <a:p>
            <a:r>
              <a:rPr lang="en-US" dirty="0"/>
              <a:t>Abstraction: </a:t>
            </a:r>
            <a:r>
              <a:rPr lang="en-US" i="1" dirty="0"/>
              <a:t>Dataflow Operators</a:t>
            </a:r>
          </a:p>
        </p:txBody>
      </p:sp>
      <p:sp>
        <p:nvSpPr>
          <p:cNvPr id="4" name="Content Placeholder 3"/>
          <p:cNvSpPr>
            <a:spLocks noGrp="1"/>
          </p:cNvSpPr>
          <p:nvPr>
            <p:ph sz="half" idx="1"/>
          </p:nvPr>
        </p:nvSpPr>
        <p:spPr>
          <a:xfrm>
            <a:off x="2057400" y="2107082"/>
            <a:ext cx="4038600" cy="4217519"/>
          </a:xfrm>
        </p:spPr>
        <p:txBody>
          <a:bodyPr/>
          <a:lstStyle/>
          <a:p>
            <a:pPr>
              <a:spcBef>
                <a:spcPts val="1600"/>
              </a:spcBef>
            </a:pPr>
            <a:endParaRPr lang="en-US" sz="2200" dirty="0">
              <a:latin typeface="Lucida Console"/>
              <a:cs typeface="Lucida Console"/>
            </a:endParaRPr>
          </a:p>
          <a:p>
            <a:pPr>
              <a:spcBef>
                <a:spcPts val="1600"/>
              </a:spcBef>
            </a:pPr>
            <a:r>
              <a:rPr lang="en-US" sz="2200" dirty="0">
                <a:latin typeface="Lucida Console"/>
                <a:cs typeface="Lucida Console"/>
              </a:rPr>
              <a:t>filter</a:t>
            </a:r>
          </a:p>
          <a:p>
            <a:pPr>
              <a:spcBef>
                <a:spcPts val="1600"/>
              </a:spcBef>
            </a:pPr>
            <a:r>
              <a:rPr lang="en-US" sz="2200" dirty="0" err="1">
                <a:latin typeface="Lucida Console"/>
                <a:cs typeface="Lucida Console"/>
              </a:rPr>
              <a:t>groupBy</a:t>
            </a:r>
            <a:endParaRPr lang="en-US" sz="2200" dirty="0">
              <a:latin typeface="Lucida Console"/>
              <a:cs typeface="Lucida Console"/>
            </a:endParaRPr>
          </a:p>
          <a:p>
            <a:pPr>
              <a:spcBef>
                <a:spcPts val="1600"/>
              </a:spcBef>
            </a:pPr>
            <a:r>
              <a:rPr lang="en-US" sz="2200" dirty="0">
                <a:latin typeface="Lucida Console"/>
                <a:cs typeface="Lucida Console"/>
              </a:rPr>
              <a:t>sort</a:t>
            </a:r>
          </a:p>
          <a:p>
            <a:pPr>
              <a:spcBef>
                <a:spcPts val="1600"/>
              </a:spcBef>
            </a:pPr>
            <a:r>
              <a:rPr lang="en-US" sz="2200" dirty="0">
                <a:latin typeface="Lucida Console"/>
                <a:cs typeface="Lucida Console"/>
              </a:rPr>
              <a:t>union</a:t>
            </a:r>
          </a:p>
          <a:p>
            <a:pPr>
              <a:spcBef>
                <a:spcPts val="1600"/>
              </a:spcBef>
            </a:pPr>
            <a:r>
              <a:rPr lang="en-US" sz="2200" dirty="0">
                <a:latin typeface="Lucida Console"/>
                <a:cs typeface="Lucida Console"/>
              </a:rPr>
              <a:t>join</a:t>
            </a:r>
          </a:p>
          <a:p>
            <a:pPr>
              <a:spcBef>
                <a:spcPts val="1600"/>
              </a:spcBef>
            </a:pPr>
            <a:r>
              <a:rPr lang="en-US" sz="2200" dirty="0" err="1">
                <a:latin typeface="Lucida Console"/>
                <a:cs typeface="Lucida Console"/>
              </a:rPr>
              <a:t>leftOuterJoin</a:t>
            </a:r>
            <a:endParaRPr lang="en-US" sz="2200" dirty="0">
              <a:latin typeface="Lucida Console"/>
              <a:cs typeface="Lucida Console"/>
            </a:endParaRPr>
          </a:p>
          <a:p>
            <a:pPr>
              <a:spcBef>
                <a:spcPts val="1600"/>
              </a:spcBef>
            </a:pPr>
            <a:r>
              <a:rPr lang="en-US" sz="2200" dirty="0" err="1">
                <a:latin typeface="Lucida Console"/>
                <a:cs typeface="Lucida Console"/>
              </a:rPr>
              <a:t>rightOuterJoin</a:t>
            </a:r>
            <a:endParaRPr lang="en-US" sz="2200" dirty="0">
              <a:latin typeface="Lucida Console"/>
              <a:cs typeface="Lucida Console"/>
            </a:endParaRPr>
          </a:p>
        </p:txBody>
      </p:sp>
      <p:sp>
        <p:nvSpPr>
          <p:cNvPr id="5" name="Content Placeholder 4"/>
          <p:cNvSpPr>
            <a:spLocks noGrp="1"/>
          </p:cNvSpPr>
          <p:nvPr>
            <p:ph sz="half" idx="2"/>
          </p:nvPr>
        </p:nvSpPr>
        <p:spPr>
          <a:xfrm>
            <a:off x="5105400" y="2103438"/>
            <a:ext cx="4038600" cy="4221163"/>
          </a:xfrm>
        </p:spPr>
        <p:txBody>
          <a:bodyPr/>
          <a:lstStyle/>
          <a:p>
            <a:pPr>
              <a:spcBef>
                <a:spcPts val="1600"/>
              </a:spcBef>
            </a:pPr>
            <a:endParaRPr lang="en-US" sz="2200" dirty="0">
              <a:latin typeface="Lucida Console"/>
              <a:cs typeface="Lucida Console"/>
            </a:endParaRPr>
          </a:p>
          <a:p>
            <a:pPr>
              <a:spcBef>
                <a:spcPts val="1600"/>
              </a:spcBef>
            </a:pPr>
            <a:r>
              <a:rPr lang="en-US" sz="2200" dirty="0">
                <a:latin typeface="Lucida Console"/>
                <a:cs typeface="Lucida Console"/>
              </a:rPr>
              <a:t>count</a:t>
            </a:r>
          </a:p>
          <a:p>
            <a:pPr>
              <a:spcBef>
                <a:spcPts val="1600"/>
              </a:spcBef>
            </a:pPr>
            <a:r>
              <a:rPr lang="en-US" sz="2200" dirty="0">
                <a:latin typeface="Lucida Console"/>
                <a:cs typeface="Lucida Console"/>
              </a:rPr>
              <a:t>fold</a:t>
            </a:r>
          </a:p>
          <a:p>
            <a:pPr>
              <a:spcBef>
                <a:spcPts val="1600"/>
              </a:spcBef>
            </a:pPr>
            <a:r>
              <a:rPr lang="en-US" sz="2200" dirty="0" err="1">
                <a:latin typeface="Lucida Console"/>
                <a:cs typeface="Lucida Console"/>
              </a:rPr>
              <a:t>reduceByKey</a:t>
            </a:r>
            <a:endParaRPr lang="en-US" sz="2200" dirty="0">
              <a:latin typeface="Lucida Console"/>
              <a:cs typeface="Lucida Console"/>
            </a:endParaRPr>
          </a:p>
          <a:p>
            <a:pPr>
              <a:spcBef>
                <a:spcPts val="1600"/>
              </a:spcBef>
            </a:pPr>
            <a:r>
              <a:rPr lang="en-US" sz="2200" dirty="0" err="1">
                <a:latin typeface="Lucida Console"/>
                <a:cs typeface="Lucida Console"/>
              </a:rPr>
              <a:t>groupByKey</a:t>
            </a:r>
            <a:endParaRPr lang="en-US" sz="2200" dirty="0">
              <a:latin typeface="Lucida Console"/>
              <a:cs typeface="Lucida Console"/>
            </a:endParaRPr>
          </a:p>
          <a:p>
            <a:pPr>
              <a:spcBef>
                <a:spcPts val="1600"/>
              </a:spcBef>
            </a:pPr>
            <a:r>
              <a:rPr lang="en-US" sz="2200" dirty="0" err="1">
                <a:latin typeface="Lucida Console"/>
                <a:cs typeface="Lucida Console"/>
              </a:rPr>
              <a:t>cogroup</a:t>
            </a:r>
            <a:endParaRPr lang="en-US" sz="2200" dirty="0">
              <a:latin typeface="Lucida Console"/>
              <a:cs typeface="Lucida Console"/>
            </a:endParaRPr>
          </a:p>
          <a:p>
            <a:pPr>
              <a:spcBef>
                <a:spcPts val="1600"/>
              </a:spcBef>
            </a:pPr>
            <a:r>
              <a:rPr lang="en-US" sz="2200" dirty="0">
                <a:latin typeface="Lucida Console"/>
                <a:cs typeface="Lucida Console"/>
              </a:rPr>
              <a:t>cross</a:t>
            </a:r>
          </a:p>
          <a:p>
            <a:pPr>
              <a:spcBef>
                <a:spcPts val="1600"/>
              </a:spcBef>
            </a:pPr>
            <a:r>
              <a:rPr lang="en-US" sz="2200" dirty="0">
                <a:latin typeface="Lucida Console"/>
                <a:cs typeface="Lucida Console"/>
              </a:rPr>
              <a:t>zip</a:t>
            </a:r>
          </a:p>
        </p:txBody>
      </p:sp>
      <p:sp>
        <p:nvSpPr>
          <p:cNvPr id="6" name="Content Placeholder 4"/>
          <p:cNvSpPr txBox="1">
            <a:spLocks/>
          </p:cNvSpPr>
          <p:nvPr/>
        </p:nvSpPr>
        <p:spPr bwMode="auto">
          <a:xfrm>
            <a:off x="7848600" y="2073275"/>
            <a:ext cx="2743200"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defTabSz="457200" rtl="0" eaLnBrk="0" fontAlgn="base" hangingPunct="0">
              <a:spcBef>
                <a:spcPts val="2000"/>
              </a:spcBef>
              <a:spcAft>
                <a:spcPct val="0"/>
              </a:spcAft>
              <a:buNone/>
              <a:defRPr sz="2800" kern="1200">
                <a:solidFill>
                  <a:schemeClr val="tx1"/>
                </a:solidFill>
                <a:latin typeface="+mn-lt"/>
                <a:ea typeface="ＭＳ Ｐゴシック" pitchFamily="-65" charset="-128"/>
                <a:cs typeface="ＭＳ Ｐゴシック" pitchFamily="-65" charset="-128"/>
              </a:defRPr>
            </a:lvl1pPr>
            <a:lvl2pPr marL="457200" indent="-228600" algn="l" defTabSz="457200" rtl="0" eaLnBrk="0" fontAlgn="base" hangingPunct="0">
              <a:spcBef>
                <a:spcPct val="0"/>
              </a:spcBef>
              <a:spcAft>
                <a:spcPct val="0"/>
              </a:spcAft>
              <a:buSzPct val="100000"/>
              <a:buFont typeface="Lucida Grande" charset="0"/>
              <a:buChar char="»"/>
              <a:defRPr sz="2400" kern="1200">
                <a:solidFill>
                  <a:schemeClr val="tx1"/>
                </a:solidFill>
                <a:latin typeface="+mn-lt"/>
                <a:ea typeface="ＭＳ Ｐゴシック" pitchFamily="-65" charset="-128"/>
                <a:cs typeface="+mn-cs"/>
              </a:defRPr>
            </a:lvl2pPr>
            <a:lvl3pPr marL="77724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18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18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spcBef>
                <a:spcPts val="1600"/>
              </a:spcBef>
            </a:pPr>
            <a:r>
              <a:rPr lang="en-US" sz="2200" dirty="0">
                <a:latin typeface="Lucida Console"/>
                <a:cs typeface="Lucida Console"/>
              </a:rPr>
              <a:t>sample</a:t>
            </a:r>
          </a:p>
          <a:p>
            <a:pPr>
              <a:spcBef>
                <a:spcPts val="1600"/>
              </a:spcBef>
            </a:pPr>
            <a:r>
              <a:rPr lang="en-US" sz="2200" dirty="0">
                <a:latin typeface="Lucida Console"/>
                <a:cs typeface="Lucida Console"/>
              </a:rPr>
              <a:t>take</a:t>
            </a:r>
          </a:p>
          <a:p>
            <a:pPr>
              <a:spcBef>
                <a:spcPts val="1600"/>
              </a:spcBef>
            </a:pPr>
            <a:r>
              <a:rPr lang="en-US" sz="2200" dirty="0">
                <a:latin typeface="Lucida Console"/>
                <a:cs typeface="Lucida Console"/>
              </a:rPr>
              <a:t>first</a:t>
            </a:r>
          </a:p>
          <a:p>
            <a:pPr>
              <a:spcBef>
                <a:spcPts val="1600"/>
              </a:spcBef>
            </a:pPr>
            <a:r>
              <a:rPr lang="en-US" sz="2200" dirty="0" err="1">
                <a:latin typeface="Lucida Console"/>
                <a:cs typeface="Lucida Console"/>
              </a:rPr>
              <a:t>partitionBy</a:t>
            </a:r>
            <a:endParaRPr lang="en-US" sz="2200" dirty="0">
              <a:latin typeface="Lucida Console"/>
              <a:cs typeface="Lucida Console"/>
            </a:endParaRPr>
          </a:p>
          <a:p>
            <a:pPr>
              <a:spcBef>
                <a:spcPts val="1600"/>
              </a:spcBef>
            </a:pPr>
            <a:r>
              <a:rPr lang="en-US" sz="2200" dirty="0" err="1">
                <a:latin typeface="Lucida Console"/>
                <a:cs typeface="Lucida Console"/>
              </a:rPr>
              <a:t>mapWith</a:t>
            </a:r>
            <a:endParaRPr lang="en-US" sz="2200" dirty="0">
              <a:latin typeface="Lucida Console"/>
              <a:cs typeface="Lucida Console"/>
            </a:endParaRPr>
          </a:p>
          <a:p>
            <a:pPr>
              <a:spcBef>
                <a:spcPts val="1600"/>
              </a:spcBef>
            </a:pPr>
            <a:r>
              <a:rPr lang="en-US" sz="2200" dirty="0">
                <a:latin typeface="Lucida Console"/>
                <a:cs typeface="Lucida Console"/>
              </a:rPr>
              <a:t>pipe</a:t>
            </a:r>
          </a:p>
          <a:p>
            <a:pPr>
              <a:spcBef>
                <a:spcPts val="1600"/>
              </a:spcBef>
            </a:pPr>
            <a:r>
              <a:rPr lang="en-US" sz="2200" dirty="0">
                <a:latin typeface="Lucida Console"/>
                <a:cs typeface="Lucida Console"/>
              </a:rPr>
              <a:t>save</a:t>
            </a:r>
          </a:p>
          <a:p>
            <a:pPr>
              <a:spcBef>
                <a:spcPts val="1600"/>
              </a:spcBef>
            </a:pPr>
            <a:r>
              <a:rPr lang="en-US" sz="2200" b="1" dirty="0">
                <a:latin typeface="Lucida Console"/>
                <a:cs typeface="Lucida Console"/>
              </a:rPr>
              <a:t>...</a:t>
            </a:r>
          </a:p>
        </p:txBody>
      </p:sp>
      <p:sp>
        <p:nvSpPr>
          <p:cNvPr id="3" name="Rectangle 2"/>
          <p:cNvSpPr/>
          <p:nvPr/>
        </p:nvSpPr>
        <p:spPr>
          <a:xfrm>
            <a:off x="2057400" y="2107082"/>
            <a:ext cx="694646" cy="430887"/>
          </a:xfrm>
          <a:prstGeom prst="rect">
            <a:avLst/>
          </a:prstGeom>
        </p:spPr>
        <p:txBody>
          <a:bodyPr wrap="none">
            <a:spAutoFit/>
          </a:bodyPr>
          <a:lstStyle/>
          <a:p>
            <a:pPr eaLnBrk="0" fontAlgn="base" hangingPunct="0">
              <a:spcBef>
                <a:spcPts val="1600"/>
              </a:spcBef>
              <a:spcAft>
                <a:spcPct val="0"/>
              </a:spcAft>
            </a:pPr>
            <a:r>
              <a:rPr lang="en-US" sz="2200" dirty="0">
                <a:solidFill>
                  <a:prstClr val="black"/>
                </a:solidFill>
                <a:latin typeface="Lucida Console"/>
                <a:ea typeface="ＭＳ Ｐゴシック" pitchFamily="-65" charset="-128"/>
                <a:cs typeface="Lucida Console"/>
              </a:rPr>
              <a:t>map</a:t>
            </a:r>
          </a:p>
        </p:txBody>
      </p:sp>
      <p:sp>
        <p:nvSpPr>
          <p:cNvPr id="7" name="Rectangle 6"/>
          <p:cNvSpPr/>
          <p:nvPr/>
        </p:nvSpPr>
        <p:spPr>
          <a:xfrm>
            <a:off x="5105401" y="2117312"/>
            <a:ext cx="1204627" cy="430887"/>
          </a:xfrm>
          <a:prstGeom prst="rect">
            <a:avLst/>
          </a:prstGeom>
        </p:spPr>
        <p:txBody>
          <a:bodyPr wrap="none">
            <a:spAutoFit/>
          </a:bodyPr>
          <a:lstStyle/>
          <a:p>
            <a:pPr eaLnBrk="0" fontAlgn="base" hangingPunct="0">
              <a:spcBef>
                <a:spcPts val="1600"/>
              </a:spcBef>
              <a:spcAft>
                <a:spcPct val="0"/>
              </a:spcAft>
            </a:pPr>
            <a:r>
              <a:rPr lang="en-US" sz="2200" dirty="0">
                <a:solidFill>
                  <a:prstClr val="black"/>
                </a:solidFill>
                <a:latin typeface="Lucida Console"/>
                <a:ea typeface="ＭＳ Ｐゴシック" pitchFamily="-65" charset="-128"/>
                <a:cs typeface="Lucida Console"/>
              </a:rPr>
              <a:t>reduce</a:t>
            </a:r>
          </a:p>
        </p:txBody>
      </p:sp>
    </p:spTree>
    <p:extLst>
      <p:ext uri="{BB962C8B-B14F-4D97-AF65-F5344CB8AC3E}">
        <p14:creationId xmlns:p14="http://schemas.microsoft.com/office/powerpoint/2010/main" val="1973204797"/>
      </p:ext>
    </p:extLst>
  </p:cSld>
  <p:clrMapOvr>
    <a:masterClrMapping/>
  </p:clrMapOvr>
</p:sld>
</file>

<file path=ppt/theme/theme1.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Custom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 11 — Join" id="{AD498554-4B14-8A4F-91BB-B3B06F5B68A8}" vid="{A58C0276-1026-FB43-8E92-B6A58B7285FC}"/>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59805</TotalTime>
  <Words>7265</Words>
  <Application>Microsoft Office PowerPoint</Application>
  <PresentationFormat>Widescreen</PresentationFormat>
  <Paragraphs>2382</Paragraphs>
  <Slides>103</Slides>
  <Notes>62</Notes>
  <HiddenSlides>10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103</vt:i4>
      </vt:variant>
    </vt:vector>
  </HeadingPairs>
  <TitlesOfParts>
    <vt:vector size="124" baseType="lpstr">
      <vt:lpstr>ＭＳ Ｐゴシック</vt:lpstr>
      <vt:lpstr>Arial</vt:lpstr>
      <vt:lpstr>Avenir Light</vt:lpstr>
      <vt:lpstr>Calibri</vt:lpstr>
      <vt:lpstr>Century Gothic</vt:lpstr>
      <vt:lpstr>Comic Sans MS</vt:lpstr>
      <vt:lpstr>Consolas</vt:lpstr>
      <vt:lpstr>Corbel</vt:lpstr>
      <vt:lpstr>Courier New</vt:lpstr>
      <vt:lpstr>Gill Sans Light</vt:lpstr>
      <vt:lpstr>Helvetica Neue</vt:lpstr>
      <vt:lpstr>Helvetica Neue Light</vt:lpstr>
      <vt:lpstr>Lucida Console</vt:lpstr>
      <vt:lpstr>Mangal</vt:lpstr>
      <vt:lpstr>Monaco</vt:lpstr>
      <vt:lpstr>Source Sans Pro </vt:lpstr>
      <vt:lpstr>Source Sans Pro Light</vt:lpstr>
      <vt:lpstr>Times</vt:lpstr>
      <vt:lpstr>Wingdings</vt:lpstr>
      <vt:lpstr>1_Office Theme</vt:lpstr>
      <vt:lpstr>Custom Theme</vt:lpstr>
      <vt:lpstr>Big Data Analytics Map-Reduce and Spark</vt:lpstr>
      <vt:lpstr>From SQL to Big Data (with SQL)</vt:lpstr>
      <vt:lpstr>Data in the Organization</vt:lpstr>
      <vt:lpstr>PowerPoint Presentation</vt:lpstr>
      <vt:lpstr>PowerPoint Presentation</vt:lpstr>
      <vt:lpstr>Operational Data Stores</vt:lpstr>
      <vt:lpstr>PowerPoint Presentation</vt:lpstr>
      <vt:lpstr>Extract  Transform  Load (ETL)</vt:lpstr>
      <vt:lpstr>PowerPoint Presentation</vt:lpstr>
      <vt:lpstr>Example Sales Data</vt:lpstr>
      <vt:lpstr>Multidimensional Data Model</vt:lpstr>
      <vt:lpstr>Multidimensional Data Model</vt:lpstr>
      <vt:lpstr>The Star Schema</vt:lpstr>
      <vt:lpstr>The Star Schema</vt:lpstr>
      <vt:lpstr>The Star Schema</vt:lpstr>
      <vt:lpstr>The Snowflake Schema</vt:lpstr>
      <vt:lpstr>Which schema illustration would best organize this data?</vt:lpstr>
      <vt:lpstr>Which schema illustration would best organize this data?</vt:lpstr>
      <vt:lpstr>Online Analytics Processing (OLAP)</vt:lpstr>
      <vt:lpstr>Online Analytics Processing (OLAP)</vt:lpstr>
      <vt:lpstr>Cross Tabulation (Pivot Tables)</vt:lpstr>
      <vt:lpstr>Cube Operator</vt:lpstr>
      <vt:lpstr>OLAP Queries</vt:lpstr>
      <vt:lpstr>OLAP Queries</vt:lpstr>
      <vt:lpstr>Reporting and Business Intelligence (BI)</vt:lpstr>
      <vt:lpstr>PowerPoint Presentation</vt:lpstr>
      <vt:lpstr>PowerPoint Presentation</vt:lpstr>
      <vt:lpstr>PowerPoint Presentation</vt:lpstr>
      <vt:lpstr>PowerPoint Presentation</vt:lpstr>
      <vt:lpstr>PowerPoint Presentation</vt:lpstr>
      <vt:lpstr>The Dark Side of Data Lakes</vt:lpstr>
      <vt:lpstr>A Brighter Future for Data Lakes</vt:lpstr>
      <vt:lpstr>How do we store and compute on  large unstructured datasets</vt:lpstr>
      <vt:lpstr>Distributed File Systems Storing very large files</vt:lpstr>
      <vt:lpstr>Fault Tolerant Distributed File Systems</vt:lpstr>
      <vt:lpstr>Fault Tolerant Distributed File Systems</vt:lpstr>
      <vt:lpstr>Fault Tolerant Distributed File Systems</vt:lpstr>
      <vt:lpstr>Fault Tolerant Distributed File Systems</vt:lpstr>
      <vt:lpstr>Fault Tolerant Distributed File Systems</vt:lpstr>
      <vt:lpstr>Fault Tolerant Distributed File Systems</vt:lpstr>
      <vt:lpstr>Fault Tolerant Distributed File Systems</vt:lpstr>
      <vt:lpstr>Fault Tolerant Distributed File Systems</vt:lpstr>
      <vt:lpstr>Fault Tolerant Distributed File Systems Failure Event</vt:lpstr>
      <vt:lpstr>Fault Tolerant Distributed File Systems Failure Event</vt:lpstr>
      <vt:lpstr>Fault Tolerant Distributed File Systems Failure Event</vt:lpstr>
      <vt:lpstr>Fault Tolerant Distributed File Systems Failure Event</vt:lpstr>
      <vt:lpstr>Map-Reduce Distributed Aggregation</vt:lpstr>
      <vt:lpstr>Interacting With the Data</vt:lpstr>
      <vt:lpstr>PowerPoint Presentation</vt:lpstr>
      <vt:lpstr>Simple Solution</vt:lpstr>
      <vt:lpstr>Simple Solution</vt:lpstr>
      <vt:lpstr>Simple Solution</vt:lpstr>
      <vt:lpstr>Simple Solution</vt:lpstr>
      <vt:lpstr>The Map Reduce Abstraction</vt:lpstr>
      <vt:lpstr>The Map Reduce Abstraction (Simpler)</vt:lpstr>
      <vt:lpstr>The Map Reduce Abstraction (General)</vt:lpstr>
      <vt:lpstr>Key properties of Map And Reduce</vt:lpstr>
      <vt:lpstr>Question</vt:lpstr>
      <vt:lpstr>Executing Map Reduce</vt:lpstr>
      <vt:lpstr>Executing Map Reduce</vt:lpstr>
      <vt:lpstr>Executing Map Reduce</vt:lpstr>
      <vt:lpstr>Executing Map Reduce</vt:lpstr>
      <vt:lpstr>Executing Map Reduce</vt:lpstr>
      <vt:lpstr>Executing Map Reduce</vt:lpstr>
      <vt:lpstr>Executing Map Reduce</vt:lpstr>
      <vt:lpstr>Executing Map Reduce</vt:lpstr>
      <vt:lpstr>Interacting with  Data @ Scale</vt:lpstr>
      <vt:lpstr>Interacting With the Data</vt:lpstr>
      <vt:lpstr>Statistical Query Pattern Common Machine Learning Pattern</vt:lpstr>
      <vt:lpstr>Statistical Query Pattern Common Machine Learning Pattern</vt:lpstr>
      <vt:lpstr>Map Reduce Technologies</vt:lpstr>
      <vt:lpstr>Hadoop</vt:lpstr>
      <vt:lpstr>Hadoop</vt:lpstr>
      <vt:lpstr>PowerPoint Presentation</vt:lpstr>
      <vt:lpstr>What Is</vt:lpstr>
      <vt:lpstr>Spark Programming Abstraction</vt:lpstr>
      <vt:lpstr>RDD: Resilient Distributed Datasets</vt:lpstr>
      <vt:lpstr>Operations on RDDs</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Log Mining</vt:lpstr>
      <vt:lpstr>Example: Counting Words</vt:lpstr>
      <vt:lpstr>Abstraction: Dataflow Operators</vt:lpstr>
      <vt:lpstr>Abstraction: Dataflow Operators</vt:lpstr>
      <vt:lpstr>Spark Demo</vt:lpstr>
      <vt:lpstr>Summary (1/2)</vt:lpstr>
      <vt:lpstr>Summary (2/2)</vt:lpstr>
      <vt:lpstr>Language 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Joseph Gonzalez</dc:creator>
  <cp:lastModifiedBy>Josh Hug</cp:lastModifiedBy>
  <cp:revision>1345</cp:revision>
  <cp:lastPrinted>2017-03-07T22:49:55Z</cp:lastPrinted>
  <dcterms:created xsi:type="dcterms:W3CDTF">2016-06-11T00:34:45Z</dcterms:created>
  <dcterms:modified xsi:type="dcterms:W3CDTF">2018-11-14T01:54:20Z</dcterms:modified>
</cp:coreProperties>
</file>